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9" r:id="rId4"/>
    <p:sldId id="258" r:id="rId5"/>
    <p:sldId id="261" r:id="rId6"/>
    <p:sldId id="264"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9" r:id="rId21"/>
    <p:sldId id="278" r:id="rId22"/>
    <p:sldId id="277"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06" autoAdjust="0"/>
  </p:normalViewPr>
  <p:slideViewPr>
    <p:cSldViewPr snapToGrid="0" snapToObjects="1">
      <p:cViewPr varScale="1">
        <p:scale>
          <a:sx n="102" d="100"/>
          <a:sy n="102" d="100"/>
        </p:scale>
        <p:origin x="-464" y="-112"/>
      </p:cViewPr>
      <p:guideLst>
        <p:guide orient="horz" pos="2160"/>
        <p:guide pos="2880"/>
      </p:guideLst>
    </p:cSldViewPr>
  </p:slideViewPr>
  <p:outlineViewPr>
    <p:cViewPr>
      <p:scale>
        <a:sx n="33" d="100"/>
        <a:sy n="33" d="100"/>
      </p:scale>
      <p:origin x="0" y="92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9F99C-BC4F-6D43-A243-EFB0DA75C6CA}" type="datetimeFigureOut">
              <a:rPr lang="fr-FR" smtClean="0"/>
              <a:t>02/07/2014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EAC0C-2984-504F-A523-C97F79D3F122}" type="slidenum">
              <a:rPr lang="fr-FR" smtClean="0"/>
              <a:t>‹#›</a:t>
            </a:fld>
            <a:endParaRPr lang="fr-FR"/>
          </a:p>
        </p:txBody>
      </p:sp>
    </p:spTree>
    <p:extLst>
      <p:ext uri="{BB962C8B-B14F-4D97-AF65-F5344CB8AC3E}">
        <p14:creationId xmlns:p14="http://schemas.microsoft.com/office/powerpoint/2010/main" val="2133748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 celle de l'ensemble du groupement de commande national regroupant Couperin, les EPST et grandes Ecoles,</a:t>
            </a:r>
            <a:endParaRPr lang="fr-FR" dirty="0"/>
          </a:p>
        </p:txBody>
      </p:sp>
      <p:sp>
        <p:nvSpPr>
          <p:cNvPr id="4" name="Espace réservé du numéro de diapositive 3"/>
          <p:cNvSpPr>
            <a:spLocks noGrp="1"/>
          </p:cNvSpPr>
          <p:nvPr>
            <p:ph type="sldNum" sz="quarter" idx="10"/>
          </p:nvPr>
        </p:nvSpPr>
        <p:spPr/>
        <p:txBody>
          <a:bodyPr/>
          <a:lstStyle/>
          <a:p>
            <a:fld id="{ED4EAC0C-2984-504F-A523-C97F79D3F122}" type="slidenum">
              <a:rPr lang="fr-FR" smtClean="0"/>
              <a:t>2</a:t>
            </a:fld>
            <a:endParaRPr lang="fr-FR"/>
          </a:p>
        </p:txBody>
      </p:sp>
    </p:spTree>
    <p:extLst>
      <p:ext uri="{BB962C8B-B14F-4D97-AF65-F5344CB8AC3E}">
        <p14:creationId xmlns:p14="http://schemas.microsoft.com/office/powerpoint/2010/main" val="54200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 celle de l'ensemble du groupement de commande national regroupant Couperin, les EPST et grandes Ecoles,</a:t>
            </a:r>
            <a:endParaRPr lang="fr-FR" dirty="0"/>
          </a:p>
        </p:txBody>
      </p:sp>
      <p:sp>
        <p:nvSpPr>
          <p:cNvPr id="4" name="Espace réservé du numéro de diapositive 3"/>
          <p:cNvSpPr>
            <a:spLocks noGrp="1"/>
          </p:cNvSpPr>
          <p:nvPr>
            <p:ph type="sldNum" sz="quarter" idx="10"/>
          </p:nvPr>
        </p:nvSpPr>
        <p:spPr/>
        <p:txBody>
          <a:bodyPr/>
          <a:lstStyle/>
          <a:p>
            <a:fld id="{ED4EAC0C-2984-504F-A523-C97F79D3F122}" type="slidenum">
              <a:rPr lang="fr-FR" smtClean="0"/>
              <a:t>3</a:t>
            </a:fld>
            <a:endParaRPr lang="fr-FR"/>
          </a:p>
        </p:txBody>
      </p:sp>
    </p:spTree>
    <p:extLst>
      <p:ext uri="{BB962C8B-B14F-4D97-AF65-F5344CB8AC3E}">
        <p14:creationId xmlns:p14="http://schemas.microsoft.com/office/powerpoint/2010/main" val="54200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comme celle de l'ensemble du groupement de commande national regroupant Couperin, les EPST et grandes Ecoles,</a:t>
            </a:r>
            <a:endParaRPr lang="fr-FR"/>
          </a:p>
        </p:txBody>
      </p:sp>
      <p:sp>
        <p:nvSpPr>
          <p:cNvPr id="4" name="Espace réservé du numéro de diapositive 3"/>
          <p:cNvSpPr>
            <a:spLocks noGrp="1"/>
          </p:cNvSpPr>
          <p:nvPr>
            <p:ph type="sldNum" sz="quarter" idx="10"/>
          </p:nvPr>
        </p:nvSpPr>
        <p:spPr/>
        <p:txBody>
          <a:bodyPr/>
          <a:lstStyle/>
          <a:p>
            <a:fld id="{ED4EAC0C-2984-504F-A523-C97F79D3F122}" type="slidenum">
              <a:rPr lang="fr-FR" smtClean="0"/>
              <a:t>4</a:t>
            </a:fld>
            <a:endParaRPr lang="fr-FR"/>
          </a:p>
        </p:txBody>
      </p:sp>
    </p:spTree>
    <p:extLst>
      <p:ext uri="{BB962C8B-B14F-4D97-AF65-F5344CB8AC3E}">
        <p14:creationId xmlns:p14="http://schemas.microsoft.com/office/powerpoint/2010/main" val="54200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3B63FD4-80BF-2F4D-9972-50456B8DACFF}" type="datetimeFigureOut">
              <a:rPr lang="fr-FR" smtClean="0"/>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242557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B63FD4-80BF-2F4D-9972-50456B8DACFF}" type="datetimeFigureOut">
              <a:rPr lang="fr-FR" smtClean="0"/>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37983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B63FD4-80BF-2F4D-9972-50456B8DACFF}" type="datetimeFigureOut">
              <a:rPr lang="fr-FR" smtClean="0"/>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113180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B63FD4-80BF-2F4D-9972-50456B8DACFF}" type="datetimeFigureOut">
              <a:rPr lang="fr-FR" smtClean="0"/>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284375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3B63FD4-80BF-2F4D-9972-50456B8DACFF}" type="datetimeFigureOut">
              <a:rPr lang="fr-FR" smtClean="0"/>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40912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3B63FD4-80BF-2F4D-9972-50456B8DACFF}" type="datetimeFigureOut">
              <a:rPr lang="fr-FR" smtClean="0"/>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318124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3B63FD4-80BF-2F4D-9972-50456B8DACFF}" type="datetimeFigureOut">
              <a:rPr lang="fr-FR" smtClean="0"/>
              <a:t>02/07/2014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26352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3B63FD4-80BF-2F4D-9972-50456B8DACFF}" type="datetimeFigureOut">
              <a:rPr lang="fr-FR" smtClean="0"/>
              <a:t>02/07/2014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146231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B63FD4-80BF-2F4D-9972-50456B8DACFF}" type="datetimeFigureOut">
              <a:rPr lang="fr-FR" smtClean="0"/>
              <a:t>02/07/2014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97730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3B63FD4-80BF-2F4D-9972-50456B8DACFF}" type="datetimeFigureOut">
              <a:rPr lang="fr-FR" smtClean="0"/>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244024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3B63FD4-80BF-2F4D-9972-50456B8DACFF}" type="datetimeFigureOut">
              <a:rPr lang="fr-FR" smtClean="0"/>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439204-3983-1242-B4E1-4E687F95707D}" type="slidenum">
              <a:rPr lang="fr-FR" smtClean="0"/>
              <a:t>‹#›</a:t>
            </a:fld>
            <a:endParaRPr lang="fr-FR"/>
          </a:p>
        </p:txBody>
      </p:sp>
    </p:spTree>
    <p:extLst>
      <p:ext uri="{BB962C8B-B14F-4D97-AF65-F5344CB8AC3E}">
        <p14:creationId xmlns:p14="http://schemas.microsoft.com/office/powerpoint/2010/main" val="16942842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63FD4-80BF-2F4D-9972-50456B8DACFF}" type="datetimeFigureOut">
              <a:rPr lang="fr-FR" smtClean="0"/>
              <a:t>02/07/2014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39204-3983-1242-B4E1-4E687F95707D}" type="slidenum">
              <a:rPr lang="fr-FR" smtClean="0"/>
              <a:t>‹#›</a:t>
            </a:fld>
            <a:endParaRPr lang="fr-FR"/>
          </a:p>
        </p:txBody>
      </p:sp>
    </p:spTree>
    <p:extLst>
      <p:ext uri="{BB962C8B-B14F-4D97-AF65-F5344CB8AC3E}">
        <p14:creationId xmlns:p14="http://schemas.microsoft.com/office/powerpoint/2010/main" val="351657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eprints.org/events/berlin3/outcomes.html" TargetMode="External"/><Relationship Id="rId4" Type="http://schemas.openxmlformats.org/officeDocument/2006/relationships/hyperlink" Target="http://www.cybertheses.org/" TargetMode="External"/><Relationship Id="rId5" Type="http://schemas.openxmlformats.org/officeDocument/2006/relationships/hyperlink" Target="http://hal.archives-ouvertes.fr/" TargetMode="External"/><Relationship Id="rId6" Type="http://schemas.openxmlformats.org/officeDocument/2006/relationships/hyperlink" Target="http://tel.archives-ouvertes.fr/" TargetMode="External"/><Relationship Id="rId7" Type="http://schemas.openxmlformats.org/officeDocument/2006/relationships/hyperlink" Target="http://archimer.ifremer.fr/" TargetMode="External"/><Relationship Id="rId8" Type="http://schemas.openxmlformats.org/officeDocument/2006/relationships/hyperlink" Target="http://www.openarchives.org/" TargetMode="External"/><Relationship Id="rId9" Type="http://schemas.openxmlformats.org/officeDocument/2006/relationships/hyperlink" Target="http://www.ncbi.nlm.nih.gov/pmc/about/intro/" TargetMode="External"/><Relationship Id="rId10" Type="http://schemas.openxmlformats.org/officeDocument/2006/relationships/hyperlink" Target="http://www.plos.org/" TargetMode="External"/><Relationship Id="rId11" Type="http://schemas.openxmlformats.org/officeDocument/2006/relationships/hyperlink" Target="http://www.prodinra.inra.fr/prodinra/pinra/index.xsp" TargetMode="External"/><Relationship Id="rId1" Type="http://schemas.openxmlformats.org/officeDocument/2006/relationships/slideLayout" Target="../slideLayouts/slideLayout2.xml"/><Relationship Id="rId2" Type="http://schemas.openxmlformats.org/officeDocument/2006/relationships/hyperlink" Target="http://www.ccsd.cnrs.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1871" y="2496569"/>
            <a:ext cx="8229385" cy="1470025"/>
          </a:xfrm>
        </p:spPr>
        <p:txBody>
          <a:bodyPr>
            <a:normAutofit fontScale="90000"/>
          </a:bodyPr>
          <a:lstStyle/>
          <a:p>
            <a:r>
              <a:rPr lang="fr-FR" b="1" i="1" dirty="0">
                <a:solidFill>
                  <a:srgbClr val="000090"/>
                </a:solidFill>
              </a:rPr>
              <a:t>Les choix d'une grande université face à la dérive de l'édition </a:t>
            </a:r>
            <a:r>
              <a:rPr lang="fr-FR" b="1" i="1" dirty="0" smtClean="0">
                <a:solidFill>
                  <a:srgbClr val="000090"/>
                </a:solidFill>
              </a:rPr>
              <a:t>scientifique</a:t>
            </a:r>
            <a:r>
              <a:rPr lang="fr-FR" b="1" dirty="0">
                <a:solidFill>
                  <a:srgbClr val="000090"/>
                </a:solidFill>
              </a:rPr>
              <a:t/>
            </a:r>
            <a:br>
              <a:rPr lang="fr-FR" b="1" dirty="0">
                <a:solidFill>
                  <a:srgbClr val="000090"/>
                </a:solidFill>
              </a:rPr>
            </a:br>
            <a:endParaRPr lang="fr-FR" b="1" dirty="0">
              <a:solidFill>
                <a:srgbClr val="000090"/>
              </a:solidFill>
            </a:endParaRPr>
          </a:p>
        </p:txBody>
      </p:sp>
      <p:sp>
        <p:nvSpPr>
          <p:cNvPr id="3" name="Sous-titre 2"/>
          <p:cNvSpPr>
            <a:spLocks noGrp="1"/>
          </p:cNvSpPr>
          <p:nvPr>
            <p:ph type="subTitle" idx="1"/>
          </p:nvPr>
        </p:nvSpPr>
        <p:spPr>
          <a:xfrm>
            <a:off x="1371600" y="4252344"/>
            <a:ext cx="6400800" cy="1752600"/>
          </a:xfrm>
        </p:spPr>
        <p:txBody>
          <a:bodyPr>
            <a:normAutofit/>
          </a:bodyPr>
          <a:lstStyle/>
          <a:p>
            <a:r>
              <a:rPr lang="fr-FR" sz="2000" dirty="0" smtClean="0">
                <a:solidFill>
                  <a:srgbClr val="000090"/>
                </a:solidFill>
              </a:rPr>
              <a:t>Jacques </a:t>
            </a:r>
            <a:r>
              <a:rPr lang="fr-FR" sz="2000" dirty="0" err="1" smtClean="0">
                <a:solidFill>
                  <a:srgbClr val="000090"/>
                </a:solidFill>
              </a:rPr>
              <a:t>Lafait</a:t>
            </a:r>
            <a:endParaRPr lang="fr-FR" sz="2000" dirty="0" smtClean="0">
              <a:solidFill>
                <a:srgbClr val="000090"/>
              </a:solidFill>
            </a:endParaRPr>
          </a:p>
          <a:p>
            <a:r>
              <a:rPr lang="fr-FR" sz="2000" dirty="0" smtClean="0">
                <a:solidFill>
                  <a:srgbClr val="000090"/>
                </a:solidFill>
              </a:rPr>
              <a:t>Université Pierre et Marie Curie</a:t>
            </a:r>
            <a:endParaRPr lang="fr-FR" sz="2000" dirty="0">
              <a:solidFill>
                <a:srgbClr val="000090"/>
              </a:solidFill>
            </a:endParaRPr>
          </a:p>
        </p:txBody>
      </p:sp>
      <p:pic>
        <p:nvPicPr>
          <p:cNvPr id="5" name="09 Les Loups Sont Entrés Dans Paris.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5550955"/>
            <a:ext cx="812800" cy="812800"/>
          </a:xfrm>
          <a:prstGeom prst="rect">
            <a:avLst/>
          </a:prstGeom>
        </p:spPr>
      </p:pic>
    </p:spTree>
    <p:extLst>
      <p:ext uri="{BB962C8B-B14F-4D97-AF65-F5344CB8AC3E}">
        <p14:creationId xmlns:p14="http://schemas.microsoft.com/office/powerpoint/2010/main" val="161015313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5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 UPMC : la crise (4)</a:t>
            </a:r>
            <a:endParaRPr lang="fr-FR" sz="4000" dirty="0"/>
          </a:p>
        </p:txBody>
      </p:sp>
      <p:sp>
        <p:nvSpPr>
          <p:cNvPr id="3" name="Espace réservé du contenu 2"/>
          <p:cNvSpPr>
            <a:spLocks noGrp="1"/>
          </p:cNvSpPr>
          <p:nvPr>
            <p:ph idx="1"/>
          </p:nvPr>
        </p:nvSpPr>
        <p:spPr>
          <a:xfrm>
            <a:off x="457200" y="1600201"/>
            <a:ext cx="8229600" cy="3676072"/>
          </a:xfrm>
        </p:spPr>
        <p:txBody>
          <a:bodyPr>
            <a:noAutofit/>
          </a:bodyPr>
          <a:lstStyle/>
          <a:p>
            <a:r>
              <a:rPr lang="fr-FR" sz="2000" dirty="0"/>
              <a:t>Elsevier tente alors de contraindre le CNRS à s’engager par écrit et contractuellement à ne pas desservir les enseignants-chercheurs de l’UPMC mais exclusivement les chercheurs CNRS, tous travaillant, par ailleurs, au quotidien dans les mêmes UMR ! La pression exercée par Elsevier sur le CNRS vise, à mots à peine voilés, à faire revenir l’UPMC dans le giron du groupement de commandes. </a:t>
            </a:r>
            <a:endParaRPr lang="fr-FR" sz="2000" dirty="0" smtClean="0"/>
          </a:p>
          <a:p>
            <a:r>
              <a:rPr lang="fr-FR" sz="2000" dirty="0" smtClean="0"/>
              <a:t>Le </a:t>
            </a:r>
            <a:r>
              <a:rPr lang="fr-FR" sz="2000" dirty="0"/>
              <a:t>CNRS refuse cette forme de chantage en indiquant que sa politique est d'apporter son soutien à des </a:t>
            </a:r>
            <a:r>
              <a:rPr lang="fr-FR" sz="2000" u="sng" dirty="0"/>
              <a:t>collectifs</a:t>
            </a:r>
            <a:r>
              <a:rPr lang="fr-FR" sz="2000" dirty="0"/>
              <a:t> de recherche d'excellence en partenariat avec d'autres opérateurs.</a:t>
            </a:r>
          </a:p>
          <a:p>
            <a:r>
              <a:rPr lang="fr-FR" sz="2000" dirty="0"/>
              <a:t>Elsevier envisage alors non seulement de refuser au CNRS la participation au groupement de commande et donc de perdre, avec l’UPMC, deux de ses plus gros clients français, mais de « couper » toute la France. </a:t>
            </a:r>
            <a:endParaRPr lang="fr-FR" sz="2000" dirty="0" smtClean="0"/>
          </a:p>
          <a:p>
            <a:r>
              <a:rPr lang="fr-FR" sz="2000" dirty="0" smtClean="0"/>
              <a:t>Vers </a:t>
            </a:r>
            <a:r>
              <a:rPr lang="fr-FR" sz="2000" dirty="0"/>
              <a:t>la mi-</a:t>
            </a:r>
            <a:r>
              <a:rPr lang="fr-FR" sz="2000" dirty="0" smtClean="0"/>
              <a:t>janvier 2011, </a:t>
            </a:r>
            <a:r>
              <a:rPr lang="fr-FR" sz="2000" dirty="0"/>
              <a:t>Elsevier préfère prendre contact avec l’UPMC via Couperin pour commencer de nouvelles négociations.</a:t>
            </a:r>
          </a:p>
        </p:txBody>
      </p:sp>
    </p:spTree>
    <p:extLst>
      <p:ext uri="{BB962C8B-B14F-4D97-AF65-F5344CB8AC3E}">
        <p14:creationId xmlns:p14="http://schemas.microsoft.com/office/powerpoint/2010/main" val="398186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 UPMC : la crise (</a:t>
            </a:r>
            <a:r>
              <a:rPr lang="fr-FR" sz="4000" b="1" i="1" dirty="0">
                <a:solidFill>
                  <a:srgbClr val="000090"/>
                </a:solidFill>
              </a:rPr>
              <a:t>5</a:t>
            </a:r>
            <a:r>
              <a:rPr lang="fr-FR" sz="4000" b="1" i="1" dirty="0" smtClean="0">
                <a:solidFill>
                  <a:srgbClr val="000090"/>
                </a:solidFill>
              </a:rPr>
              <a:t>)</a:t>
            </a:r>
            <a:endParaRPr lang="fr-FR" sz="4000" dirty="0"/>
          </a:p>
        </p:txBody>
      </p:sp>
      <p:sp>
        <p:nvSpPr>
          <p:cNvPr id="3" name="Espace réservé du contenu 2"/>
          <p:cNvSpPr>
            <a:spLocks noGrp="1"/>
          </p:cNvSpPr>
          <p:nvPr>
            <p:ph idx="1"/>
          </p:nvPr>
        </p:nvSpPr>
        <p:spPr>
          <a:xfrm>
            <a:off x="457200" y="1600201"/>
            <a:ext cx="8229600" cy="3676072"/>
          </a:xfrm>
        </p:spPr>
        <p:txBody>
          <a:bodyPr>
            <a:noAutofit/>
          </a:bodyPr>
          <a:lstStyle/>
          <a:p>
            <a:r>
              <a:rPr lang="fr-FR" sz="2000" dirty="0"/>
              <a:t>L'UPMC, (i) forte du soutien indéfectible du CNRS et de sa base, (ii) sachant par ailleurs qu'Elsevier avait promis au groupement de commande de ne pas le pénaliser du retrait de l'UPMC, exige alors d'Elsevier la liberté de mener sa politique d'abonnement en fonction de ses besoins scientifiques. Ceci passe par un montant de désabonnement (autrement dit de réduction du CA historique) de 299 K€ (soit environ 30%).</a:t>
            </a:r>
          </a:p>
          <a:p>
            <a:r>
              <a:rPr lang="fr-FR" sz="2000" dirty="0"/>
              <a:t>Un marathon de négociations s'engage alors entre le 14 et le 19 janvier 2011, par le truchement de Couperin. Après plusieurs </a:t>
            </a:r>
            <a:r>
              <a:rPr lang="fr-FR" sz="2000" dirty="0" err="1"/>
              <a:t>allers-retours</a:t>
            </a:r>
            <a:r>
              <a:rPr lang="fr-FR" sz="2000" dirty="0"/>
              <a:t>, l’UPMC obtient </a:t>
            </a:r>
            <a:r>
              <a:rPr lang="fr-FR" sz="2000" dirty="0" smtClean="0"/>
              <a:t>:</a:t>
            </a:r>
            <a:endParaRPr lang="fr-FR" sz="2000" dirty="0"/>
          </a:p>
          <a:p>
            <a:r>
              <a:rPr lang="fr-FR" sz="2000" dirty="0"/>
              <a:t>une réduction de son périmètre d’abonnements de 125 000 € en 2011 et de 100 000 € en 2012 (soit environ 21,6% de réduction)</a:t>
            </a:r>
          </a:p>
          <a:p>
            <a:r>
              <a:rPr lang="fr-FR" sz="2000" dirty="0"/>
              <a:t>l'engagement contractuel de l'éditeur de mise à disposition de Couperin et de l’UPMC d’un nouveau modèle économique le 15 décembre 2012 au plus tard, initiée dès 2011 avec des établissements pilotes dont l’UPMC. Le non respect de cette clause par Elsevier autorise tout établissement qui le souhaite à sortir du groupement pour l'année 2013. </a:t>
            </a:r>
          </a:p>
        </p:txBody>
      </p:sp>
    </p:spTree>
    <p:extLst>
      <p:ext uri="{BB962C8B-B14F-4D97-AF65-F5344CB8AC3E}">
        <p14:creationId xmlns:p14="http://schemas.microsoft.com/office/powerpoint/2010/main" val="192117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 UPMC : demi-victoire</a:t>
            </a:r>
            <a:endParaRPr lang="fr-FR" sz="4000" dirty="0"/>
          </a:p>
        </p:txBody>
      </p:sp>
      <p:sp>
        <p:nvSpPr>
          <p:cNvPr id="3" name="Espace réservé du contenu 2"/>
          <p:cNvSpPr>
            <a:spLocks noGrp="1"/>
          </p:cNvSpPr>
          <p:nvPr>
            <p:ph idx="1"/>
          </p:nvPr>
        </p:nvSpPr>
        <p:spPr>
          <a:xfrm>
            <a:off x="457200" y="2096636"/>
            <a:ext cx="8229600" cy="3676072"/>
          </a:xfrm>
        </p:spPr>
        <p:txBody>
          <a:bodyPr>
            <a:noAutofit/>
          </a:bodyPr>
          <a:lstStyle/>
          <a:p>
            <a:pPr marL="0" indent="0">
              <a:buNone/>
            </a:pPr>
            <a:r>
              <a:rPr lang="fr-FR" sz="2000" dirty="0"/>
              <a:t>"Et si certaines voix s’élèveront sans aucun doute pour indiquer hâtivement que l’UPMC a défendu sa propre cause, on pourra surtout regretter que suite à l’affirmation de la position de l’UPMC dès juin 2010, d’autres établissements n’aient pas emboîté le pas ; cela aurait probablement permis une négociation encore plus intéressante pour tous. Mais soulignons que c’est la première fois qu’en France des établissements parviennent à faire reculer l’éditeur Elsevier ! Point n’est donc raison de se décourager avant même d’avoir essayé </a:t>
            </a:r>
            <a:r>
              <a:rPr lang="fr-FR" sz="2000" dirty="0" smtClean="0"/>
              <a:t>!" </a:t>
            </a:r>
          </a:p>
          <a:p>
            <a:pPr marL="0" indent="0">
              <a:buNone/>
            </a:pPr>
            <a:endParaRPr lang="fr-FR" sz="2000" dirty="0"/>
          </a:p>
          <a:p>
            <a:pPr marL="0" indent="0">
              <a:buNone/>
            </a:pPr>
            <a:r>
              <a:rPr lang="fr-FR" sz="2000" dirty="0" smtClean="0"/>
              <a:t>(</a:t>
            </a:r>
            <a:r>
              <a:rPr lang="fr-FR" sz="2000" dirty="0"/>
              <a:t>lettre de janvier 2011 du vice-président recherche aux DU de l'UPMC).</a:t>
            </a:r>
          </a:p>
          <a:p>
            <a:pPr marL="0" indent="0">
              <a:buNone/>
            </a:pPr>
            <a:r>
              <a:rPr lang="fr-FR" sz="2000" dirty="0"/>
              <a:t/>
            </a:r>
            <a:br>
              <a:rPr lang="fr-FR" sz="2000" dirty="0"/>
            </a:br>
            <a:endParaRPr lang="fr-FR" sz="2000" dirty="0"/>
          </a:p>
          <a:p>
            <a:endParaRPr lang="fr-FR" sz="2000" dirty="0"/>
          </a:p>
        </p:txBody>
      </p:sp>
    </p:spTree>
    <p:extLst>
      <p:ext uri="{BB962C8B-B14F-4D97-AF65-F5344CB8AC3E}">
        <p14:creationId xmlns:p14="http://schemas.microsoft.com/office/powerpoint/2010/main" val="310314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 UPMC : demi-victoire</a:t>
            </a:r>
            <a:endParaRPr lang="fr-FR" sz="4000" dirty="0"/>
          </a:p>
        </p:txBody>
      </p:sp>
      <p:sp>
        <p:nvSpPr>
          <p:cNvPr id="3" name="Espace réservé du contenu 2"/>
          <p:cNvSpPr>
            <a:spLocks noGrp="1"/>
          </p:cNvSpPr>
          <p:nvPr>
            <p:ph idx="1"/>
          </p:nvPr>
        </p:nvSpPr>
        <p:spPr>
          <a:xfrm>
            <a:off x="457200" y="1623291"/>
            <a:ext cx="8229600" cy="3676072"/>
          </a:xfrm>
        </p:spPr>
        <p:txBody>
          <a:bodyPr>
            <a:noAutofit/>
          </a:bodyPr>
          <a:lstStyle/>
          <a:p>
            <a:r>
              <a:rPr lang="fr-FR" sz="2000" dirty="0" smtClean="0"/>
              <a:t>Le </a:t>
            </a:r>
            <a:r>
              <a:rPr lang="fr-FR" sz="2000" dirty="0"/>
              <a:t>contrat signé pour trois ans (2011-2013) </a:t>
            </a:r>
            <a:r>
              <a:rPr lang="fr-FR" sz="2000" dirty="0" smtClean="0"/>
              <a:t>prévoit </a:t>
            </a:r>
            <a:r>
              <a:rPr lang="fr-FR" sz="2000" dirty="0"/>
              <a:t>tout de même une augmentation du CA des établissements de 4,2 à 4,4% par </a:t>
            </a:r>
            <a:r>
              <a:rPr lang="fr-FR" sz="2000" dirty="0" smtClean="0"/>
              <a:t>an.</a:t>
            </a:r>
            <a:endParaRPr lang="fr-FR" sz="2000" dirty="0"/>
          </a:p>
          <a:p>
            <a:r>
              <a:rPr lang="fr-FR" sz="2000" dirty="0"/>
              <a:t>Or une étude </a:t>
            </a:r>
            <a:r>
              <a:rPr lang="fr-FR" sz="2000" dirty="0" smtClean="0"/>
              <a:t>du 10 </a:t>
            </a:r>
            <a:r>
              <a:rPr lang="fr-FR" sz="2000" dirty="0"/>
              <a:t>mars </a:t>
            </a:r>
            <a:r>
              <a:rPr lang="fr-FR" sz="2000" dirty="0" smtClean="0"/>
              <a:t>2011 </a:t>
            </a:r>
            <a:r>
              <a:rPr lang="fr-FR" sz="2000" dirty="0"/>
              <a:t>d'un cabinet financier international indépendant (Bernstein </a:t>
            </a:r>
            <a:r>
              <a:rPr lang="fr-FR" sz="2000" dirty="0" err="1"/>
              <a:t>Research</a:t>
            </a:r>
            <a:r>
              <a:rPr lang="fr-FR" sz="2000" dirty="0"/>
              <a:t>), évaluant l'intérêt des investisseurs à acheter du titre Elsevier, annonçait des prévisions de croissance d'Elsevier inférieures à 2% au cours des trois prochaines années et éventuellement plus faibles si le refus du </a:t>
            </a:r>
            <a:r>
              <a:rPr lang="fr-FR" sz="2000" dirty="0" err="1"/>
              <a:t>Big</a:t>
            </a:r>
            <a:r>
              <a:rPr lang="fr-FR" sz="2000" dirty="0"/>
              <a:t> Deal (négociation globale sur la </a:t>
            </a:r>
            <a:r>
              <a:rPr lang="fr-FR" sz="2000" dirty="0" err="1"/>
              <a:t>Freedom</a:t>
            </a:r>
            <a:r>
              <a:rPr lang="fr-FR" sz="2000" dirty="0"/>
              <a:t> Collection) s'étendait à un plus grand nombre de clients, voire de pays. Ce cabinet, apparemment très bien informé, affirmait que </a:t>
            </a:r>
            <a:r>
              <a:rPr lang="fr-FR" sz="2000" b="1" dirty="0"/>
              <a:t>la politique d'Elsevier allait donc être de chercher à bloquer sur trois ans des contrats de "consensus" avec des taux moyens d'augmentation supérieurs à 4%, quitte à lâcher un peu de lest sur des aspects plus secondaires.</a:t>
            </a:r>
          </a:p>
          <a:p>
            <a:r>
              <a:rPr lang="fr-FR" sz="2000" dirty="0"/>
              <a:t>N'est-ce pas exactement ce qui vient de se produire avec la </a:t>
            </a:r>
            <a:r>
              <a:rPr lang="fr-FR" sz="2000" dirty="0" smtClean="0"/>
              <a:t>France </a:t>
            </a:r>
            <a:r>
              <a:rPr lang="fr-FR" sz="2000" dirty="0"/>
              <a:t>?</a:t>
            </a:r>
          </a:p>
          <a:p>
            <a:endParaRPr lang="fr-FR" sz="2000" dirty="0"/>
          </a:p>
          <a:p>
            <a:pPr marL="0" indent="0">
              <a:buNone/>
            </a:pPr>
            <a:r>
              <a:rPr lang="fr-FR" sz="2000" dirty="0"/>
              <a:t/>
            </a:r>
            <a:br>
              <a:rPr lang="fr-FR" sz="2000" dirty="0"/>
            </a:br>
            <a:endParaRPr lang="fr-FR" sz="2000" dirty="0"/>
          </a:p>
          <a:p>
            <a:endParaRPr lang="fr-FR" sz="2000" dirty="0"/>
          </a:p>
        </p:txBody>
      </p:sp>
    </p:spTree>
    <p:extLst>
      <p:ext uri="{BB962C8B-B14F-4D97-AF65-F5344CB8AC3E}">
        <p14:creationId xmlns:p14="http://schemas.microsoft.com/office/powerpoint/2010/main" val="181628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(suite 2011-2013)</a:t>
            </a:r>
            <a:endParaRPr lang="fr-FR" sz="4000" dirty="0"/>
          </a:p>
        </p:txBody>
      </p:sp>
      <p:sp>
        <p:nvSpPr>
          <p:cNvPr id="3" name="Espace réservé du contenu 2"/>
          <p:cNvSpPr>
            <a:spLocks noGrp="1"/>
          </p:cNvSpPr>
          <p:nvPr>
            <p:ph idx="1"/>
          </p:nvPr>
        </p:nvSpPr>
        <p:spPr>
          <a:xfrm>
            <a:off x="457200" y="1427026"/>
            <a:ext cx="8229600" cy="3676072"/>
          </a:xfrm>
        </p:spPr>
        <p:txBody>
          <a:bodyPr>
            <a:noAutofit/>
          </a:bodyPr>
          <a:lstStyle/>
          <a:p>
            <a:pPr marL="0" indent="0">
              <a:buNone/>
            </a:pPr>
            <a:r>
              <a:rPr lang="fr-FR" sz="2000" dirty="0"/>
              <a:t>L'objectif à long terme d'Elsevier (affirmation voilée de son PDG, Young-Suk Chi, lors de son entrevue du 11 février 2011 avec la présidence de l'UPMC, à la demande d'Elsevier) n'est plus de gagner de l'argent sur les publications</a:t>
            </a:r>
            <a:r>
              <a:rPr lang="fr-FR" sz="2000" dirty="0" smtClean="0"/>
              <a:t>,</a:t>
            </a:r>
          </a:p>
          <a:p>
            <a:r>
              <a:rPr lang="fr-FR" sz="2000" dirty="0" smtClean="0"/>
              <a:t> </a:t>
            </a:r>
            <a:r>
              <a:rPr lang="fr-FR" sz="2000" dirty="0"/>
              <a:t>mais </a:t>
            </a:r>
            <a:r>
              <a:rPr lang="fr-FR" sz="2000" dirty="0" smtClean="0"/>
              <a:t>d'abord sur </a:t>
            </a:r>
            <a:r>
              <a:rPr lang="fr-FR" sz="2000" dirty="0"/>
              <a:t>la </a:t>
            </a:r>
            <a:r>
              <a:rPr lang="fr-FR" sz="2000" b="1" dirty="0"/>
              <a:t>valorisation des métadonnées</a:t>
            </a:r>
            <a:r>
              <a:rPr lang="fr-FR" sz="2000" dirty="0"/>
              <a:t> des </a:t>
            </a:r>
            <a:r>
              <a:rPr lang="fr-FR" sz="2000" dirty="0" smtClean="0"/>
              <a:t>articles </a:t>
            </a:r>
          </a:p>
          <a:p>
            <a:r>
              <a:rPr lang="fr-FR" sz="2000" dirty="0" smtClean="0"/>
              <a:t>puis </a:t>
            </a:r>
            <a:r>
              <a:rPr lang="fr-FR" sz="2000" dirty="0"/>
              <a:t>des </a:t>
            </a:r>
            <a:r>
              <a:rPr lang="fr-FR" sz="2000" b="1" dirty="0"/>
              <a:t>"data" elles-mêmes de la recherche</a:t>
            </a:r>
            <a:r>
              <a:rPr lang="fr-FR" sz="2000" dirty="0"/>
              <a:t>, contenues dans les articles, </a:t>
            </a:r>
            <a:endParaRPr lang="fr-FR" sz="2000" dirty="0" smtClean="0"/>
          </a:p>
          <a:p>
            <a:endParaRPr lang="fr-FR" sz="2000" dirty="0"/>
          </a:p>
          <a:p>
            <a:pPr marL="0" indent="0">
              <a:buNone/>
            </a:pPr>
            <a:r>
              <a:rPr lang="fr-FR" sz="2000" dirty="0"/>
              <a:t>Il convient de ne pas faire porter à Elsevier toute la responsabilité de ce comportement, même s'il détient la palme. C'est plus ou moins le cas de toutes les grandes multinationales de l'édition, avec plus ou moins de souplesse dans les négociations, mais avec des taux d'augmentation comparables. </a:t>
            </a:r>
            <a:endParaRPr lang="fr-FR" sz="2000" dirty="0" smtClean="0"/>
          </a:p>
          <a:p>
            <a:pPr marL="0" indent="0">
              <a:buNone/>
            </a:pPr>
            <a:r>
              <a:rPr lang="fr-FR" sz="2000" dirty="0" smtClean="0"/>
              <a:t>Enfin</a:t>
            </a:r>
            <a:r>
              <a:rPr lang="fr-FR" sz="2000" dirty="0"/>
              <a:t>, plus préoccupant est le comportement d'un certain nombre de sociétés savantes qui emboitent le pas ou même vont au delà de ces multinationales et appliquent du jour au lendemain, sans négociation préalable des augmentations de tarifs pouvant atteindre 100%.</a:t>
            </a:r>
          </a:p>
        </p:txBody>
      </p:sp>
    </p:spTree>
    <p:extLst>
      <p:ext uri="{BB962C8B-B14F-4D97-AF65-F5344CB8AC3E}">
        <p14:creationId xmlns:p14="http://schemas.microsoft.com/office/powerpoint/2010/main" val="298832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(suite 2011-2013)</a:t>
            </a:r>
            <a:endParaRPr lang="fr-FR" sz="4000" dirty="0"/>
          </a:p>
        </p:txBody>
      </p:sp>
      <p:sp>
        <p:nvSpPr>
          <p:cNvPr id="3" name="Espace réservé du contenu 2"/>
          <p:cNvSpPr>
            <a:spLocks noGrp="1"/>
          </p:cNvSpPr>
          <p:nvPr>
            <p:ph idx="1"/>
          </p:nvPr>
        </p:nvSpPr>
        <p:spPr>
          <a:xfrm>
            <a:off x="457199" y="1427026"/>
            <a:ext cx="8502073" cy="3676072"/>
          </a:xfrm>
        </p:spPr>
        <p:txBody>
          <a:bodyPr>
            <a:noAutofit/>
          </a:bodyPr>
          <a:lstStyle/>
          <a:p>
            <a:pPr marL="0" indent="0">
              <a:buNone/>
            </a:pPr>
            <a:r>
              <a:rPr lang="fr-FR" sz="2000" dirty="0" smtClean="0"/>
              <a:t>Elsevier a tenu son engagement de proposer avant fin 2012 un</a:t>
            </a:r>
            <a:r>
              <a:rPr lang="fr-FR" sz="2000" b="1" dirty="0" smtClean="0"/>
              <a:t> "nouveau modèle économique"</a:t>
            </a:r>
            <a:r>
              <a:rPr lang="fr-FR" sz="2000" dirty="0" smtClean="0"/>
              <a:t> et de le discuter avec un "groupe de travail" français comprenant des représentant de Couperin, CNRS, INRIA, </a:t>
            </a:r>
            <a:r>
              <a:rPr lang="fr-FR" sz="2000" dirty="0" err="1" smtClean="0"/>
              <a:t>Cemagref</a:t>
            </a:r>
            <a:r>
              <a:rPr lang="fr-FR" sz="2000" dirty="0" smtClean="0"/>
              <a:t>, ENSAM, universités (Clermont, Grenoble, Lyon2, Marseille, Poitiers, Savoie, UPMC).</a:t>
            </a:r>
          </a:p>
          <a:p>
            <a:pPr marL="0" indent="0">
              <a:buNone/>
            </a:pPr>
            <a:r>
              <a:rPr lang="fr-FR" sz="2000" dirty="0" smtClean="0"/>
              <a:t>Concertation "bidon". Elsevier introduit juste un nouveau paramètre dans le calcul des abonnements : </a:t>
            </a:r>
            <a:r>
              <a:rPr lang="fr-FR" sz="2000" b="1" dirty="0" smtClean="0"/>
              <a:t>l'intensité de la production scientifique de l'établissement</a:t>
            </a:r>
            <a:r>
              <a:rPr lang="fr-FR" sz="2000" dirty="0" smtClean="0"/>
              <a:t>. Plus on publie, plus on paie pour consulter ! </a:t>
            </a:r>
          </a:p>
          <a:p>
            <a:pPr marL="0" indent="0">
              <a:buNone/>
            </a:pPr>
            <a:r>
              <a:rPr lang="fr-FR" sz="2000" dirty="0" smtClean="0"/>
              <a:t>Sinon, modèle inchangé.</a:t>
            </a:r>
          </a:p>
          <a:p>
            <a:pPr marL="0" indent="0">
              <a:buNone/>
            </a:pPr>
            <a:r>
              <a:rPr lang="fr-FR" sz="2000" dirty="0" smtClean="0"/>
              <a:t>Le coût des abonnements autres qu'à la </a:t>
            </a:r>
            <a:r>
              <a:rPr lang="fr-FR" sz="2000" dirty="0" err="1" smtClean="0"/>
              <a:t>Freedom</a:t>
            </a:r>
            <a:r>
              <a:rPr lang="fr-FR" sz="2000" dirty="0" smtClean="0"/>
              <a:t> restera dissuasif.</a:t>
            </a:r>
          </a:p>
          <a:p>
            <a:pPr marL="0" indent="0">
              <a:buNone/>
            </a:pPr>
            <a:r>
              <a:rPr lang="fr-FR" sz="2000" dirty="0" smtClean="0"/>
              <a:t>Le "groupe de travail" exprime son désaccord avec ce nouveau modèle</a:t>
            </a:r>
            <a:r>
              <a:rPr lang="fr-FR" sz="2000" dirty="0"/>
              <a:t> </a:t>
            </a:r>
            <a:r>
              <a:rPr lang="fr-FR" sz="2000" dirty="0" smtClean="0"/>
              <a:t>et conteste notamment </a:t>
            </a:r>
            <a:r>
              <a:rPr lang="fr-FR" sz="2000" dirty="0"/>
              <a:t>le fait que l'intensité de la production scientifique (même s'il est soi-disant totalement corrélé à l'intensité de consultation des revues) soit, avec les FTE, le paramètre dominant servant à évaluer le pourcentage de contribution de chaque établissement (matrice typologique). </a:t>
            </a:r>
          </a:p>
          <a:p>
            <a:pPr marL="0" indent="0">
              <a:buNone/>
            </a:pPr>
            <a:endParaRPr lang="fr-FR" sz="2000" dirty="0"/>
          </a:p>
        </p:txBody>
      </p:sp>
    </p:spTree>
    <p:extLst>
      <p:ext uri="{BB962C8B-B14F-4D97-AF65-F5344CB8AC3E}">
        <p14:creationId xmlns:p14="http://schemas.microsoft.com/office/powerpoint/2010/main" val="160934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(négociation tarifaire 2013)</a:t>
            </a:r>
            <a:endParaRPr lang="fr-FR" sz="4000" dirty="0"/>
          </a:p>
        </p:txBody>
      </p:sp>
      <p:sp>
        <p:nvSpPr>
          <p:cNvPr id="3" name="Espace réservé du contenu 2"/>
          <p:cNvSpPr>
            <a:spLocks noGrp="1"/>
          </p:cNvSpPr>
          <p:nvPr>
            <p:ph idx="1"/>
          </p:nvPr>
        </p:nvSpPr>
        <p:spPr>
          <a:xfrm>
            <a:off x="457199" y="1323121"/>
            <a:ext cx="8502073" cy="3676072"/>
          </a:xfrm>
        </p:spPr>
        <p:txBody>
          <a:bodyPr>
            <a:noAutofit/>
          </a:bodyPr>
          <a:lstStyle/>
          <a:p>
            <a:r>
              <a:rPr lang="fr-FR" sz="2000" dirty="0" smtClean="0"/>
              <a:t>Elsevier </a:t>
            </a:r>
            <a:r>
              <a:rPr lang="fr-FR" sz="2000" dirty="0"/>
              <a:t>a obtenu que tous les établissements français fassent partie d'une </a:t>
            </a:r>
            <a:r>
              <a:rPr lang="fr-FR" sz="2000" b="1" dirty="0"/>
              <a:t>licence nationale</a:t>
            </a:r>
            <a:r>
              <a:rPr lang="fr-FR" sz="2000" dirty="0"/>
              <a:t>. Autrement dit, le modèle ancien qui laissait à chaque université le libre choix de s'abonner est devenu obsolète</a:t>
            </a:r>
            <a:r>
              <a:rPr lang="fr-FR" sz="2000" dirty="0" smtClean="0"/>
              <a:t>.</a:t>
            </a:r>
          </a:p>
          <a:p>
            <a:r>
              <a:rPr lang="fr-FR" sz="2000" dirty="0"/>
              <a:t>L</a:t>
            </a:r>
            <a:r>
              <a:rPr lang="fr-FR" sz="2000" dirty="0" smtClean="0"/>
              <a:t>e nombre d'établissements concernés par cette licence nationale sera beaucoup plus important. Auparavant 200 établissements étaient abonnés à tout ou partie de la </a:t>
            </a:r>
            <a:r>
              <a:rPr lang="fr-FR" sz="2000" dirty="0" err="1" smtClean="0"/>
              <a:t>Freedom</a:t>
            </a:r>
            <a:r>
              <a:rPr lang="fr-FR" sz="2000" dirty="0" smtClean="0"/>
              <a:t> Collection, ce bouquet insécable d'environ 1600 journaux. Le futur périmètre englobera désormais 640 établissements dont 440 qui ne consultaient jamais ces journaux avant.</a:t>
            </a:r>
            <a:endParaRPr lang="fr-FR" sz="2000" dirty="0"/>
          </a:p>
          <a:p>
            <a:r>
              <a:rPr lang="fr-FR" sz="2000" b="1" dirty="0"/>
              <a:t>Ce nouveau contrat, d'une durée de 5 ans, doit assurer à l'éditeur un chiffre d'affaires fixé dès le départ du contrat! </a:t>
            </a:r>
            <a:r>
              <a:rPr lang="fr-FR" sz="2000" dirty="0"/>
              <a:t>La phase </a:t>
            </a:r>
            <a:r>
              <a:rPr lang="fr-FR" sz="2000" dirty="0" smtClean="0"/>
              <a:t>finale et secrète de la </a:t>
            </a:r>
            <a:r>
              <a:rPr lang="fr-FR" sz="2000" dirty="0"/>
              <a:t>négociation concerne </a:t>
            </a:r>
            <a:r>
              <a:rPr lang="fr-FR" sz="2000" dirty="0" smtClean="0"/>
              <a:t>le </a:t>
            </a:r>
            <a:r>
              <a:rPr lang="fr-FR" sz="2000" dirty="0"/>
              <a:t>montant global du contrat, les taux d'augmentation annuels et le modèle de répartition des coûts répercutés sur </a:t>
            </a:r>
            <a:r>
              <a:rPr lang="fr-FR" sz="2000" dirty="0" smtClean="0"/>
              <a:t>les établissements</a:t>
            </a:r>
            <a:r>
              <a:rPr lang="fr-FR" sz="2000" dirty="0"/>
              <a:t>. </a:t>
            </a:r>
          </a:p>
          <a:p>
            <a:r>
              <a:rPr lang="fr-FR" sz="2000" dirty="0"/>
              <a:t>Une des conséquences est que le Ministère </a:t>
            </a:r>
            <a:r>
              <a:rPr lang="fr-FR" sz="2000" dirty="0" smtClean="0"/>
              <a:t>a déjà prélevé </a:t>
            </a:r>
            <a:r>
              <a:rPr lang="fr-FR" sz="2000" dirty="0"/>
              <a:t>directement </a:t>
            </a:r>
            <a:r>
              <a:rPr lang="fr-FR" sz="2000" dirty="0" smtClean="0"/>
              <a:t>(TTC et non HT) cet </a:t>
            </a:r>
            <a:r>
              <a:rPr lang="fr-FR" sz="2000" dirty="0"/>
              <a:t>abonnement à la source, sur les dotations des universités et autres </a:t>
            </a:r>
            <a:r>
              <a:rPr lang="fr-FR" sz="2000" dirty="0" smtClean="0"/>
              <a:t>établissements. </a:t>
            </a:r>
            <a:endParaRPr lang="fr-FR" sz="2000" dirty="0"/>
          </a:p>
        </p:txBody>
      </p:sp>
    </p:spTree>
    <p:extLst>
      <p:ext uri="{BB962C8B-B14F-4D97-AF65-F5344CB8AC3E}">
        <p14:creationId xmlns:p14="http://schemas.microsoft.com/office/powerpoint/2010/main" val="169465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(négociation tarifaire 2013)</a:t>
            </a:r>
            <a:endParaRPr lang="fr-FR" sz="4000" dirty="0"/>
          </a:p>
        </p:txBody>
      </p:sp>
      <p:sp>
        <p:nvSpPr>
          <p:cNvPr id="3" name="Espace réservé du contenu 2"/>
          <p:cNvSpPr>
            <a:spLocks noGrp="1"/>
          </p:cNvSpPr>
          <p:nvPr>
            <p:ph idx="1"/>
          </p:nvPr>
        </p:nvSpPr>
        <p:spPr>
          <a:xfrm>
            <a:off x="457199" y="1911916"/>
            <a:ext cx="8502073" cy="3676072"/>
          </a:xfrm>
        </p:spPr>
        <p:txBody>
          <a:bodyPr>
            <a:noAutofit/>
          </a:bodyPr>
          <a:lstStyle/>
          <a:p>
            <a:r>
              <a:rPr lang="fr-FR" sz="2000" dirty="0"/>
              <a:t>Elsevier n’est pas un éditeur ordinaire. C’est une multinationale cotée en bourse qui dégage des marges colossales. En 2010 ou 2011, ses </a:t>
            </a:r>
            <a:r>
              <a:rPr lang="fr-FR" sz="2000" dirty="0" smtClean="0"/>
              <a:t>bénéfices étaient de 720 millions pour 2 milliards de CA, soit 36% (33% pour Springer et Informa, jusqu'à 42% pour </a:t>
            </a:r>
            <a:r>
              <a:rPr lang="fr-FR" sz="2000" dirty="0" err="1" smtClean="0"/>
              <a:t>Wiley</a:t>
            </a:r>
            <a:r>
              <a:rPr lang="fr-FR" sz="2000" dirty="0" smtClean="0"/>
              <a:t>). CA Springer 2 fois supérieur à celui de ses trois concurrents réunis.</a:t>
            </a:r>
          </a:p>
          <a:p>
            <a:endParaRPr lang="fr-FR" sz="2000" dirty="0"/>
          </a:p>
          <a:p>
            <a:r>
              <a:rPr lang="fr-FR" sz="2000" dirty="0" smtClean="0"/>
              <a:t>Elle a réussi à faire reconduire pour 5 ans un modèle économique dont le pérennité est incertaine à cette échelle de temps.</a:t>
            </a:r>
          </a:p>
          <a:p>
            <a:endParaRPr lang="fr-FR" sz="2000" dirty="0"/>
          </a:p>
          <a:p>
            <a:r>
              <a:rPr lang="fr-FR" sz="2000" dirty="0" smtClean="0"/>
              <a:t>Le ministère en négociant cette licence nationale a coupé l'herbe sous le pieds à toute résistance individuelle ou collective des établissements.</a:t>
            </a:r>
          </a:p>
        </p:txBody>
      </p:sp>
    </p:spTree>
    <p:extLst>
      <p:ext uri="{BB962C8B-B14F-4D97-AF65-F5344CB8AC3E}">
        <p14:creationId xmlns:p14="http://schemas.microsoft.com/office/powerpoint/2010/main" val="3233064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i="1" dirty="0" smtClean="0">
                <a:solidFill>
                  <a:srgbClr val="000090"/>
                </a:solidFill>
              </a:rPr>
              <a:t>seule solution alternative :</a:t>
            </a:r>
            <a:br>
              <a:rPr lang="fr-FR" sz="4000" b="1" i="1" dirty="0" smtClean="0">
                <a:solidFill>
                  <a:srgbClr val="000090"/>
                </a:solidFill>
              </a:rPr>
            </a:br>
            <a:r>
              <a:rPr lang="fr-FR" sz="4000" b="1" i="1" dirty="0" smtClean="0">
                <a:solidFill>
                  <a:srgbClr val="000090"/>
                </a:solidFill>
              </a:rPr>
              <a:t>le dépôt en archive ouverte (voie green)</a:t>
            </a:r>
            <a:endParaRPr lang="fr-FR" sz="4000" dirty="0"/>
          </a:p>
        </p:txBody>
      </p:sp>
      <p:sp>
        <p:nvSpPr>
          <p:cNvPr id="3" name="Espace réservé du contenu 2"/>
          <p:cNvSpPr>
            <a:spLocks noGrp="1"/>
          </p:cNvSpPr>
          <p:nvPr>
            <p:ph idx="1"/>
          </p:nvPr>
        </p:nvSpPr>
        <p:spPr>
          <a:xfrm>
            <a:off x="457199" y="1911916"/>
            <a:ext cx="8502073" cy="3676072"/>
          </a:xfrm>
        </p:spPr>
        <p:txBody>
          <a:bodyPr>
            <a:noAutofit/>
          </a:bodyPr>
          <a:lstStyle/>
          <a:p>
            <a:r>
              <a:rPr lang="fr-FR" sz="2000" dirty="0"/>
              <a:t>Elsevier n’est pas un éditeur ordinaire. C’est une multinationale cotée en bourse qui dégage des marges colossales. En 2010 ou 2011, ses </a:t>
            </a:r>
            <a:r>
              <a:rPr lang="fr-FR" sz="2000" dirty="0" smtClean="0"/>
              <a:t>bénéfices étaient de 720 millions pour 2 milliards de CA, soit 36% (33% pour Springer et Informa, jusqu'à 42% pour </a:t>
            </a:r>
            <a:r>
              <a:rPr lang="fr-FR" sz="2000" dirty="0" err="1" smtClean="0"/>
              <a:t>Wiley</a:t>
            </a:r>
            <a:r>
              <a:rPr lang="fr-FR" sz="2000" dirty="0" smtClean="0"/>
              <a:t>). CA Elsevier 2 fois supérieur à celui de ses trois concurrents réunis.</a:t>
            </a:r>
          </a:p>
          <a:p>
            <a:endParaRPr lang="fr-FR" sz="2000" dirty="0"/>
          </a:p>
          <a:p>
            <a:r>
              <a:rPr lang="fr-FR" sz="2000" dirty="0" smtClean="0"/>
              <a:t>Elle a réussi à faire reconduire pour 5 ans un modèle économique dont le pérennité est incertaine à cette échelle de temps. Alors qu'elle développe au maximum les revues en gold open-</a:t>
            </a:r>
            <a:r>
              <a:rPr lang="fr-FR" sz="2000" dirty="0" err="1" smtClean="0"/>
              <a:t>access</a:t>
            </a:r>
            <a:r>
              <a:rPr lang="fr-FR" sz="2000" dirty="0" smtClean="0"/>
              <a:t> "auteur-payeur".</a:t>
            </a:r>
          </a:p>
          <a:p>
            <a:endParaRPr lang="fr-FR" sz="2000" dirty="0"/>
          </a:p>
          <a:p>
            <a:r>
              <a:rPr lang="fr-FR" sz="2000" dirty="0" smtClean="0"/>
              <a:t>Le ministère en négociant cette licence nationale a coupé l'herbe sous le pieds à toute résistance individuelle ou collective des établissements.</a:t>
            </a:r>
          </a:p>
        </p:txBody>
      </p:sp>
    </p:spTree>
    <p:extLst>
      <p:ext uri="{BB962C8B-B14F-4D97-AF65-F5344CB8AC3E}">
        <p14:creationId xmlns:p14="http://schemas.microsoft.com/office/powerpoint/2010/main" val="115095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les choix de l'UPMC</a:t>
            </a:r>
            <a:endParaRPr lang="fr-FR" sz="4000" dirty="0"/>
          </a:p>
        </p:txBody>
      </p:sp>
      <p:sp>
        <p:nvSpPr>
          <p:cNvPr id="3" name="Espace réservé du contenu 2"/>
          <p:cNvSpPr>
            <a:spLocks noGrp="1"/>
          </p:cNvSpPr>
          <p:nvPr>
            <p:ph idx="1"/>
          </p:nvPr>
        </p:nvSpPr>
        <p:spPr>
          <a:xfrm>
            <a:off x="207818" y="1453912"/>
            <a:ext cx="8774545" cy="3676072"/>
          </a:xfrm>
        </p:spPr>
        <p:txBody>
          <a:bodyPr>
            <a:noAutofit/>
          </a:bodyPr>
          <a:lstStyle/>
          <a:p>
            <a:r>
              <a:rPr lang="fr-FR" sz="2000" dirty="0" smtClean="0"/>
              <a:t>Encourager par tous les moyens le dépôt des publications de ses chercheurs dans HAL-UPMC.</a:t>
            </a:r>
          </a:p>
          <a:p>
            <a:endParaRPr lang="fr-FR" sz="2000" dirty="0" smtClean="0"/>
          </a:p>
          <a:p>
            <a:endParaRPr lang="fr-FR" sz="2000" dirty="0"/>
          </a:p>
          <a:p>
            <a:endParaRPr lang="fr-FR" sz="2000" dirty="0" smtClean="0"/>
          </a:p>
        </p:txBody>
      </p:sp>
      <p:pic>
        <p:nvPicPr>
          <p:cNvPr id="4" name="Image 3"/>
          <p:cNvPicPr>
            <a:picLocks noChangeAspect="1"/>
          </p:cNvPicPr>
          <p:nvPr/>
        </p:nvPicPr>
        <p:blipFill>
          <a:blip r:embed="rId2"/>
          <a:stretch>
            <a:fillRect/>
          </a:stretch>
        </p:blipFill>
        <p:spPr>
          <a:xfrm>
            <a:off x="520700" y="2161832"/>
            <a:ext cx="8101584" cy="4785360"/>
          </a:xfrm>
          <a:prstGeom prst="rect">
            <a:avLst/>
          </a:prstGeom>
        </p:spPr>
      </p:pic>
    </p:spTree>
    <p:extLst>
      <p:ext uri="{BB962C8B-B14F-4D97-AF65-F5344CB8AC3E}">
        <p14:creationId xmlns:p14="http://schemas.microsoft.com/office/powerpoint/2010/main" val="243482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Les éléments "déclencheurs"</a:t>
            </a:r>
            <a:endParaRPr lang="fr-FR" sz="4000" b="1" i="1" dirty="0">
              <a:solidFill>
                <a:srgbClr val="000090"/>
              </a:solidFill>
            </a:endParaRPr>
          </a:p>
        </p:txBody>
      </p:sp>
      <p:sp>
        <p:nvSpPr>
          <p:cNvPr id="5" name="Espace réservé du contenu 4"/>
          <p:cNvSpPr>
            <a:spLocks noGrp="1"/>
          </p:cNvSpPr>
          <p:nvPr>
            <p:ph idx="1"/>
          </p:nvPr>
        </p:nvSpPr>
        <p:spPr>
          <a:xfrm>
            <a:off x="457200" y="1600202"/>
            <a:ext cx="8229600" cy="2290050"/>
          </a:xfrm>
        </p:spPr>
        <p:txBody>
          <a:bodyPr>
            <a:normAutofit fontScale="62500" lnSpcReduction="20000"/>
          </a:bodyPr>
          <a:lstStyle/>
          <a:p>
            <a:pPr marL="0" indent="0">
              <a:buNone/>
            </a:pPr>
            <a:r>
              <a:rPr lang="fr-FR" sz="4400" b="1" dirty="0">
                <a:solidFill>
                  <a:srgbClr val="000090"/>
                </a:solidFill>
              </a:rPr>
              <a:t>La situation de l'UPMC par rapport à Elsevier, </a:t>
            </a:r>
            <a:r>
              <a:rPr lang="fr-FR" sz="4400" b="1" dirty="0" smtClean="0">
                <a:solidFill>
                  <a:srgbClr val="000090"/>
                </a:solidFill>
              </a:rPr>
              <a:t>était </a:t>
            </a:r>
            <a:r>
              <a:rPr lang="fr-FR" sz="4400" b="1" dirty="0">
                <a:solidFill>
                  <a:srgbClr val="000090"/>
                </a:solidFill>
              </a:rPr>
              <a:t>devenue intenable </a:t>
            </a:r>
            <a:r>
              <a:rPr lang="fr-FR" sz="4400" b="1" dirty="0" smtClean="0">
                <a:solidFill>
                  <a:srgbClr val="000090"/>
                </a:solidFill>
              </a:rPr>
              <a:t>au </a:t>
            </a:r>
            <a:r>
              <a:rPr lang="fr-FR" sz="4400" b="1" dirty="0">
                <a:solidFill>
                  <a:srgbClr val="000090"/>
                </a:solidFill>
              </a:rPr>
              <a:t>fil des années du fait </a:t>
            </a:r>
            <a:r>
              <a:rPr lang="fr-FR" sz="4400" b="1" dirty="0" smtClean="0">
                <a:solidFill>
                  <a:srgbClr val="000090"/>
                </a:solidFill>
              </a:rPr>
              <a:t>:</a:t>
            </a:r>
          </a:p>
          <a:p>
            <a:pPr marL="0" indent="0">
              <a:buNone/>
            </a:pPr>
            <a:r>
              <a:rPr lang="fr-FR" dirty="0" smtClean="0"/>
              <a:t> </a:t>
            </a:r>
            <a:endParaRPr lang="fr-FR" dirty="0"/>
          </a:p>
          <a:p>
            <a:r>
              <a:rPr lang="fr-FR" dirty="0"/>
              <a:t>de l'obligation faite par Elsevier se souscrire un abonnement unique à sa </a:t>
            </a:r>
            <a:r>
              <a:rPr lang="fr-FR" dirty="0" err="1"/>
              <a:t>Freedom</a:t>
            </a:r>
            <a:r>
              <a:rPr lang="fr-FR" dirty="0"/>
              <a:t> Collection (1850 titres), via un tarif préférentiel pour ce bouquet et des tarifs dissuasifs pour les abonnements séparés aux </a:t>
            </a:r>
            <a:r>
              <a:rPr lang="fr-FR" dirty="0" smtClean="0"/>
              <a:t>revues qui intéresseraient chaque partenaire du groupement</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192195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les choix de l'UPMC</a:t>
            </a:r>
            <a:endParaRPr lang="fr-FR" sz="4000" dirty="0"/>
          </a:p>
        </p:txBody>
      </p:sp>
      <p:sp>
        <p:nvSpPr>
          <p:cNvPr id="3" name="Espace réservé du contenu 2"/>
          <p:cNvSpPr>
            <a:spLocks noGrp="1"/>
          </p:cNvSpPr>
          <p:nvPr>
            <p:ph idx="1"/>
          </p:nvPr>
        </p:nvSpPr>
        <p:spPr>
          <a:xfrm>
            <a:off x="207818" y="1877280"/>
            <a:ext cx="8774545" cy="3676072"/>
          </a:xfrm>
        </p:spPr>
        <p:txBody>
          <a:bodyPr>
            <a:noAutofit/>
          </a:bodyPr>
          <a:lstStyle/>
          <a:p>
            <a:r>
              <a:rPr lang="fr-FR" sz="2000" dirty="0" smtClean="0"/>
              <a:t>Encourager par tous les moyens le dépôt des publications de ses chercheurs dans HAL-UPMC.</a:t>
            </a:r>
          </a:p>
          <a:p>
            <a:endParaRPr lang="fr-FR" sz="2000" dirty="0"/>
          </a:p>
          <a:p>
            <a:r>
              <a:rPr lang="fr-FR" sz="2000" dirty="0" smtClean="0"/>
              <a:t>Contribuer à l'élaboration d'un addendum aux </a:t>
            </a:r>
            <a:r>
              <a:rPr lang="fr-FR" sz="2000" dirty="0" err="1" smtClean="0"/>
              <a:t>copyrigths</a:t>
            </a:r>
            <a:r>
              <a:rPr lang="fr-FR" sz="2000" dirty="0" smtClean="0"/>
              <a:t> autorisant le dépôt du post-</a:t>
            </a:r>
            <a:r>
              <a:rPr lang="fr-FR" sz="2000" dirty="0" err="1" smtClean="0"/>
              <a:t>print</a:t>
            </a:r>
            <a:r>
              <a:rPr lang="fr-FR" sz="2000" dirty="0" smtClean="0"/>
              <a:t> auteur dans une archive ouverte, en attendant des" </a:t>
            </a:r>
            <a:r>
              <a:rPr lang="fr-FR" sz="2000" dirty="0" err="1" smtClean="0"/>
              <a:t>copyrigths</a:t>
            </a:r>
            <a:r>
              <a:rPr lang="fr-FR" sz="2000" dirty="0" smtClean="0"/>
              <a:t> nationaux" (dans le cadre de BSN 4 : archives ouvertes et de Couperin : Groupe de Travail pour l'Accès Ouvert ).</a:t>
            </a:r>
          </a:p>
          <a:p>
            <a:endParaRPr lang="fr-FR" sz="2000" dirty="0"/>
          </a:p>
          <a:p>
            <a:endParaRPr lang="fr-FR" sz="2000" dirty="0" smtClean="0"/>
          </a:p>
        </p:txBody>
      </p:sp>
    </p:spTree>
    <p:extLst>
      <p:ext uri="{BB962C8B-B14F-4D97-AF65-F5344CB8AC3E}">
        <p14:creationId xmlns:p14="http://schemas.microsoft.com/office/powerpoint/2010/main" val="242709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les choix de l'UPMC</a:t>
            </a:r>
            <a:endParaRPr lang="fr-FR" sz="4000" dirty="0"/>
          </a:p>
        </p:txBody>
      </p:sp>
      <p:sp>
        <p:nvSpPr>
          <p:cNvPr id="3" name="Espace réservé du contenu 2"/>
          <p:cNvSpPr>
            <a:spLocks noGrp="1"/>
          </p:cNvSpPr>
          <p:nvPr>
            <p:ph idx="1"/>
          </p:nvPr>
        </p:nvSpPr>
        <p:spPr>
          <a:xfrm>
            <a:off x="207818" y="1877280"/>
            <a:ext cx="8774545" cy="3676072"/>
          </a:xfrm>
        </p:spPr>
        <p:txBody>
          <a:bodyPr>
            <a:noAutofit/>
          </a:bodyPr>
          <a:lstStyle/>
          <a:p>
            <a:r>
              <a:rPr lang="fr-FR" sz="2000" dirty="0" smtClean="0"/>
              <a:t>Encourager par tous les moyens le dépôt des publications de ses chercheurs dans HAL-UPMC.</a:t>
            </a:r>
          </a:p>
          <a:p>
            <a:endParaRPr lang="fr-FR" sz="2000" dirty="0"/>
          </a:p>
          <a:p>
            <a:r>
              <a:rPr lang="fr-FR" sz="2000" dirty="0" smtClean="0"/>
              <a:t>Contribuer à l'élaboration d'un addendum aux </a:t>
            </a:r>
            <a:r>
              <a:rPr lang="fr-FR" sz="2000" dirty="0" err="1" smtClean="0"/>
              <a:t>copyrigths</a:t>
            </a:r>
            <a:r>
              <a:rPr lang="fr-FR" sz="2000" dirty="0" smtClean="0"/>
              <a:t> autorisant le dépôt du post-</a:t>
            </a:r>
            <a:r>
              <a:rPr lang="fr-FR" sz="2000" dirty="0" err="1" smtClean="0"/>
              <a:t>print</a:t>
            </a:r>
            <a:r>
              <a:rPr lang="fr-FR" sz="2000" dirty="0" smtClean="0"/>
              <a:t> auteur dans une archive ouverte, en attendant des" </a:t>
            </a:r>
            <a:r>
              <a:rPr lang="fr-FR" sz="2000" dirty="0" err="1" smtClean="0"/>
              <a:t>copyrigths</a:t>
            </a:r>
            <a:r>
              <a:rPr lang="fr-FR" sz="2000" dirty="0" smtClean="0"/>
              <a:t> nationaux" (dans le cadre de BSN 4 : archives ouvertes et de Couperin : Groupe de Travail pour l'Accès Ouvert ).</a:t>
            </a:r>
          </a:p>
          <a:p>
            <a:endParaRPr lang="fr-FR" sz="2000" dirty="0"/>
          </a:p>
          <a:p>
            <a:r>
              <a:rPr lang="fr-FR" sz="2000" dirty="0" smtClean="0"/>
              <a:t>Développer dans Sorbonne-Universités des éditions en open-</a:t>
            </a:r>
            <a:r>
              <a:rPr lang="fr-FR" sz="2000" dirty="0" err="1" smtClean="0"/>
              <a:t>access</a:t>
            </a:r>
            <a:r>
              <a:rPr lang="fr-FR" sz="2000" dirty="0" smtClean="0"/>
              <a:t> gratuit pour l'auteur et le lecteur.</a:t>
            </a:r>
          </a:p>
          <a:p>
            <a:r>
              <a:rPr lang="fr-FR" sz="2000" dirty="0" smtClean="0"/>
              <a:t>Travailler à l'élaboration, pour ces revues, de modèles "d'open </a:t>
            </a:r>
            <a:r>
              <a:rPr lang="fr-FR" sz="2000" dirty="0" err="1" smtClean="0"/>
              <a:t>peer-reviewing</a:t>
            </a:r>
            <a:r>
              <a:rPr lang="fr-FR" sz="2000" dirty="0" smtClean="0"/>
              <a:t>".</a:t>
            </a:r>
          </a:p>
        </p:txBody>
      </p:sp>
    </p:spTree>
    <p:extLst>
      <p:ext uri="{BB962C8B-B14F-4D97-AF65-F5344CB8AC3E}">
        <p14:creationId xmlns:p14="http://schemas.microsoft.com/office/powerpoint/2010/main" val="1925187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les freins et les espoirs</a:t>
            </a:r>
            <a:endParaRPr lang="fr-FR" sz="4000" dirty="0"/>
          </a:p>
        </p:txBody>
      </p:sp>
      <p:sp>
        <p:nvSpPr>
          <p:cNvPr id="3" name="Espace réservé du contenu 2"/>
          <p:cNvSpPr>
            <a:spLocks noGrp="1"/>
          </p:cNvSpPr>
          <p:nvPr>
            <p:ph idx="1"/>
          </p:nvPr>
        </p:nvSpPr>
        <p:spPr>
          <a:xfrm>
            <a:off x="207818" y="1877280"/>
            <a:ext cx="8774545" cy="3676072"/>
          </a:xfrm>
        </p:spPr>
        <p:txBody>
          <a:bodyPr>
            <a:noAutofit/>
          </a:bodyPr>
          <a:lstStyle/>
          <a:p>
            <a:pPr marL="0" indent="0">
              <a:buNone/>
            </a:pPr>
            <a:r>
              <a:rPr lang="fr-FR" sz="2400" b="1" i="1" dirty="0" smtClean="0">
                <a:solidFill>
                  <a:srgbClr val="000090"/>
                </a:solidFill>
              </a:rPr>
              <a:t>les freins</a:t>
            </a:r>
          </a:p>
          <a:p>
            <a:r>
              <a:rPr lang="fr-FR" sz="2000" dirty="0" smtClean="0"/>
              <a:t>Inertie des chercheurs à déposer leurs articles dans une archive ouverte (HAL).</a:t>
            </a:r>
          </a:p>
          <a:p>
            <a:r>
              <a:rPr lang="fr-FR" sz="2000" dirty="0" smtClean="0"/>
              <a:t>manque de solidarité entre établissement face aux </a:t>
            </a:r>
            <a:r>
              <a:rPr lang="fr-FR" sz="2000" dirty="0" err="1" smtClean="0"/>
              <a:t>publishers</a:t>
            </a:r>
            <a:r>
              <a:rPr lang="fr-FR" sz="2000" dirty="0" smtClean="0"/>
              <a:t>.</a:t>
            </a:r>
          </a:p>
          <a:p>
            <a:r>
              <a:rPr lang="fr-FR" sz="2000" dirty="0" smtClean="0"/>
              <a:t>frilosité et absence de vision à long terme du ministère et manque de confiance dans la mobilisation potentielle des chercheurs.</a:t>
            </a:r>
          </a:p>
          <a:p>
            <a:endParaRPr lang="fr-FR" sz="2000" dirty="0" smtClean="0"/>
          </a:p>
          <a:p>
            <a:pPr marL="0" indent="0">
              <a:buNone/>
            </a:pPr>
            <a:r>
              <a:rPr lang="fr-FR" sz="2400" b="1" i="1" dirty="0" smtClean="0">
                <a:solidFill>
                  <a:srgbClr val="000090"/>
                </a:solidFill>
              </a:rPr>
              <a:t>les espoirs</a:t>
            </a:r>
          </a:p>
          <a:p>
            <a:r>
              <a:rPr lang="fr-FR" sz="2000" dirty="0" smtClean="0"/>
              <a:t>rôle moteur des jeunes générations de chercheurs.</a:t>
            </a:r>
          </a:p>
          <a:p>
            <a:r>
              <a:rPr lang="fr-FR" sz="2000" dirty="0" smtClean="0"/>
              <a:t>dynamisme de BSN en tant qu'organe d'élaboration de propositions.</a:t>
            </a:r>
          </a:p>
          <a:p>
            <a:r>
              <a:rPr lang="fr-FR" sz="2000" dirty="0" smtClean="0"/>
              <a:t>solidarité de fait des établissement vu la baisse des crédits récurrents.</a:t>
            </a:r>
          </a:p>
          <a:p>
            <a:endParaRPr lang="fr-FR" sz="2000" dirty="0" smtClean="0"/>
          </a:p>
        </p:txBody>
      </p:sp>
    </p:spTree>
    <p:extLst>
      <p:ext uri="{BB962C8B-B14F-4D97-AF65-F5344CB8AC3E}">
        <p14:creationId xmlns:p14="http://schemas.microsoft.com/office/powerpoint/2010/main" val="89081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Les éléments "déclencheurs"</a:t>
            </a:r>
            <a:endParaRPr lang="fr-FR" sz="4000" b="1" i="1" dirty="0">
              <a:solidFill>
                <a:srgbClr val="000090"/>
              </a:solidFill>
            </a:endParaRPr>
          </a:p>
        </p:txBody>
      </p:sp>
      <p:sp>
        <p:nvSpPr>
          <p:cNvPr id="5" name="Espace réservé du contenu 4"/>
          <p:cNvSpPr>
            <a:spLocks noGrp="1"/>
          </p:cNvSpPr>
          <p:nvPr>
            <p:ph idx="1"/>
          </p:nvPr>
        </p:nvSpPr>
        <p:spPr>
          <a:xfrm>
            <a:off x="457200" y="1600201"/>
            <a:ext cx="8229600" cy="3754618"/>
          </a:xfrm>
        </p:spPr>
        <p:txBody>
          <a:bodyPr>
            <a:normAutofit fontScale="62500" lnSpcReduction="20000"/>
          </a:bodyPr>
          <a:lstStyle/>
          <a:p>
            <a:pPr marL="0" indent="0">
              <a:buNone/>
            </a:pPr>
            <a:r>
              <a:rPr lang="fr-FR" sz="3800" b="1" dirty="0" smtClean="0">
                <a:solidFill>
                  <a:srgbClr val="000090"/>
                </a:solidFill>
              </a:rPr>
              <a:t>La situation de l'UPMC par rapport à Elsevier, était devenue intenable au fil des années du fait :</a:t>
            </a:r>
          </a:p>
          <a:p>
            <a:pPr marL="0" indent="0">
              <a:buNone/>
            </a:pPr>
            <a:r>
              <a:rPr lang="fr-FR" dirty="0" smtClean="0"/>
              <a:t> </a:t>
            </a:r>
            <a:endParaRPr lang="fr-FR" dirty="0"/>
          </a:p>
          <a:p>
            <a:r>
              <a:rPr lang="fr-FR" dirty="0"/>
              <a:t>de l'obligation faite par Elsevier se souscrire un abonnement unique à sa </a:t>
            </a:r>
            <a:r>
              <a:rPr lang="fr-FR" dirty="0" err="1"/>
              <a:t>Freedom</a:t>
            </a:r>
            <a:r>
              <a:rPr lang="fr-FR" dirty="0"/>
              <a:t> Collection (1850 titres), via un tarif préférentiel pour ce bouquet et des tarifs dissuasifs pour les abonnements séparés aux revues qui intéresseraient chaque partenaire du groupement </a:t>
            </a:r>
          </a:p>
          <a:p>
            <a:r>
              <a:rPr lang="fr-FR" dirty="0"/>
              <a:t>de l'augmentation annuelle </a:t>
            </a:r>
            <a:r>
              <a:rPr lang="fr-FR" dirty="0" smtClean="0"/>
              <a:t>du </a:t>
            </a:r>
            <a:r>
              <a:rPr lang="fr-FR" dirty="0"/>
              <a:t>tarif de cet abonnement, </a:t>
            </a:r>
            <a:r>
              <a:rPr lang="fr-FR" dirty="0" smtClean="0"/>
              <a:t>déguisée </a:t>
            </a:r>
            <a:r>
              <a:rPr lang="fr-FR" dirty="0"/>
              <a:t>à travers une augmentation annuelle du chiffre d'affaire dit "historique" (chiffre d'affaire du portefeuille des revues papier à l'année 2001), de l'ordre de 5% chaque année depuis 2007, environ 8% au début des années 2000)</a:t>
            </a:r>
          </a:p>
          <a:p>
            <a:endParaRPr lang="fr-FR" dirty="0"/>
          </a:p>
          <a:p>
            <a:endParaRPr lang="fr-FR" dirty="0"/>
          </a:p>
        </p:txBody>
      </p:sp>
    </p:spTree>
    <p:extLst>
      <p:ext uri="{BB962C8B-B14F-4D97-AF65-F5344CB8AC3E}">
        <p14:creationId xmlns:p14="http://schemas.microsoft.com/office/powerpoint/2010/main" val="95669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Les éléments "déclencheurs"</a:t>
            </a:r>
            <a:endParaRPr lang="fr-FR" sz="4000" b="1" i="1" dirty="0">
              <a:solidFill>
                <a:srgbClr val="000090"/>
              </a:solidFill>
            </a:endParaRPr>
          </a:p>
        </p:txBody>
      </p:sp>
      <p:sp>
        <p:nvSpPr>
          <p:cNvPr id="5" name="Espace réservé du contenu 4"/>
          <p:cNvSpPr>
            <a:spLocks noGrp="1"/>
          </p:cNvSpPr>
          <p:nvPr>
            <p:ph idx="1"/>
          </p:nvPr>
        </p:nvSpPr>
        <p:spPr/>
        <p:txBody>
          <a:bodyPr>
            <a:normAutofit fontScale="62500" lnSpcReduction="20000"/>
          </a:bodyPr>
          <a:lstStyle/>
          <a:p>
            <a:pPr marL="0" indent="0">
              <a:buNone/>
            </a:pPr>
            <a:r>
              <a:rPr lang="fr-FR" sz="3800" b="1" dirty="0">
                <a:solidFill>
                  <a:srgbClr val="000090"/>
                </a:solidFill>
              </a:rPr>
              <a:t>La situation de l'UPMC par rapport à Elsevier, </a:t>
            </a:r>
            <a:r>
              <a:rPr lang="fr-FR" sz="3800" b="1" dirty="0" smtClean="0">
                <a:solidFill>
                  <a:srgbClr val="000090"/>
                </a:solidFill>
              </a:rPr>
              <a:t>était </a:t>
            </a:r>
            <a:r>
              <a:rPr lang="fr-FR" sz="3800" b="1" dirty="0">
                <a:solidFill>
                  <a:srgbClr val="000090"/>
                </a:solidFill>
              </a:rPr>
              <a:t>devenue intenable </a:t>
            </a:r>
            <a:r>
              <a:rPr lang="fr-FR" sz="3800" b="1" dirty="0" smtClean="0">
                <a:solidFill>
                  <a:srgbClr val="000090"/>
                </a:solidFill>
              </a:rPr>
              <a:t>au </a:t>
            </a:r>
            <a:r>
              <a:rPr lang="fr-FR" sz="3800" b="1" dirty="0">
                <a:solidFill>
                  <a:srgbClr val="000090"/>
                </a:solidFill>
              </a:rPr>
              <a:t>fil des années du fait </a:t>
            </a:r>
            <a:r>
              <a:rPr lang="fr-FR" sz="3800" b="1" dirty="0" smtClean="0">
                <a:solidFill>
                  <a:srgbClr val="000090"/>
                </a:solidFill>
              </a:rPr>
              <a:t>:</a:t>
            </a:r>
          </a:p>
          <a:p>
            <a:pPr marL="0" indent="0">
              <a:buNone/>
            </a:pPr>
            <a:r>
              <a:rPr lang="fr-FR" dirty="0" smtClean="0"/>
              <a:t> </a:t>
            </a:r>
            <a:endParaRPr lang="fr-FR" dirty="0"/>
          </a:p>
          <a:p>
            <a:r>
              <a:rPr lang="fr-FR" dirty="0"/>
              <a:t>de l'obligation faite par Elsevier se souscrire un abonnement unique à sa </a:t>
            </a:r>
            <a:r>
              <a:rPr lang="fr-FR" dirty="0" err="1"/>
              <a:t>Freedom</a:t>
            </a:r>
            <a:r>
              <a:rPr lang="fr-FR" dirty="0"/>
              <a:t> Collection (1850 titres), via un tarif préférentiel pour ce bouquet et des tarifs dissuasifs pour les abonnements séparés aux </a:t>
            </a:r>
            <a:r>
              <a:rPr lang="fr-FR" dirty="0" smtClean="0"/>
              <a:t>revues qui intéresseraient chaque partenaire du groupement</a:t>
            </a:r>
            <a:endParaRPr lang="fr-FR" dirty="0"/>
          </a:p>
          <a:p>
            <a:r>
              <a:rPr lang="fr-FR" dirty="0"/>
              <a:t>de l'augmentation annuelle léonine du tarif de cet abonnement, déguisée à travers une augmentation annuelle du chiffre d'affaire dit "historique" (chiffre d'affaire du portefeuille des revues papier à l'année 2001), de l'ordre de 5% chaque année depuis 2007, environ 8% au début des années 2000)</a:t>
            </a:r>
          </a:p>
          <a:p>
            <a:r>
              <a:rPr lang="fr-FR" dirty="0"/>
              <a:t>De l'obligation faite si on désabonne un titre (du CA historique), de prendre un titre de même valeur (financière), sous forme papier ou @. Seul 1 % de suppression d‘abonnements/an étant autorisé. </a:t>
            </a:r>
          </a:p>
          <a:p>
            <a:endParaRPr lang="fr-FR" dirty="0"/>
          </a:p>
        </p:txBody>
      </p:sp>
    </p:spTree>
    <p:extLst>
      <p:ext uri="{BB962C8B-B14F-4D97-AF65-F5344CB8AC3E}">
        <p14:creationId xmlns:p14="http://schemas.microsoft.com/office/powerpoint/2010/main" val="219673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èche droite 13"/>
          <p:cNvSpPr/>
          <p:nvPr/>
        </p:nvSpPr>
        <p:spPr>
          <a:xfrm>
            <a:off x="0" y="3133127"/>
            <a:ext cx="9144000" cy="1152525"/>
          </a:xfrm>
          <a:prstGeom prst="rightArrow">
            <a:avLst>
              <a:gd name="adj1" fmla="val 50000"/>
              <a:gd name="adj2" fmla="val 790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accent5">
                  <a:lumMod val="75000"/>
                </a:schemeClr>
              </a:solidFill>
            </a:endParaRPr>
          </a:p>
        </p:txBody>
      </p:sp>
      <p:sp>
        <p:nvSpPr>
          <p:cNvPr id="8" name="Rectangle 3"/>
          <p:cNvSpPr>
            <a:spLocks noChangeArrowheads="1"/>
          </p:cNvSpPr>
          <p:nvPr/>
        </p:nvSpPr>
        <p:spPr bwMode="auto">
          <a:xfrm>
            <a:off x="0" y="1304380"/>
            <a:ext cx="9144000" cy="549074"/>
          </a:xfrm>
          <a:prstGeom prst="rect">
            <a:avLst/>
          </a:prstGeom>
          <a:noFill/>
          <a:ln w="9525">
            <a:noFill/>
            <a:miter lim="800000"/>
            <a:headEnd/>
            <a:tailEnd/>
          </a:ln>
        </p:spPr>
        <p:txBody>
          <a:bodyPr anchor="b"/>
          <a:lstStyle/>
          <a:p>
            <a:pPr algn="ctr">
              <a:defRPr/>
            </a:pPr>
            <a:r>
              <a:rPr lang="fr-FR" sz="3200" b="1" i="1" dirty="0" smtClean="0">
                <a:solidFill>
                  <a:srgbClr val="0033CC"/>
                </a:solidFill>
                <a:latin typeface="Calibri" pitchFamily="34" charset="0"/>
              </a:rPr>
              <a:t>Open Access</a:t>
            </a:r>
            <a:r>
              <a:rPr lang="fr-FR" sz="3200" b="1" dirty="0">
                <a:solidFill>
                  <a:srgbClr val="0033CC"/>
                </a:solidFill>
                <a:latin typeface="Calibri" pitchFamily="34" charset="0"/>
              </a:rPr>
              <a:t> </a:t>
            </a:r>
            <a:r>
              <a:rPr lang="fr-FR" sz="3200" b="1" dirty="0" smtClean="0">
                <a:solidFill>
                  <a:srgbClr val="0033CC"/>
                </a:solidFill>
                <a:latin typeface="Calibri" pitchFamily="34" charset="0"/>
              </a:rPr>
              <a:t>          </a:t>
            </a:r>
            <a:r>
              <a:rPr lang="fr-FR" sz="2800" b="1" dirty="0" smtClean="0">
                <a:solidFill>
                  <a:schemeClr val="tx2">
                    <a:lumMod val="60000"/>
                    <a:lumOff val="40000"/>
                  </a:schemeClr>
                </a:solidFill>
                <a:latin typeface="Calibri" pitchFamily="34" charset="0"/>
              </a:rPr>
              <a:t>Repères </a:t>
            </a:r>
            <a:r>
              <a:rPr lang="fr-FR" sz="2800" b="1" dirty="0">
                <a:solidFill>
                  <a:schemeClr val="tx2">
                    <a:lumMod val="60000"/>
                    <a:lumOff val="40000"/>
                  </a:schemeClr>
                </a:solidFill>
                <a:latin typeface="Calibri" pitchFamily="34" charset="0"/>
              </a:rPr>
              <a:t>historiques</a:t>
            </a:r>
          </a:p>
        </p:txBody>
      </p:sp>
      <p:sp>
        <p:nvSpPr>
          <p:cNvPr id="9" name="Flèche droite 8"/>
          <p:cNvSpPr/>
          <p:nvPr/>
        </p:nvSpPr>
        <p:spPr>
          <a:xfrm>
            <a:off x="0" y="4501552"/>
            <a:ext cx="9144000" cy="1152525"/>
          </a:xfrm>
          <a:prstGeom prst="rightArrow">
            <a:avLst>
              <a:gd name="adj1" fmla="val 50000"/>
              <a:gd name="adj2" fmla="val 7906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ZoneTexte 9"/>
          <p:cNvSpPr txBox="1"/>
          <p:nvPr/>
        </p:nvSpPr>
        <p:spPr>
          <a:xfrm>
            <a:off x="0" y="4790477"/>
            <a:ext cx="1547813" cy="574675"/>
          </a:xfrm>
          <a:prstGeom prst="rect">
            <a:avLst/>
          </a:prstGeom>
          <a:gradFill flip="none" rotWithShape="1">
            <a:gsLst>
              <a:gs pos="0">
                <a:schemeClr val="accent4">
                  <a:lumMod val="60000"/>
                  <a:lumOff val="40000"/>
                </a:schemeClr>
              </a:gs>
              <a:gs pos="50000">
                <a:schemeClr val="accent1">
                  <a:tint val="44500"/>
                  <a:satMod val="160000"/>
                </a:schemeClr>
              </a:gs>
              <a:gs pos="100000">
                <a:schemeClr val="accent1">
                  <a:tint val="23500"/>
                  <a:satMod val="160000"/>
                </a:schemeClr>
              </a:gs>
            </a:gsLst>
            <a:lin ang="10800000" scaled="1"/>
            <a:tileRect/>
          </a:gradFill>
        </p:spPr>
        <p:txBody>
          <a:bodyPr>
            <a:spAutoFit/>
          </a:bodyPr>
          <a:lstStyle/>
          <a:p>
            <a:pPr>
              <a:defRPr/>
            </a:pPr>
            <a:r>
              <a:rPr lang="fr-FR" sz="3200" b="1" i="1" dirty="0">
                <a:solidFill>
                  <a:srgbClr val="7030A0"/>
                </a:solidFill>
                <a:effectLst>
                  <a:outerShdw blurRad="38100" dist="38100" dir="2700000" algn="tl">
                    <a:srgbClr val="000000">
                      <a:alpha val="43137"/>
                    </a:srgbClr>
                  </a:outerShdw>
                </a:effectLst>
              </a:rPr>
              <a:t>France</a:t>
            </a:r>
          </a:p>
        </p:txBody>
      </p:sp>
      <p:sp>
        <p:nvSpPr>
          <p:cNvPr id="12" name="Rectangle 11"/>
          <p:cNvSpPr>
            <a:spLocks noChangeArrowheads="1"/>
          </p:cNvSpPr>
          <p:nvPr/>
        </p:nvSpPr>
        <p:spPr bwMode="auto">
          <a:xfrm>
            <a:off x="7399338" y="5433894"/>
            <a:ext cx="1133475" cy="522287"/>
          </a:xfrm>
          <a:prstGeom prst="rect">
            <a:avLst/>
          </a:prstGeom>
          <a:noFill/>
          <a:ln w="9525">
            <a:noFill/>
            <a:miter lim="800000"/>
            <a:headEnd/>
            <a:tailEnd/>
          </a:ln>
        </p:spPr>
        <p:txBody>
          <a:bodyPr>
            <a:spAutoFit/>
          </a:bodyPr>
          <a:lstStyle/>
          <a:p>
            <a:pPr algn="ctr"/>
            <a:r>
              <a:rPr lang="fr-FR" sz="1400" b="1" i="1" dirty="0">
                <a:solidFill>
                  <a:srgbClr val="FF0000"/>
                </a:solidFill>
                <a:latin typeface="Calibri" pitchFamily="34" charset="0"/>
              </a:rPr>
              <a:t>01/01/2011</a:t>
            </a:r>
          </a:p>
          <a:p>
            <a:pPr algn="ctr"/>
            <a:r>
              <a:rPr lang="fr-FR" sz="1400" b="1" dirty="0">
                <a:solidFill>
                  <a:srgbClr val="FF0000"/>
                </a:solidFill>
                <a:latin typeface="Calibri" pitchFamily="34" charset="0"/>
              </a:rPr>
              <a:t>HAL</a:t>
            </a:r>
            <a:r>
              <a:rPr lang="fr-FR" sz="1400" b="1" dirty="0" smtClean="0">
                <a:solidFill>
                  <a:srgbClr val="FF0000"/>
                </a:solidFill>
                <a:latin typeface="Calibri" pitchFamily="34" charset="0"/>
              </a:rPr>
              <a:t>-UPMC</a:t>
            </a:r>
            <a:endParaRPr lang="fr-FR" sz="1400" b="1" dirty="0">
              <a:solidFill>
                <a:srgbClr val="FF0000"/>
              </a:solidFill>
              <a:latin typeface="Calibri" pitchFamily="34" charset="0"/>
            </a:endParaRPr>
          </a:p>
        </p:txBody>
      </p:sp>
      <p:sp>
        <p:nvSpPr>
          <p:cNvPr id="15" name="Rectangle 14"/>
          <p:cNvSpPr>
            <a:spLocks noChangeArrowheads="1"/>
          </p:cNvSpPr>
          <p:nvPr/>
        </p:nvSpPr>
        <p:spPr bwMode="auto">
          <a:xfrm>
            <a:off x="-107950" y="2569565"/>
            <a:ext cx="1439863" cy="708025"/>
          </a:xfrm>
          <a:prstGeom prst="rect">
            <a:avLst/>
          </a:prstGeom>
          <a:noFill/>
          <a:ln w="9525">
            <a:noFill/>
            <a:miter lim="800000"/>
            <a:headEnd/>
            <a:tailEnd/>
          </a:ln>
        </p:spPr>
        <p:txBody>
          <a:bodyPr>
            <a:spAutoFit/>
          </a:bodyPr>
          <a:lstStyle/>
          <a:p>
            <a:pPr algn="ctr"/>
            <a:r>
              <a:rPr lang="fr-FR" sz="1400" b="1" i="1" dirty="0">
                <a:latin typeface="Calibri" pitchFamily="34" charset="0"/>
              </a:rPr>
              <a:t>1991</a:t>
            </a:r>
          </a:p>
          <a:p>
            <a:pPr algn="ctr"/>
            <a:r>
              <a:rPr lang="fr-FR" sz="1200" dirty="0">
                <a:latin typeface="Calibri" pitchFamily="34" charset="0"/>
              </a:rPr>
              <a:t>Hep-th qui deviendra </a:t>
            </a:r>
            <a:r>
              <a:rPr lang="fr-FR" sz="1400" b="1" dirty="0">
                <a:latin typeface="Calibri" pitchFamily="34" charset="0"/>
              </a:rPr>
              <a:t>arXiv</a:t>
            </a:r>
          </a:p>
        </p:txBody>
      </p:sp>
      <p:sp>
        <p:nvSpPr>
          <p:cNvPr id="16" name="Organigramme : Processus 15"/>
          <p:cNvSpPr/>
          <p:nvPr/>
        </p:nvSpPr>
        <p:spPr>
          <a:xfrm>
            <a:off x="611188" y="3277590"/>
            <a:ext cx="107950" cy="900112"/>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a:spLocks noChangeArrowheads="1"/>
          </p:cNvSpPr>
          <p:nvPr/>
        </p:nvSpPr>
        <p:spPr bwMode="auto">
          <a:xfrm>
            <a:off x="1835150" y="2682277"/>
            <a:ext cx="1223963" cy="523875"/>
          </a:xfrm>
          <a:prstGeom prst="rect">
            <a:avLst/>
          </a:prstGeom>
          <a:noFill/>
          <a:ln w="9525">
            <a:noFill/>
            <a:miter lim="800000"/>
            <a:headEnd/>
            <a:tailEnd/>
          </a:ln>
        </p:spPr>
        <p:txBody>
          <a:bodyPr>
            <a:spAutoFit/>
          </a:bodyPr>
          <a:lstStyle/>
          <a:p>
            <a:pPr marL="449263" indent="-274638" algn="ctr"/>
            <a:r>
              <a:rPr lang="fr-FR" sz="1400" b="1">
                <a:latin typeface="Calibri" pitchFamily="34" charset="0"/>
              </a:rPr>
              <a:t>1997</a:t>
            </a:r>
          </a:p>
          <a:p>
            <a:pPr marL="449263" indent="-274638" algn="ctr"/>
            <a:r>
              <a:rPr lang="fr-FR" sz="1400" b="1">
                <a:latin typeface="Calibri" pitchFamily="34" charset="0"/>
              </a:rPr>
              <a:t>CogPrints</a:t>
            </a:r>
          </a:p>
        </p:txBody>
      </p:sp>
      <p:sp>
        <p:nvSpPr>
          <p:cNvPr id="19" name="Rectangle 18"/>
          <p:cNvSpPr/>
          <p:nvPr/>
        </p:nvSpPr>
        <p:spPr>
          <a:xfrm>
            <a:off x="3149600" y="6014440"/>
            <a:ext cx="1206500" cy="892175"/>
          </a:xfrm>
          <a:prstGeom prst="rect">
            <a:avLst/>
          </a:prstGeom>
        </p:spPr>
        <p:txBody>
          <a:bodyPr>
            <a:spAutoFit/>
          </a:bodyPr>
          <a:lstStyle/>
          <a:p>
            <a:pPr marL="449263" indent="-449263" algn="ctr">
              <a:spcBef>
                <a:spcPts val="0"/>
              </a:spcBef>
              <a:defRPr/>
            </a:pPr>
            <a:r>
              <a:rPr lang="fr-FR" sz="1400" b="1" i="1" dirty="0">
                <a:latin typeface="Calibri" pitchFamily="34" charset="0"/>
              </a:rPr>
              <a:t>2000</a:t>
            </a:r>
          </a:p>
          <a:p>
            <a:pPr marL="88900" indent="-88900" algn="ctr">
              <a:spcBef>
                <a:spcPts val="0"/>
              </a:spcBef>
              <a:defRPr/>
            </a:pPr>
            <a:r>
              <a:rPr lang="fr-FR" sz="1200" dirty="0">
                <a:latin typeface="Calibri" pitchFamily="34" charset="0"/>
              </a:rPr>
              <a:t>Création du </a:t>
            </a:r>
            <a:r>
              <a:rPr lang="fr-FR" sz="1400" b="1" dirty="0">
                <a:latin typeface="Calibri" pitchFamily="34" charset="0"/>
                <a:hlinkClick r:id="rId2"/>
              </a:rPr>
              <a:t>CCSD</a:t>
            </a:r>
            <a:r>
              <a:rPr lang="fr-FR" sz="1400" dirty="0">
                <a:latin typeface="Calibri" pitchFamily="34" charset="0"/>
              </a:rPr>
              <a:t> </a:t>
            </a:r>
            <a:r>
              <a:rPr lang="fr-FR" sz="1200" dirty="0">
                <a:latin typeface="Calibri" pitchFamily="34" charset="0"/>
              </a:rPr>
              <a:t>(CNRS)</a:t>
            </a:r>
            <a:endParaRPr lang="fr-FR" sz="1200" b="1" dirty="0">
              <a:latin typeface="Calibri" pitchFamily="34" charset="0"/>
            </a:endParaRPr>
          </a:p>
          <a:p>
            <a:pPr marL="449263" indent="-274638" algn="ctr">
              <a:spcBef>
                <a:spcPts val="0"/>
              </a:spcBef>
              <a:defRPr/>
            </a:pPr>
            <a:endParaRPr lang="fr-FR" sz="1200" dirty="0">
              <a:latin typeface="Calibri" pitchFamily="34" charset="0"/>
            </a:endParaRPr>
          </a:p>
        </p:txBody>
      </p:sp>
      <p:sp>
        <p:nvSpPr>
          <p:cNvPr id="26" name="Rectangle 25"/>
          <p:cNvSpPr>
            <a:spLocks noChangeArrowheads="1"/>
          </p:cNvSpPr>
          <p:nvPr/>
        </p:nvSpPr>
        <p:spPr bwMode="auto">
          <a:xfrm>
            <a:off x="4067175" y="2682277"/>
            <a:ext cx="1152525" cy="523875"/>
          </a:xfrm>
          <a:prstGeom prst="rect">
            <a:avLst/>
          </a:prstGeom>
          <a:noFill/>
          <a:ln w="9525">
            <a:noFill/>
            <a:miter lim="800000"/>
            <a:headEnd/>
            <a:tailEnd/>
          </a:ln>
        </p:spPr>
        <p:txBody>
          <a:bodyPr>
            <a:spAutoFit/>
          </a:bodyPr>
          <a:lstStyle/>
          <a:p>
            <a:pPr algn="ctr"/>
            <a:r>
              <a:rPr lang="fr-FR" sz="1400" b="1">
                <a:latin typeface="Calibri" pitchFamily="34" charset="0"/>
              </a:rPr>
              <a:t>2002</a:t>
            </a:r>
          </a:p>
          <a:p>
            <a:pPr algn="ctr"/>
            <a:r>
              <a:rPr lang="fr-FR" sz="1400" b="1">
                <a:latin typeface="Calibri" pitchFamily="34" charset="0"/>
              </a:rPr>
              <a:t>BOAI</a:t>
            </a:r>
          </a:p>
        </p:txBody>
      </p:sp>
      <p:sp>
        <p:nvSpPr>
          <p:cNvPr id="33" name="Rectangle 32"/>
          <p:cNvSpPr>
            <a:spLocks noChangeArrowheads="1"/>
          </p:cNvSpPr>
          <p:nvPr/>
        </p:nvSpPr>
        <p:spPr bwMode="auto">
          <a:xfrm>
            <a:off x="4859759" y="2340965"/>
            <a:ext cx="1368425" cy="893762"/>
          </a:xfrm>
          <a:prstGeom prst="rect">
            <a:avLst/>
          </a:prstGeom>
          <a:noFill/>
          <a:ln w="9525">
            <a:noFill/>
            <a:miter lim="800000"/>
            <a:headEnd/>
            <a:tailEnd/>
          </a:ln>
        </p:spPr>
        <p:txBody>
          <a:bodyPr>
            <a:spAutoFit/>
          </a:bodyPr>
          <a:lstStyle/>
          <a:p>
            <a:pPr algn="ctr"/>
            <a:r>
              <a:rPr lang="fr-FR" sz="1400" b="1" dirty="0">
                <a:latin typeface="Calibri" pitchFamily="34" charset="0"/>
              </a:rPr>
              <a:t>2005</a:t>
            </a:r>
          </a:p>
          <a:p>
            <a:pPr algn="ctr"/>
            <a:r>
              <a:rPr lang="fr-FR" sz="1400" b="1" dirty="0">
                <a:latin typeface="Calibri" pitchFamily="34" charset="0"/>
                <a:hlinkClick r:id="rId3"/>
              </a:rPr>
              <a:t>Berlin III</a:t>
            </a:r>
            <a:endParaRPr lang="fr-FR" sz="1400" b="1" dirty="0">
              <a:latin typeface="Calibri" pitchFamily="34" charset="0"/>
            </a:endParaRPr>
          </a:p>
          <a:p>
            <a:pPr algn="ctr"/>
            <a:r>
              <a:rPr lang="fr-FR" sz="1200" dirty="0">
                <a:latin typeface="Calibri" pitchFamily="34" charset="0"/>
              </a:rPr>
              <a:t>(+ CNRS, INSERM, </a:t>
            </a:r>
            <a:r>
              <a:rPr lang="fr-FR" sz="1200" dirty="0" smtClean="0">
                <a:latin typeface="Calibri" pitchFamily="34" charset="0"/>
              </a:rPr>
              <a:t>INRA, </a:t>
            </a:r>
            <a:r>
              <a:rPr lang="fr-FR" sz="1200" dirty="0">
                <a:latin typeface="Calibri" pitchFamily="34" charset="0"/>
              </a:rPr>
              <a:t>INRIA)</a:t>
            </a:r>
          </a:p>
        </p:txBody>
      </p:sp>
      <p:sp>
        <p:nvSpPr>
          <p:cNvPr id="35" name="Rectangle 34"/>
          <p:cNvSpPr>
            <a:spLocks noChangeArrowheads="1"/>
          </p:cNvSpPr>
          <p:nvPr/>
        </p:nvSpPr>
        <p:spPr bwMode="auto">
          <a:xfrm>
            <a:off x="6372225" y="2682277"/>
            <a:ext cx="863600" cy="523875"/>
          </a:xfrm>
          <a:prstGeom prst="rect">
            <a:avLst/>
          </a:prstGeom>
          <a:noFill/>
          <a:ln w="9525">
            <a:noFill/>
            <a:miter lim="800000"/>
            <a:headEnd/>
            <a:tailEnd/>
          </a:ln>
        </p:spPr>
        <p:txBody>
          <a:bodyPr>
            <a:spAutoFit/>
          </a:bodyPr>
          <a:lstStyle/>
          <a:p>
            <a:pPr algn="ctr"/>
            <a:r>
              <a:rPr lang="fr-FR" sz="1400" b="1" i="1">
                <a:latin typeface="Calibri" pitchFamily="34" charset="0"/>
              </a:rPr>
              <a:t>2008</a:t>
            </a:r>
          </a:p>
          <a:p>
            <a:pPr algn="ctr"/>
            <a:r>
              <a:rPr lang="fr-FR" sz="1400" b="1">
                <a:latin typeface="Calibri" pitchFamily="34" charset="0"/>
              </a:rPr>
              <a:t>Loi NIH</a:t>
            </a:r>
          </a:p>
        </p:txBody>
      </p:sp>
      <p:sp>
        <p:nvSpPr>
          <p:cNvPr id="37" name="Rectangle 36"/>
          <p:cNvSpPr/>
          <p:nvPr/>
        </p:nvSpPr>
        <p:spPr>
          <a:xfrm>
            <a:off x="2268538" y="5582640"/>
            <a:ext cx="1223962" cy="738187"/>
          </a:xfrm>
          <a:prstGeom prst="rect">
            <a:avLst/>
          </a:prstGeom>
          <a:noFill/>
        </p:spPr>
        <p:txBody>
          <a:bodyPr>
            <a:spAutoFit/>
          </a:bodyPr>
          <a:lstStyle/>
          <a:p>
            <a:pPr algn="ctr">
              <a:spcBef>
                <a:spcPts val="0"/>
              </a:spcBef>
              <a:defRPr/>
            </a:pPr>
            <a:r>
              <a:rPr lang="fr-FR" sz="1400" b="1" i="1" dirty="0">
                <a:latin typeface="+mn-lt"/>
              </a:rPr>
              <a:t>1998</a:t>
            </a:r>
          </a:p>
          <a:p>
            <a:pPr algn="ctr">
              <a:spcBef>
                <a:spcPts val="0"/>
              </a:spcBef>
              <a:defRPr/>
            </a:pPr>
            <a:r>
              <a:rPr lang="fr-FR" sz="1400" b="1" dirty="0">
                <a:latin typeface="+mn-lt"/>
                <a:hlinkClick r:id="rId4"/>
              </a:rPr>
              <a:t>Cyberthèses</a:t>
            </a:r>
            <a:endParaRPr lang="fr-FR" sz="1400" b="1" dirty="0">
              <a:latin typeface="+mn-lt"/>
            </a:endParaRPr>
          </a:p>
          <a:p>
            <a:pPr algn="ctr">
              <a:spcBef>
                <a:spcPts val="0"/>
              </a:spcBef>
              <a:defRPr/>
            </a:pPr>
            <a:r>
              <a:rPr lang="fr-FR" sz="1400" dirty="0">
                <a:latin typeface="+mn-lt"/>
              </a:rPr>
              <a:t>(Lyon II)</a:t>
            </a:r>
          </a:p>
        </p:txBody>
      </p:sp>
      <p:sp>
        <p:nvSpPr>
          <p:cNvPr id="39" name="Rectangle 38"/>
          <p:cNvSpPr/>
          <p:nvPr/>
        </p:nvSpPr>
        <p:spPr>
          <a:xfrm>
            <a:off x="3779838" y="5582640"/>
            <a:ext cx="1079500" cy="738187"/>
          </a:xfrm>
          <a:prstGeom prst="rect">
            <a:avLst/>
          </a:prstGeom>
          <a:noFill/>
        </p:spPr>
        <p:txBody>
          <a:bodyPr>
            <a:spAutoFit/>
          </a:bodyPr>
          <a:lstStyle/>
          <a:p>
            <a:pPr algn="ctr">
              <a:spcBef>
                <a:spcPts val="0"/>
              </a:spcBef>
              <a:defRPr/>
            </a:pPr>
            <a:r>
              <a:rPr lang="fr-FR" sz="1400" b="1" i="1" dirty="0">
                <a:latin typeface="Calibri" pitchFamily="34" charset="0"/>
              </a:rPr>
              <a:t>2001</a:t>
            </a:r>
          </a:p>
          <a:p>
            <a:pPr algn="ctr">
              <a:spcBef>
                <a:spcPts val="0"/>
              </a:spcBef>
              <a:defRPr/>
            </a:pPr>
            <a:r>
              <a:rPr lang="fr-FR" sz="1400" b="1" dirty="0">
                <a:latin typeface="+mn-lt"/>
                <a:hlinkClick r:id="rId5"/>
              </a:rPr>
              <a:t>HAL</a:t>
            </a:r>
            <a:endParaRPr lang="fr-FR" sz="1400" b="1" dirty="0">
              <a:latin typeface="+mn-lt"/>
            </a:endParaRPr>
          </a:p>
          <a:p>
            <a:pPr algn="ctr">
              <a:spcBef>
                <a:spcPts val="0"/>
              </a:spcBef>
              <a:defRPr/>
            </a:pPr>
            <a:r>
              <a:rPr lang="fr-FR" sz="1400" b="1" dirty="0">
                <a:latin typeface="+mn-lt"/>
                <a:hlinkClick r:id="rId6"/>
              </a:rPr>
              <a:t>TEL</a:t>
            </a:r>
            <a:endParaRPr lang="fr-FR" sz="1200" dirty="0">
              <a:latin typeface="+mn-lt"/>
            </a:endParaRPr>
          </a:p>
        </p:txBody>
      </p:sp>
      <p:sp>
        <p:nvSpPr>
          <p:cNvPr id="41" name="Rectangle 40"/>
          <p:cNvSpPr>
            <a:spLocks noChangeArrowheads="1"/>
          </p:cNvSpPr>
          <p:nvPr/>
        </p:nvSpPr>
        <p:spPr bwMode="auto">
          <a:xfrm>
            <a:off x="900113" y="2340965"/>
            <a:ext cx="1223962" cy="893762"/>
          </a:xfrm>
          <a:prstGeom prst="rect">
            <a:avLst/>
          </a:prstGeom>
          <a:noFill/>
          <a:ln w="9525">
            <a:noFill/>
            <a:miter lim="800000"/>
            <a:headEnd/>
            <a:tailEnd/>
          </a:ln>
        </p:spPr>
        <p:txBody>
          <a:bodyPr>
            <a:spAutoFit/>
          </a:bodyPr>
          <a:lstStyle/>
          <a:p>
            <a:pPr algn="ctr"/>
            <a:r>
              <a:rPr lang="fr-FR" sz="1400" b="1" i="1" dirty="0">
                <a:latin typeface="Calibri" pitchFamily="34" charset="0"/>
              </a:rPr>
              <a:t>1993</a:t>
            </a:r>
          </a:p>
          <a:p>
            <a:pPr algn="ctr"/>
            <a:r>
              <a:rPr lang="fr-FR" sz="1200" dirty="0">
                <a:latin typeface="Calibri" pitchFamily="34" charset="0"/>
              </a:rPr>
              <a:t>Serveur de </a:t>
            </a:r>
            <a:r>
              <a:rPr lang="fr-FR" sz="1200" dirty="0" err="1">
                <a:latin typeface="Calibri" pitchFamily="34" charset="0"/>
              </a:rPr>
              <a:t>preprints</a:t>
            </a:r>
            <a:r>
              <a:rPr lang="fr-FR" sz="1200" dirty="0">
                <a:latin typeface="Calibri" pitchFamily="34" charset="0"/>
              </a:rPr>
              <a:t> du </a:t>
            </a:r>
            <a:r>
              <a:rPr lang="fr-FR" sz="1400" b="1" dirty="0">
                <a:latin typeface="Calibri" pitchFamily="34" charset="0"/>
              </a:rPr>
              <a:t>CERN</a:t>
            </a:r>
            <a:endParaRPr lang="fr-FR" sz="1200" dirty="0">
              <a:latin typeface="Calibri" pitchFamily="34" charset="0"/>
            </a:endParaRPr>
          </a:p>
        </p:txBody>
      </p:sp>
      <p:sp>
        <p:nvSpPr>
          <p:cNvPr id="44" name="Rectangle 43"/>
          <p:cNvSpPr>
            <a:spLocks noChangeArrowheads="1"/>
          </p:cNvSpPr>
          <p:nvPr/>
        </p:nvSpPr>
        <p:spPr bwMode="auto">
          <a:xfrm>
            <a:off x="4787900" y="5563590"/>
            <a:ext cx="1223963" cy="954087"/>
          </a:xfrm>
          <a:prstGeom prst="rect">
            <a:avLst/>
          </a:prstGeom>
          <a:noFill/>
          <a:ln w="9525">
            <a:noFill/>
            <a:miter lim="800000"/>
            <a:headEnd/>
            <a:tailEnd/>
          </a:ln>
        </p:spPr>
        <p:txBody>
          <a:bodyPr>
            <a:spAutoFit/>
          </a:bodyPr>
          <a:lstStyle/>
          <a:p>
            <a:pPr algn="ctr"/>
            <a:r>
              <a:rPr lang="fr-FR" sz="1400" b="1" i="1" dirty="0">
                <a:latin typeface="Calibri" pitchFamily="34" charset="0"/>
              </a:rPr>
              <a:t>2005</a:t>
            </a:r>
          </a:p>
          <a:p>
            <a:pPr algn="ctr"/>
            <a:r>
              <a:rPr lang="fr-FR" sz="1400" b="1" dirty="0">
                <a:latin typeface="Calibri" pitchFamily="34" charset="0"/>
                <a:hlinkClick r:id="rId7"/>
              </a:rPr>
              <a:t>ARCHIMER</a:t>
            </a:r>
            <a:endParaRPr lang="fr-FR" sz="1400" b="1" dirty="0">
              <a:latin typeface="Calibri" pitchFamily="34" charset="0"/>
            </a:endParaRPr>
          </a:p>
          <a:p>
            <a:pPr algn="ctr"/>
            <a:r>
              <a:rPr lang="fr-FR" sz="1400" b="1" dirty="0">
                <a:latin typeface="Calibri" pitchFamily="34" charset="0"/>
              </a:rPr>
              <a:t>HAL-INRIA</a:t>
            </a:r>
          </a:p>
          <a:p>
            <a:pPr algn="ctr"/>
            <a:r>
              <a:rPr lang="fr-FR" sz="1400" b="1" dirty="0">
                <a:latin typeface="Calibri" pitchFamily="34" charset="0"/>
              </a:rPr>
              <a:t>HAL-INSERM</a:t>
            </a:r>
          </a:p>
        </p:txBody>
      </p:sp>
      <p:sp>
        <p:nvSpPr>
          <p:cNvPr id="47" name="Organigramme : Processus 46"/>
          <p:cNvSpPr/>
          <p:nvPr/>
        </p:nvSpPr>
        <p:spPr>
          <a:xfrm>
            <a:off x="1476375" y="3277590"/>
            <a:ext cx="107950" cy="90011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Organigramme : Processus 47"/>
          <p:cNvSpPr/>
          <p:nvPr/>
        </p:nvSpPr>
        <p:spPr>
          <a:xfrm>
            <a:off x="2484438" y="3277590"/>
            <a:ext cx="107950" cy="90011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Organigramme : Processus 48"/>
          <p:cNvSpPr/>
          <p:nvPr/>
        </p:nvSpPr>
        <p:spPr>
          <a:xfrm>
            <a:off x="3203575" y="3277590"/>
            <a:ext cx="107950" cy="90011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Rectangle 49"/>
          <p:cNvSpPr>
            <a:spLocks noChangeArrowheads="1"/>
          </p:cNvSpPr>
          <p:nvPr/>
        </p:nvSpPr>
        <p:spPr bwMode="auto">
          <a:xfrm>
            <a:off x="2627313" y="1837727"/>
            <a:ext cx="1296987" cy="738188"/>
          </a:xfrm>
          <a:prstGeom prst="rect">
            <a:avLst/>
          </a:prstGeom>
          <a:noFill/>
          <a:ln w="9525">
            <a:noFill/>
            <a:miter lim="800000"/>
            <a:headEnd/>
            <a:tailEnd/>
          </a:ln>
        </p:spPr>
        <p:txBody>
          <a:bodyPr>
            <a:spAutoFit/>
          </a:bodyPr>
          <a:lstStyle/>
          <a:p>
            <a:pPr algn="ctr"/>
            <a:r>
              <a:rPr lang="fr-FR" sz="1400" b="1" dirty="0">
                <a:latin typeface="Calibri" pitchFamily="34" charset="0"/>
              </a:rPr>
              <a:t>1999</a:t>
            </a:r>
          </a:p>
          <a:p>
            <a:pPr algn="ctr"/>
            <a:r>
              <a:rPr lang="fr-FR" sz="1400" b="1" dirty="0">
                <a:latin typeface="Calibri" pitchFamily="34" charset="0"/>
                <a:hlinkClick r:id="rId8"/>
              </a:rPr>
              <a:t>Open Archives Initiative</a:t>
            </a:r>
            <a:endParaRPr lang="fr-FR" sz="1400" b="1" dirty="0">
              <a:latin typeface="Calibri" pitchFamily="34" charset="0"/>
            </a:endParaRPr>
          </a:p>
        </p:txBody>
      </p:sp>
      <p:sp>
        <p:nvSpPr>
          <p:cNvPr id="51" name="Rectangle 50"/>
          <p:cNvSpPr>
            <a:spLocks noChangeArrowheads="1"/>
          </p:cNvSpPr>
          <p:nvPr/>
        </p:nvSpPr>
        <p:spPr bwMode="auto">
          <a:xfrm>
            <a:off x="3132138" y="2485427"/>
            <a:ext cx="1295400" cy="738188"/>
          </a:xfrm>
          <a:prstGeom prst="rect">
            <a:avLst/>
          </a:prstGeom>
          <a:noFill/>
          <a:ln w="9525">
            <a:noFill/>
            <a:miter lim="800000"/>
            <a:headEnd/>
            <a:tailEnd/>
          </a:ln>
        </p:spPr>
        <p:txBody>
          <a:bodyPr>
            <a:spAutoFit/>
          </a:bodyPr>
          <a:lstStyle/>
          <a:p>
            <a:pPr algn="ctr"/>
            <a:r>
              <a:rPr lang="fr-FR" sz="1400" b="1" dirty="0">
                <a:latin typeface="Calibri" pitchFamily="34" charset="0"/>
              </a:rPr>
              <a:t>2000</a:t>
            </a:r>
          </a:p>
          <a:p>
            <a:pPr algn="ctr"/>
            <a:r>
              <a:rPr lang="fr-FR" sz="1400" b="1" dirty="0">
                <a:latin typeface="Calibri" pitchFamily="34" charset="0"/>
                <a:hlinkClick r:id="rId9"/>
              </a:rPr>
              <a:t>PubMed Central</a:t>
            </a:r>
            <a:endParaRPr lang="fr-FR" sz="1400" b="1" dirty="0">
              <a:latin typeface="Calibri" pitchFamily="34" charset="0"/>
            </a:endParaRPr>
          </a:p>
        </p:txBody>
      </p:sp>
      <p:sp>
        <p:nvSpPr>
          <p:cNvPr id="52" name="Organigramme : Processus 51"/>
          <p:cNvSpPr/>
          <p:nvPr/>
        </p:nvSpPr>
        <p:spPr>
          <a:xfrm>
            <a:off x="3708400" y="3277590"/>
            <a:ext cx="107950" cy="90011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3" name="Rectangle 52"/>
          <p:cNvSpPr>
            <a:spLocks noChangeArrowheads="1"/>
          </p:cNvSpPr>
          <p:nvPr/>
        </p:nvSpPr>
        <p:spPr bwMode="auto">
          <a:xfrm>
            <a:off x="3563938" y="1890115"/>
            <a:ext cx="1439862" cy="523875"/>
          </a:xfrm>
          <a:prstGeom prst="rect">
            <a:avLst/>
          </a:prstGeom>
          <a:noFill/>
          <a:ln w="9525">
            <a:noFill/>
            <a:miter lim="800000"/>
            <a:headEnd/>
            <a:tailEnd/>
          </a:ln>
        </p:spPr>
        <p:txBody>
          <a:bodyPr>
            <a:spAutoFit/>
          </a:bodyPr>
          <a:lstStyle/>
          <a:p>
            <a:pPr algn="ctr"/>
            <a:r>
              <a:rPr lang="fr-FR" sz="1400" b="1" dirty="0">
                <a:latin typeface="Calibri" pitchFamily="34" charset="0"/>
              </a:rPr>
              <a:t>2001</a:t>
            </a:r>
          </a:p>
          <a:p>
            <a:pPr algn="ctr"/>
            <a:r>
              <a:rPr lang="fr-FR" sz="1400" b="1" dirty="0">
                <a:latin typeface="Calibri" pitchFamily="34" charset="0"/>
                <a:hlinkClick r:id="rId10"/>
              </a:rPr>
              <a:t>PLoS</a:t>
            </a:r>
            <a:endParaRPr lang="fr-FR" sz="1400" b="1" dirty="0">
              <a:latin typeface="Calibri" pitchFamily="34" charset="0"/>
            </a:endParaRPr>
          </a:p>
        </p:txBody>
      </p:sp>
      <p:sp>
        <p:nvSpPr>
          <p:cNvPr id="54" name="Organigramme : Processus 53"/>
          <p:cNvSpPr/>
          <p:nvPr/>
        </p:nvSpPr>
        <p:spPr>
          <a:xfrm>
            <a:off x="4211638" y="3277590"/>
            <a:ext cx="107950" cy="90011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Organigramme : Processus 54"/>
          <p:cNvSpPr/>
          <p:nvPr/>
        </p:nvSpPr>
        <p:spPr>
          <a:xfrm>
            <a:off x="4572000" y="3277590"/>
            <a:ext cx="107950" cy="90011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Organigramme : Processus 55"/>
          <p:cNvSpPr/>
          <p:nvPr/>
        </p:nvSpPr>
        <p:spPr>
          <a:xfrm>
            <a:off x="6767513" y="3277590"/>
            <a:ext cx="107950" cy="90011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Organigramme : Processus 56"/>
          <p:cNvSpPr/>
          <p:nvPr/>
        </p:nvSpPr>
        <p:spPr>
          <a:xfrm>
            <a:off x="5435600" y="3277590"/>
            <a:ext cx="107950" cy="90011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Organigramme : Processus 57"/>
          <p:cNvSpPr/>
          <p:nvPr/>
        </p:nvSpPr>
        <p:spPr>
          <a:xfrm>
            <a:off x="2843213" y="4646015"/>
            <a:ext cx="107950" cy="900112"/>
          </a:xfrm>
          <a:prstGeom prst="flowChart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Organigramme : Processus 58"/>
          <p:cNvSpPr/>
          <p:nvPr/>
        </p:nvSpPr>
        <p:spPr>
          <a:xfrm>
            <a:off x="3708400" y="4646015"/>
            <a:ext cx="107950" cy="900112"/>
          </a:xfrm>
          <a:prstGeom prst="flowChart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0" name="Organigramme : Processus 59"/>
          <p:cNvSpPr/>
          <p:nvPr/>
        </p:nvSpPr>
        <p:spPr>
          <a:xfrm>
            <a:off x="4248150" y="4646015"/>
            <a:ext cx="107950" cy="900112"/>
          </a:xfrm>
          <a:prstGeom prst="flowChart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Organigramme : Processus 60"/>
          <p:cNvSpPr/>
          <p:nvPr/>
        </p:nvSpPr>
        <p:spPr>
          <a:xfrm>
            <a:off x="7848600" y="4646015"/>
            <a:ext cx="107950" cy="900112"/>
          </a:xfrm>
          <a:prstGeom prst="flowChart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Rectangle 61"/>
          <p:cNvSpPr/>
          <p:nvPr/>
        </p:nvSpPr>
        <p:spPr>
          <a:xfrm>
            <a:off x="5651500" y="6301777"/>
            <a:ext cx="1152525" cy="523875"/>
          </a:xfrm>
          <a:prstGeom prst="rect">
            <a:avLst/>
          </a:prstGeom>
        </p:spPr>
        <p:txBody>
          <a:bodyPr>
            <a:spAutoFit/>
          </a:bodyPr>
          <a:lstStyle/>
          <a:p>
            <a:pPr algn="ctr">
              <a:spcBef>
                <a:spcPts val="0"/>
              </a:spcBef>
              <a:defRPr/>
            </a:pPr>
            <a:r>
              <a:rPr lang="fr-FR" sz="1400" b="1" i="1" dirty="0">
                <a:latin typeface="Calibri" pitchFamily="34" charset="0"/>
              </a:rPr>
              <a:t>2006</a:t>
            </a:r>
          </a:p>
          <a:p>
            <a:pPr algn="ctr">
              <a:spcBef>
                <a:spcPts val="0"/>
              </a:spcBef>
              <a:defRPr/>
            </a:pPr>
            <a:r>
              <a:rPr lang="fr-FR" sz="1400" b="1" dirty="0">
                <a:latin typeface="Calibri" pitchFamily="34" charset="0"/>
                <a:hlinkClick r:id="rId11"/>
              </a:rPr>
              <a:t>ProdINRA</a:t>
            </a:r>
            <a:endParaRPr lang="fr-FR" sz="1400" dirty="0">
              <a:latin typeface="+mn-lt"/>
            </a:endParaRPr>
          </a:p>
        </p:txBody>
      </p:sp>
      <p:sp>
        <p:nvSpPr>
          <p:cNvPr id="63" name="Organigramme : Processus 62"/>
          <p:cNvSpPr/>
          <p:nvPr/>
        </p:nvSpPr>
        <p:spPr>
          <a:xfrm>
            <a:off x="6048375" y="4646015"/>
            <a:ext cx="107950" cy="900112"/>
          </a:xfrm>
          <a:prstGeom prst="flowChart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Rectangle 63"/>
          <p:cNvSpPr/>
          <p:nvPr/>
        </p:nvSpPr>
        <p:spPr>
          <a:xfrm>
            <a:off x="6875463" y="6325710"/>
            <a:ext cx="1152525" cy="522287"/>
          </a:xfrm>
          <a:prstGeom prst="rect">
            <a:avLst/>
          </a:prstGeom>
        </p:spPr>
        <p:txBody>
          <a:bodyPr>
            <a:spAutoFit/>
          </a:bodyPr>
          <a:lstStyle/>
          <a:p>
            <a:pPr algn="ctr">
              <a:spcBef>
                <a:spcPts val="0"/>
              </a:spcBef>
              <a:defRPr/>
            </a:pPr>
            <a:r>
              <a:rPr lang="fr-FR" sz="1400" b="1" i="1" dirty="0">
                <a:latin typeface="Calibri" pitchFamily="34" charset="0"/>
              </a:rPr>
              <a:t>2010</a:t>
            </a:r>
          </a:p>
          <a:p>
            <a:pPr algn="ctr">
              <a:spcBef>
                <a:spcPts val="0"/>
              </a:spcBef>
              <a:defRPr/>
            </a:pPr>
            <a:r>
              <a:rPr lang="fr-FR" sz="1400" b="1" dirty="0" err="1">
                <a:latin typeface="Calibri" pitchFamily="34" charset="0"/>
              </a:rPr>
              <a:t>MediHAL</a:t>
            </a:r>
            <a:endParaRPr lang="fr-FR" sz="1400" dirty="0">
              <a:latin typeface="+mn-lt"/>
            </a:endParaRPr>
          </a:p>
        </p:txBody>
      </p:sp>
      <p:sp>
        <p:nvSpPr>
          <p:cNvPr id="65" name="Organigramme : Processus 64"/>
          <p:cNvSpPr/>
          <p:nvPr/>
        </p:nvSpPr>
        <p:spPr>
          <a:xfrm>
            <a:off x="7416800" y="4646015"/>
            <a:ext cx="107950" cy="900112"/>
          </a:xfrm>
          <a:prstGeom prst="flowChart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6" name="Organigramme : Processus 65"/>
          <p:cNvSpPr/>
          <p:nvPr/>
        </p:nvSpPr>
        <p:spPr>
          <a:xfrm>
            <a:off x="5435600" y="4646015"/>
            <a:ext cx="107950" cy="900112"/>
          </a:xfrm>
          <a:prstGeom prst="flowChart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8" name="Organigramme : Processus 67"/>
          <p:cNvSpPr/>
          <p:nvPr/>
        </p:nvSpPr>
        <p:spPr>
          <a:xfrm>
            <a:off x="6767513" y="4646015"/>
            <a:ext cx="107950" cy="900112"/>
          </a:xfrm>
          <a:prstGeom prst="flowChart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9" name="Rectangle 68"/>
          <p:cNvSpPr/>
          <p:nvPr/>
        </p:nvSpPr>
        <p:spPr>
          <a:xfrm>
            <a:off x="6227763" y="5582640"/>
            <a:ext cx="1152525" cy="954087"/>
          </a:xfrm>
          <a:prstGeom prst="rect">
            <a:avLst/>
          </a:prstGeom>
          <a:noFill/>
        </p:spPr>
        <p:txBody>
          <a:bodyPr>
            <a:spAutoFit/>
          </a:bodyPr>
          <a:lstStyle/>
          <a:p>
            <a:pPr algn="ctr">
              <a:spcBef>
                <a:spcPts val="0"/>
              </a:spcBef>
              <a:defRPr/>
            </a:pPr>
            <a:r>
              <a:rPr lang="fr-FR" sz="1400" b="1" i="1" dirty="0">
                <a:latin typeface="Calibri" pitchFamily="34" charset="0"/>
              </a:rPr>
              <a:t>2008</a:t>
            </a:r>
          </a:p>
          <a:p>
            <a:pPr algn="ctr">
              <a:spcBef>
                <a:spcPts val="0"/>
              </a:spcBef>
              <a:defRPr/>
            </a:pPr>
            <a:r>
              <a:rPr lang="fr-FR" sz="1400" b="1" dirty="0">
                <a:latin typeface="Calibri" pitchFamily="34" charset="0"/>
              </a:rPr>
              <a:t>100 000</a:t>
            </a:r>
            <a:r>
              <a:rPr lang="fr-FR" sz="1400" b="1" baseline="30000" dirty="0">
                <a:latin typeface="Calibri" pitchFamily="34" charset="0"/>
              </a:rPr>
              <a:t>e</a:t>
            </a:r>
            <a:r>
              <a:rPr lang="fr-FR" sz="1400" b="1" dirty="0">
                <a:latin typeface="Calibri" pitchFamily="34" charset="0"/>
              </a:rPr>
              <a:t> dépôt dans HAL</a:t>
            </a:r>
            <a:endParaRPr lang="fr-FR" sz="1400" dirty="0">
              <a:latin typeface="+mn-lt"/>
            </a:endParaRPr>
          </a:p>
        </p:txBody>
      </p:sp>
      <p:cxnSp>
        <p:nvCxnSpPr>
          <p:cNvPr id="71" name="Connecteur droit 70"/>
          <p:cNvCxnSpPr>
            <a:stCxn id="19" idx="0"/>
            <a:endCxn id="59" idx="2"/>
          </p:cNvCxnSpPr>
          <p:nvPr/>
        </p:nvCxnSpPr>
        <p:spPr>
          <a:xfrm rot="5400000" flipH="1" flipV="1">
            <a:off x="3523456" y="5775521"/>
            <a:ext cx="468313"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rot="5400000" flipH="1" flipV="1">
            <a:off x="7087394" y="5866009"/>
            <a:ext cx="720725" cy="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p:cNvCxnSpPr>
            <a:stCxn id="62" idx="0"/>
          </p:cNvCxnSpPr>
          <p:nvPr/>
        </p:nvCxnSpPr>
        <p:spPr>
          <a:xfrm rot="16200000" flipV="1">
            <a:off x="5760245" y="5834258"/>
            <a:ext cx="792162"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necteur droit 89"/>
          <p:cNvCxnSpPr>
            <a:stCxn id="54" idx="0"/>
            <a:endCxn id="53" idx="2"/>
          </p:cNvCxnSpPr>
          <p:nvPr/>
        </p:nvCxnSpPr>
        <p:spPr>
          <a:xfrm rot="5400000" flipH="1" flipV="1">
            <a:off x="3843338" y="2836265"/>
            <a:ext cx="863600" cy="1905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a:stCxn id="49" idx="0"/>
            <a:endCxn id="50" idx="2"/>
          </p:cNvCxnSpPr>
          <p:nvPr/>
        </p:nvCxnSpPr>
        <p:spPr>
          <a:xfrm rot="5400000" flipH="1" flipV="1">
            <a:off x="2916237" y="2917228"/>
            <a:ext cx="701675" cy="1905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0" y="3422052"/>
            <a:ext cx="1547813" cy="576263"/>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6">
                  <a:lumMod val="40000"/>
                  <a:lumOff val="60000"/>
                </a:schemeClr>
              </a:gs>
            </a:gsLst>
            <a:lin ang="10800000" scaled="1"/>
            <a:tileRect/>
          </a:gradFill>
        </p:spPr>
        <p:txBody>
          <a:bodyPr>
            <a:spAutoFit/>
          </a:bodyPr>
          <a:lstStyle/>
          <a:p>
            <a:pPr algn="ctr">
              <a:defRPr/>
            </a:pPr>
            <a:r>
              <a:rPr lang="fr-FR" sz="3200" b="1" i="1" dirty="0">
                <a:solidFill>
                  <a:schemeClr val="accent2">
                    <a:lumMod val="75000"/>
                  </a:schemeClr>
                </a:solidFill>
                <a:effectLst>
                  <a:outerShdw blurRad="38100" dist="38100" dir="2700000" algn="tl">
                    <a:srgbClr val="000000">
                      <a:alpha val="43137"/>
                    </a:srgbClr>
                  </a:outerShdw>
                </a:effectLst>
              </a:rPr>
              <a:t>Monde</a:t>
            </a:r>
          </a:p>
        </p:txBody>
      </p:sp>
      <p:sp>
        <p:nvSpPr>
          <p:cNvPr id="2" name="ZoneTexte 1"/>
          <p:cNvSpPr txBox="1"/>
          <p:nvPr/>
        </p:nvSpPr>
        <p:spPr>
          <a:xfrm>
            <a:off x="2344156" y="240278"/>
            <a:ext cx="4648900" cy="984885"/>
          </a:xfrm>
          <a:prstGeom prst="rect">
            <a:avLst/>
          </a:prstGeom>
          <a:noFill/>
        </p:spPr>
        <p:txBody>
          <a:bodyPr wrap="square" rtlCol="0">
            <a:spAutoFit/>
          </a:bodyPr>
          <a:lstStyle/>
          <a:p>
            <a:r>
              <a:rPr lang="fr-FR" sz="4000" b="1" i="1" dirty="0" smtClean="0">
                <a:solidFill>
                  <a:srgbClr val="000090"/>
                </a:solidFill>
                <a:latin typeface="Calibri" pitchFamily="34" charset="0"/>
              </a:rPr>
              <a:t>Dans quel contexte ?</a:t>
            </a:r>
          </a:p>
          <a:p>
            <a:endParaRPr lang="fr-FR" dirty="0">
              <a:solidFill>
                <a:srgbClr val="000090"/>
              </a:solidFill>
            </a:endParaRPr>
          </a:p>
        </p:txBody>
      </p:sp>
      <p:sp>
        <p:nvSpPr>
          <p:cNvPr id="70" name="Rectangle 69"/>
          <p:cNvSpPr>
            <a:spLocks noChangeArrowheads="1"/>
          </p:cNvSpPr>
          <p:nvPr/>
        </p:nvSpPr>
        <p:spPr bwMode="auto">
          <a:xfrm>
            <a:off x="6705103" y="5929554"/>
            <a:ext cx="2058485" cy="523220"/>
          </a:xfrm>
          <a:prstGeom prst="rect">
            <a:avLst/>
          </a:prstGeom>
          <a:noFill/>
          <a:ln w="9525">
            <a:noFill/>
            <a:miter lim="800000"/>
            <a:headEnd/>
            <a:tailEnd/>
          </a:ln>
        </p:spPr>
        <p:txBody>
          <a:bodyPr wrap="square">
            <a:spAutoFit/>
          </a:bodyPr>
          <a:lstStyle/>
          <a:p>
            <a:pPr algn="ctr"/>
            <a:r>
              <a:rPr lang="fr-FR" sz="1400" b="1" i="1" dirty="0" smtClean="0">
                <a:solidFill>
                  <a:srgbClr val="FF0000"/>
                </a:solidFill>
                <a:latin typeface="Calibri" pitchFamily="34" charset="0"/>
              </a:rPr>
              <a:t>03/05/2010</a:t>
            </a:r>
          </a:p>
          <a:p>
            <a:pPr algn="ctr"/>
            <a:r>
              <a:rPr lang="fr-FR" sz="1400" b="1" dirty="0" smtClean="0">
                <a:solidFill>
                  <a:srgbClr val="FF0000"/>
                </a:solidFill>
                <a:latin typeface="Calibri" pitchFamily="34" charset="0"/>
              </a:rPr>
              <a:t>            UPMC signe Berlin</a:t>
            </a:r>
            <a:endParaRPr lang="fr-FR" sz="1400" b="1" dirty="0">
              <a:solidFill>
                <a:srgbClr val="FF0000"/>
              </a:solidFill>
              <a:latin typeface="Calibri" pitchFamily="34" charset="0"/>
            </a:endParaRPr>
          </a:p>
        </p:txBody>
      </p:sp>
      <p:cxnSp>
        <p:nvCxnSpPr>
          <p:cNvPr id="5" name="Connecteur droit avec flèche 4"/>
          <p:cNvCxnSpPr/>
          <p:nvPr/>
        </p:nvCxnSpPr>
        <p:spPr>
          <a:xfrm>
            <a:off x="5003800" y="3422052"/>
            <a:ext cx="2447926" cy="194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34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0.70"/>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1000" fill="hold"/>
                                        <p:tgtEl>
                                          <p:spTgt spid="33"/>
                                        </p:tgtEl>
                                        <p:attrNameLst>
                                          <p:attrName>ppt_w</p:attrName>
                                        </p:attrNameLst>
                                      </p:cBhvr>
                                      <p:tavLst>
                                        <p:tav tm="0">
                                          <p:val>
                                            <p:strVal val="#ppt_w*0.70"/>
                                          </p:val>
                                        </p:tav>
                                        <p:tav tm="100000">
                                          <p:val>
                                            <p:strVal val="#ppt_w"/>
                                          </p:val>
                                        </p:tav>
                                      </p:tavLst>
                                    </p:anim>
                                    <p:anim calcmode="lin" valueType="num">
                                      <p:cBhvr>
                                        <p:cTn id="33" dur="1000" fill="hold"/>
                                        <p:tgtEl>
                                          <p:spTgt spid="33"/>
                                        </p:tgtEl>
                                        <p:attrNameLst>
                                          <p:attrName>ppt_h</p:attrName>
                                        </p:attrNameLst>
                                      </p:cBhvr>
                                      <p:tavLst>
                                        <p:tav tm="0">
                                          <p:val>
                                            <p:strVal val="#ppt_h"/>
                                          </p:val>
                                        </p:tav>
                                        <p:tav tm="100000">
                                          <p:val>
                                            <p:strVal val="#ppt_h"/>
                                          </p:val>
                                        </p:tav>
                                      </p:tavLst>
                                    </p:anim>
                                    <p:animEffect transition="in" filter="fade">
                                      <p:cBhvr>
                                        <p:cTn id="34" dur="1000"/>
                                        <p:tgtEl>
                                          <p:spTgt spid="3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strVal val="#ppt_w*0.70"/>
                                          </p:val>
                                        </p:tav>
                                        <p:tav tm="100000">
                                          <p:val>
                                            <p:strVal val="#ppt_w"/>
                                          </p:val>
                                        </p:tav>
                                      </p:tavLst>
                                    </p:anim>
                                    <p:anim calcmode="lin" valueType="num">
                                      <p:cBhvr>
                                        <p:cTn id="38" dur="1000" fill="hold"/>
                                        <p:tgtEl>
                                          <p:spTgt spid="35"/>
                                        </p:tgtEl>
                                        <p:attrNameLst>
                                          <p:attrName>ppt_h</p:attrName>
                                        </p:attrNameLst>
                                      </p:cBhvr>
                                      <p:tavLst>
                                        <p:tav tm="0">
                                          <p:val>
                                            <p:strVal val="#ppt_h"/>
                                          </p:val>
                                        </p:tav>
                                        <p:tav tm="100000">
                                          <p:val>
                                            <p:strVal val="#ppt_h"/>
                                          </p:val>
                                        </p:tav>
                                      </p:tavLst>
                                    </p:anim>
                                    <p:animEffect transition="in" filter="fade">
                                      <p:cBhvr>
                                        <p:cTn id="39" dur="1000"/>
                                        <p:tgtEl>
                                          <p:spTgt spid="3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1000" fill="hold"/>
                                        <p:tgtEl>
                                          <p:spTgt spid="41"/>
                                        </p:tgtEl>
                                        <p:attrNameLst>
                                          <p:attrName>ppt_w</p:attrName>
                                        </p:attrNameLst>
                                      </p:cBhvr>
                                      <p:tavLst>
                                        <p:tav tm="0">
                                          <p:val>
                                            <p:strVal val="#ppt_w*0.70"/>
                                          </p:val>
                                        </p:tav>
                                        <p:tav tm="100000">
                                          <p:val>
                                            <p:strVal val="#ppt_w"/>
                                          </p:val>
                                        </p:tav>
                                      </p:tavLst>
                                    </p:anim>
                                    <p:anim calcmode="lin" valueType="num">
                                      <p:cBhvr>
                                        <p:cTn id="43" dur="1000" fill="hold"/>
                                        <p:tgtEl>
                                          <p:spTgt spid="41"/>
                                        </p:tgtEl>
                                        <p:attrNameLst>
                                          <p:attrName>ppt_h</p:attrName>
                                        </p:attrNameLst>
                                      </p:cBhvr>
                                      <p:tavLst>
                                        <p:tav tm="0">
                                          <p:val>
                                            <p:strVal val="#ppt_h"/>
                                          </p:val>
                                        </p:tav>
                                        <p:tav tm="100000">
                                          <p:val>
                                            <p:strVal val="#ppt_h"/>
                                          </p:val>
                                        </p:tav>
                                      </p:tavLst>
                                    </p:anim>
                                    <p:animEffect transition="in" filter="fade">
                                      <p:cBhvr>
                                        <p:cTn id="44" dur="1000"/>
                                        <p:tgtEl>
                                          <p:spTgt spid="41"/>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1000" fill="hold"/>
                                        <p:tgtEl>
                                          <p:spTgt spid="47"/>
                                        </p:tgtEl>
                                        <p:attrNameLst>
                                          <p:attrName>ppt_w</p:attrName>
                                        </p:attrNameLst>
                                      </p:cBhvr>
                                      <p:tavLst>
                                        <p:tav tm="0">
                                          <p:val>
                                            <p:strVal val="#ppt_w*0.70"/>
                                          </p:val>
                                        </p:tav>
                                        <p:tav tm="100000">
                                          <p:val>
                                            <p:strVal val="#ppt_w"/>
                                          </p:val>
                                        </p:tav>
                                      </p:tavLst>
                                    </p:anim>
                                    <p:anim calcmode="lin" valueType="num">
                                      <p:cBhvr>
                                        <p:cTn id="48" dur="1000" fill="hold"/>
                                        <p:tgtEl>
                                          <p:spTgt spid="47"/>
                                        </p:tgtEl>
                                        <p:attrNameLst>
                                          <p:attrName>ppt_h</p:attrName>
                                        </p:attrNameLst>
                                      </p:cBhvr>
                                      <p:tavLst>
                                        <p:tav tm="0">
                                          <p:val>
                                            <p:strVal val="#ppt_h"/>
                                          </p:val>
                                        </p:tav>
                                        <p:tav tm="100000">
                                          <p:val>
                                            <p:strVal val="#ppt_h"/>
                                          </p:val>
                                        </p:tav>
                                      </p:tavLst>
                                    </p:anim>
                                    <p:animEffect transition="in" filter="fade">
                                      <p:cBhvr>
                                        <p:cTn id="49" dur="1000"/>
                                        <p:tgtEl>
                                          <p:spTgt spid="47"/>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1000" fill="hold"/>
                                        <p:tgtEl>
                                          <p:spTgt spid="48"/>
                                        </p:tgtEl>
                                        <p:attrNameLst>
                                          <p:attrName>ppt_w</p:attrName>
                                        </p:attrNameLst>
                                      </p:cBhvr>
                                      <p:tavLst>
                                        <p:tav tm="0">
                                          <p:val>
                                            <p:strVal val="#ppt_w*0.70"/>
                                          </p:val>
                                        </p:tav>
                                        <p:tav tm="100000">
                                          <p:val>
                                            <p:strVal val="#ppt_w"/>
                                          </p:val>
                                        </p:tav>
                                      </p:tavLst>
                                    </p:anim>
                                    <p:anim calcmode="lin" valueType="num">
                                      <p:cBhvr>
                                        <p:cTn id="53" dur="1000" fill="hold"/>
                                        <p:tgtEl>
                                          <p:spTgt spid="48"/>
                                        </p:tgtEl>
                                        <p:attrNameLst>
                                          <p:attrName>ppt_h</p:attrName>
                                        </p:attrNameLst>
                                      </p:cBhvr>
                                      <p:tavLst>
                                        <p:tav tm="0">
                                          <p:val>
                                            <p:strVal val="#ppt_h"/>
                                          </p:val>
                                        </p:tav>
                                        <p:tav tm="100000">
                                          <p:val>
                                            <p:strVal val="#ppt_h"/>
                                          </p:val>
                                        </p:tav>
                                      </p:tavLst>
                                    </p:anim>
                                    <p:animEffect transition="in" filter="fade">
                                      <p:cBhvr>
                                        <p:cTn id="54" dur="1000"/>
                                        <p:tgtEl>
                                          <p:spTgt spid="48"/>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1000" fill="hold"/>
                                        <p:tgtEl>
                                          <p:spTgt spid="49"/>
                                        </p:tgtEl>
                                        <p:attrNameLst>
                                          <p:attrName>ppt_w</p:attrName>
                                        </p:attrNameLst>
                                      </p:cBhvr>
                                      <p:tavLst>
                                        <p:tav tm="0">
                                          <p:val>
                                            <p:strVal val="#ppt_w*0.70"/>
                                          </p:val>
                                        </p:tav>
                                        <p:tav tm="100000">
                                          <p:val>
                                            <p:strVal val="#ppt_w"/>
                                          </p:val>
                                        </p:tav>
                                      </p:tavLst>
                                    </p:anim>
                                    <p:anim calcmode="lin" valueType="num">
                                      <p:cBhvr>
                                        <p:cTn id="58" dur="1000" fill="hold"/>
                                        <p:tgtEl>
                                          <p:spTgt spid="49"/>
                                        </p:tgtEl>
                                        <p:attrNameLst>
                                          <p:attrName>ppt_h</p:attrName>
                                        </p:attrNameLst>
                                      </p:cBhvr>
                                      <p:tavLst>
                                        <p:tav tm="0">
                                          <p:val>
                                            <p:strVal val="#ppt_h"/>
                                          </p:val>
                                        </p:tav>
                                        <p:tav tm="100000">
                                          <p:val>
                                            <p:strVal val="#ppt_h"/>
                                          </p:val>
                                        </p:tav>
                                      </p:tavLst>
                                    </p:anim>
                                    <p:animEffect transition="in" filter="fade">
                                      <p:cBhvr>
                                        <p:cTn id="59" dur="1000"/>
                                        <p:tgtEl>
                                          <p:spTgt spid="49"/>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1000" fill="hold"/>
                                        <p:tgtEl>
                                          <p:spTgt spid="50"/>
                                        </p:tgtEl>
                                        <p:attrNameLst>
                                          <p:attrName>ppt_w</p:attrName>
                                        </p:attrNameLst>
                                      </p:cBhvr>
                                      <p:tavLst>
                                        <p:tav tm="0">
                                          <p:val>
                                            <p:strVal val="#ppt_w*0.70"/>
                                          </p:val>
                                        </p:tav>
                                        <p:tav tm="100000">
                                          <p:val>
                                            <p:strVal val="#ppt_w"/>
                                          </p:val>
                                        </p:tav>
                                      </p:tavLst>
                                    </p:anim>
                                    <p:anim calcmode="lin" valueType="num">
                                      <p:cBhvr>
                                        <p:cTn id="63" dur="1000" fill="hold"/>
                                        <p:tgtEl>
                                          <p:spTgt spid="50"/>
                                        </p:tgtEl>
                                        <p:attrNameLst>
                                          <p:attrName>ppt_h</p:attrName>
                                        </p:attrNameLst>
                                      </p:cBhvr>
                                      <p:tavLst>
                                        <p:tav tm="0">
                                          <p:val>
                                            <p:strVal val="#ppt_h"/>
                                          </p:val>
                                        </p:tav>
                                        <p:tav tm="100000">
                                          <p:val>
                                            <p:strVal val="#ppt_h"/>
                                          </p:val>
                                        </p:tav>
                                      </p:tavLst>
                                    </p:anim>
                                    <p:animEffect transition="in" filter="fade">
                                      <p:cBhvr>
                                        <p:cTn id="64" dur="1000"/>
                                        <p:tgtEl>
                                          <p:spTgt spid="50"/>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p:cTn id="67" dur="1000" fill="hold"/>
                                        <p:tgtEl>
                                          <p:spTgt spid="51"/>
                                        </p:tgtEl>
                                        <p:attrNameLst>
                                          <p:attrName>ppt_w</p:attrName>
                                        </p:attrNameLst>
                                      </p:cBhvr>
                                      <p:tavLst>
                                        <p:tav tm="0">
                                          <p:val>
                                            <p:strVal val="#ppt_w*0.70"/>
                                          </p:val>
                                        </p:tav>
                                        <p:tav tm="100000">
                                          <p:val>
                                            <p:strVal val="#ppt_w"/>
                                          </p:val>
                                        </p:tav>
                                      </p:tavLst>
                                    </p:anim>
                                    <p:anim calcmode="lin" valueType="num">
                                      <p:cBhvr>
                                        <p:cTn id="68" dur="1000" fill="hold"/>
                                        <p:tgtEl>
                                          <p:spTgt spid="51"/>
                                        </p:tgtEl>
                                        <p:attrNameLst>
                                          <p:attrName>ppt_h</p:attrName>
                                        </p:attrNameLst>
                                      </p:cBhvr>
                                      <p:tavLst>
                                        <p:tav tm="0">
                                          <p:val>
                                            <p:strVal val="#ppt_h"/>
                                          </p:val>
                                        </p:tav>
                                        <p:tav tm="100000">
                                          <p:val>
                                            <p:strVal val="#ppt_h"/>
                                          </p:val>
                                        </p:tav>
                                      </p:tavLst>
                                    </p:anim>
                                    <p:animEffect transition="in" filter="fade">
                                      <p:cBhvr>
                                        <p:cTn id="69" dur="1000"/>
                                        <p:tgtEl>
                                          <p:spTgt spid="51"/>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p:cTn id="72" dur="1000" fill="hold"/>
                                        <p:tgtEl>
                                          <p:spTgt spid="52"/>
                                        </p:tgtEl>
                                        <p:attrNameLst>
                                          <p:attrName>ppt_w</p:attrName>
                                        </p:attrNameLst>
                                      </p:cBhvr>
                                      <p:tavLst>
                                        <p:tav tm="0">
                                          <p:val>
                                            <p:strVal val="#ppt_w*0.70"/>
                                          </p:val>
                                        </p:tav>
                                        <p:tav tm="100000">
                                          <p:val>
                                            <p:strVal val="#ppt_w"/>
                                          </p:val>
                                        </p:tav>
                                      </p:tavLst>
                                    </p:anim>
                                    <p:anim calcmode="lin" valueType="num">
                                      <p:cBhvr>
                                        <p:cTn id="73" dur="1000" fill="hold"/>
                                        <p:tgtEl>
                                          <p:spTgt spid="52"/>
                                        </p:tgtEl>
                                        <p:attrNameLst>
                                          <p:attrName>ppt_h</p:attrName>
                                        </p:attrNameLst>
                                      </p:cBhvr>
                                      <p:tavLst>
                                        <p:tav tm="0">
                                          <p:val>
                                            <p:strVal val="#ppt_h"/>
                                          </p:val>
                                        </p:tav>
                                        <p:tav tm="100000">
                                          <p:val>
                                            <p:strVal val="#ppt_h"/>
                                          </p:val>
                                        </p:tav>
                                      </p:tavLst>
                                    </p:anim>
                                    <p:animEffect transition="in" filter="fade">
                                      <p:cBhvr>
                                        <p:cTn id="74" dur="1000"/>
                                        <p:tgtEl>
                                          <p:spTgt spid="52"/>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1000" fill="hold"/>
                                        <p:tgtEl>
                                          <p:spTgt spid="53"/>
                                        </p:tgtEl>
                                        <p:attrNameLst>
                                          <p:attrName>ppt_w</p:attrName>
                                        </p:attrNameLst>
                                      </p:cBhvr>
                                      <p:tavLst>
                                        <p:tav tm="0">
                                          <p:val>
                                            <p:strVal val="#ppt_w*0.70"/>
                                          </p:val>
                                        </p:tav>
                                        <p:tav tm="100000">
                                          <p:val>
                                            <p:strVal val="#ppt_w"/>
                                          </p:val>
                                        </p:tav>
                                      </p:tavLst>
                                    </p:anim>
                                    <p:anim calcmode="lin" valueType="num">
                                      <p:cBhvr>
                                        <p:cTn id="78" dur="1000" fill="hold"/>
                                        <p:tgtEl>
                                          <p:spTgt spid="53"/>
                                        </p:tgtEl>
                                        <p:attrNameLst>
                                          <p:attrName>ppt_h</p:attrName>
                                        </p:attrNameLst>
                                      </p:cBhvr>
                                      <p:tavLst>
                                        <p:tav tm="0">
                                          <p:val>
                                            <p:strVal val="#ppt_h"/>
                                          </p:val>
                                        </p:tav>
                                        <p:tav tm="100000">
                                          <p:val>
                                            <p:strVal val="#ppt_h"/>
                                          </p:val>
                                        </p:tav>
                                      </p:tavLst>
                                    </p:anim>
                                    <p:animEffect transition="in" filter="fade">
                                      <p:cBhvr>
                                        <p:cTn id="79" dur="1000"/>
                                        <p:tgtEl>
                                          <p:spTgt spid="53"/>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1000" fill="hold"/>
                                        <p:tgtEl>
                                          <p:spTgt spid="54"/>
                                        </p:tgtEl>
                                        <p:attrNameLst>
                                          <p:attrName>ppt_w</p:attrName>
                                        </p:attrNameLst>
                                      </p:cBhvr>
                                      <p:tavLst>
                                        <p:tav tm="0">
                                          <p:val>
                                            <p:strVal val="#ppt_w*0.70"/>
                                          </p:val>
                                        </p:tav>
                                        <p:tav tm="100000">
                                          <p:val>
                                            <p:strVal val="#ppt_w"/>
                                          </p:val>
                                        </p:tav>
                                      </p:tavLst>
                                    </p:anim>
                                    <p:anim calcmode="lin" valueType="num">
                                      <p:cBhvr>
                                        <p:cTn id="83" dur="1000" fill="hold"/>
                                        <p:tgtEl>
                                          <p:spTgt spid="54"/>
                                        </p:tgtEl>
                                        <p:attrNameLst>
                                          <p:attrName>ppt_h</p:attrName>
                                        </p:attrNameLst>
                                      </p:cBhvr>
                                      <p:tavLst>
                                        <p:tav tm="0">
                                          <p:val>
                                            <p:strVal val="#ppt_h"/>
                                          </p:val>
                                        </p:tav>
                                        <p:tav tm="100000">
                                          <p:val>
                                            <p:strVal val="#ppt_h"/>
                                          </p:val>
                                        </p:tav>
                                      </p:tavLst>
                                    </p:anim>
                                    <p:animEffect transition="in" filter="fade">
                                      <p:cBhvr>
                                        <p:cTn id="84" dur="1000"/>
                                        <p:tgtEl>
                                          <p:spTgt spid="54"/>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1000" fill="hold"/>
                                        <p:tgtEl>
                                          <p:spTgt spid="55"/>
                                        </p:tgtEl>
                                        <p:attrNameLst>
                                          <p:attrName>ppt_w</p:attrName>
                                        </p:attrNameLst>
                                      </p:cBhvr>
                                      <p:tavLst>
                                        <p:tav tm="0">
                                          <p:val>
                                            <p:strVal val="#ppt_w*0.70"/>
                                          </p:val>
                                        </p:tav>
                                        <p:tav tm="100000">
                                          <p:val>
                                            <p:strVal val="#ppt_w"/>
                                          </p:val>
                                        </p:tav>
                                      </p:tavLst>
                                    </p:anim>
                                    <p:anim calcmode="lin" valueType="num">
                                      <p:cBhvr>
                                        <p:cTn id="88" dur="1000" fill="hold"/>
                                        <p:tgtEl>
                                          <p:spTgt spid="55"/>
                                        </p:tgtEl>
                                        <p:attrNameLst>
                                          <p:attrName>ppt_h</p:attrName>
                                        </p:attrNameLst>
                                      </p:cBhvr>
                                      <p:tavLst>
                                        <p:tav tm="0">
                                          <p:val>
                                            <p:strVal val="#ppt_h"/>
                                          </p:val>
                                        </p:tav>
                                        <p:tav tm="100000">
                                          <p:val>
                                            <p:strVal val="#ppt_h"/>
                                          </p:val>
                                        </p:tav>
                                      </p:tavLst>
                                    </p:anim>
                                    <p:animEffect transition="in" filter="fade">
                                      <p:cBhvr>
                                        <p:cTn id="89" dur="1000"/>
                                        <p:tgtEl>
                                          <p:spTgt spid="55"/>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1000" fill="hold"/>
                                        <p:tgtEl>
                                          <p:spTgt spid="56"/>
                                        </p:tgtEl>
                                        <p:attrNameLst>
                                          <p:attrName>ppt_w</p:attrName>
                                        </p:attrNameLst>
                                      </p:cBhvr>
                                      <p:tavLst>
                                        <p:tav tm="0">
                                          <p:val>
                                            <p:strVal val="#ppt_w*0.70"/>
                                          </p:val>
                                        </p:tav>
                                        <p:tav tm="100000">
                                          <p:val>
                                            <p:strVal val="#ppt_w"/>
                                          </p:val>
                                        </p:tav>
                                      </p:tavLst>
                                    </p:anim>
                                    <p:anim calcmode="lin" valueType="num">
                                      <p:cBhvr>
                                        <p:cTn id="93" dur="1000" fill="hold"/>
                                        <p:tgtEl>
                                          <p:spTgt spid="56"/>
                                        </p:tgtEl>
                                        <p:attrNameLst>
                                          <p:attrName>ppt_h</p:attrName>
                                        </p:attrNameLst>
                                      </p:cBhvr>
                                      <p:tavLst>
                                        <p:tav tm="0">
                                          <p:val>
                                            <p:strVal val="#ppt_h"/>
                                          </p:val>
                                        </p:tav>
                                        <p:tav tm="100000">
                                          <p:val>
                                            <p:strVal val="#ppt_h"/>
                                          </p:val>
                                        </p:tav>
                                      </p:tavLst>
                                    </p:anim>
                                    <p:animEffect transition="in" filter="fade">
                                      <p:cBhvr>
                                        <p:cTn id="94" dur="1000"/>
                                        <p:tgtEl>
                                          <p:spTgt spid="56"/>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1000" fill="hold"/>
                                        <p:tgtEl>
                                          <p:spTgt spid="57"/>
                                        </p:tgtEl>
                                        <p:attrNameLst>
                                          <p:attrName>ppt_w</p:attrName>
                                        </p:attrNameLst>
                                      </p:cBhvr>
                                      <p:tavLst>
                                        <p:tav tm="0">
                                          <p:val>
                                            <p:strVal val="#ppt_w*0.70"/>
                                          </p:val>
                                        </p:tav>
                                        <p:tav tm="100000">
                                          <p:val>
                                            <p:strVal val="#ppt_w"/>
                                          </p:val>
                                        </p:tav>
                                      </p:tavLst>
                                    </p:anim>
                                    <p:anim calcmode="lin" valueType="num">
                                      <p:cBhvr>
                                        <p:cTn id="98" dur="1000" fill="hold"/>
                                        <p:tgtEl>
                                          <p:spTgt spid="57"/>
                                        </p:tgtEl>
                                        <p:attrNameLst>
                                          <p:attrName>ppt_h</p:attrName>
                                        </p:attrNameLst>
                                      </p:cBhvr>
                                      <p:tavLst>
                                        <p:tav tm="0">
                                          <p:val>
                                            <p:strVal val="#ppt_h"/>
                                          </p:val>
                                        </p:tav>
                                        <p:tav tm="100000">
                                          <p:val>
                                            <p:strVal val="#ppt_h"/>
                                          </p:val>
                                        </p:tav>
                                      </p:tavLst>
                                    </p:anim>
                                    <p:animEffect transition="in" filter="fade">
                                      <p:cBhvr>
                                        <p:cTn id="99" dur="1000"/>
                                        <p:tgtEl>
                                          <p:spTgt spid="57"/>
                                        </p:tgtEl>
                                      </p:cBhvr>
                                    </p:animEffect>
                                  </p:childTnLst>
                                </p:cTn>
                              </p:par>
                              <p:par>
                                <p:cTn id="100" presetID="55" presetClass="entr" presetSubtype="0" fill="hold" nodeType="withEffect">
                                  <p:stCondLst>
                                    <p:cond delay="0"/>
                                  </p:stCondLst>
                                  <p:childTnLst>
                                    <p:set>
                                      <p:cBhvr>
                                        <p:cTn id="101" dur="1" fill="hold">
                                          <p:stCondLst>
                                            <p:cond delay="0"/>
                                          </p:stCondLst>
                                        </p:cTn>
                                        <p:tgtEl>
                                          <p:spTgt spid="90"/>
                                        </p:tgtEl>
                                        <p:attrNameLst>
                                          <p:attrName>style.visibility</p:attrName>
                                        </p:attrNameLst>
                                      </p:cBhvr>
                                      <p:to>
                                        <p:strVal val="visible"/>
                                      </p:to>
                                    </p:set>
                                    <p:anim calcmode="lin" valueType="num">
                                      <p:cBhvr>
                                        <p:cTn id="102" dur="1000" fill="hold"/>
                                        <p:tgtEl>
                                          <p:spTgt spid="90"/>
                                        </p:tgtEl>
                                        <p:attrNameLst>
                                          <p:attrName>ppt_w</p:attrName>
                                        </p:attrNameLst>
                                      </p:cBhvr>
                                      <p:tavLst>
                                        <p:tav tm="0">
                                          <p:val>
                                            <p:strVal val="#ppt_w*0.70"/>
                                          </p:val>
                                        </p:tav>
                                        <p:tav tm="100000">
                                          <p:val>
                                            <p:strVal val="#ppt_w"/>
                                          </p:val>
                                        </p:tav>
                                      </p:tavLst>
                                    </p:anim>
                                    <p:anim calcmode="lin" valueType="num">
                                      <p:cBhvr>
                                        <p:cTn id="103" dur="1000" fill="hold"/>
                                        <p:tgtEl>
                                          <p:spTgt spid="90"/>
                                        </p:tgtEl>
                                        <p:attrNameLst>
                                          <p:attrName>ppt_h</p:attrName>
                                        </p:attrNameLst>
                                      </p:cBhvr>
                                      <p:tavLst>
                                        <p:tav tm="0">
                                          <p:val>
                                            <p:strVal val="#ppt_h"/>
                                          </p:val>
                                        </p:tav>
                                        <p:tav tm="100000">
                                          <p:val>
                                            <p:strVal val="#ppt_h"/>
                                          </p:val>
                                        </p:tav>
                                      </p:tavLst>
                                    </p:anim>
                                    <p:animEffect transition="in" filter="fade">
                                      <p:cBhvr>
                                        <p:cTn id="104" dur="1000"/>
                                        <p:tgtEl>
                                          <p:spTgt spid="90"/>
                                        </p:tgtEl>
                                      </p:cBhvr>
                                    </p:animEffect>
                                  </p:childTnLst>
                                </p:cTn>
                              </p:par>
                              <p:par>
                                <p:cTn id="105" presetID="55" presetClass="entr" presetSubtype="0" fill="hold" nodeType="withEffect">
                                  <p:stCondLst>
                                    <p:cond delay="0"/>
                                  </p:stCondLst>
                                  <p:childTnLst>
                                    <p:set>
                                      <p:cBhvr>
                                        <p:cTn id="106" dur="1" fill="hold">
                                          <p:stCondLst>
                                            <p:cond delay="0"/>
                                          </p:stCondLst>
                                        </p:cTn>
                                        <p:tgtEl>
                                          <p:spTgt spid="92"/>
                                        </p:tgtEl>
                                        <p:attrNameLst>
                                          <p:attrName>style.visibility</p:attrName>
                                        </p:attrNameLst>
                                      </p:cBhvr>
                                      <p:to>
                                        <p:strVal val="visible"/>
                                      </p:to>
                                    </p:set>
                                    <p:anim calcmode="lin" valueType="num">
                                      <p:cBhvr>
                                        <p:cTn id="107" dur="1000" fill="hold"/>
                                        <p:tgtEl>
                                          <p:spTgt spid="92"/>
                                        </p:tgtEl>
                                        <p:attrNameLst>
                                          <p:attrName>ppt_w</p:attrName>
                                        </p:attrNameLst>
                                      </p:cBhvr>
                                      <p:tavLst>
                                        <p:tav tm="0">
                                          <p:val>
                                            <p:strVal val="#ppt_w*0.70"/>
                                          </p:val>
                                        </p:tav>
                                        <p:tav tm="100000">
                                          <p:val>
                                            <p:strVal val="#ppt_w"/>
                                          </p:val>
                                        </p:tav>
                                      </p:tavLst>
                                    </p:anim>
                                    <p:anim calcmode="lin" valueType="num">
                                      <p:cBhvr>
                                        <p:cTn id="108" dur="1000" fill="hold"/>
                                        <p:tgtEl>
                                          <p:spTgt spid="92"/>
                                        </p:tgtEl>
                                        <p:attrNameLst>
                                          <p:attrName>ppt_h</p:attrName>
                                        </p:attrNameLst>
                                      </p:cBhvr>
                                      <p:tavLst>
                                        <p:tav tm="0">
                                          <p:val>
                                            <p:strVal val="#ppt_h"/>
                                          </p:val>
                                        </p:tav>
                                        <p:tav tm="100000">
                                          <p:val>
                                            <p:strVal val="#ppt_h"/>
                                          </p:val>
                                        </p:tav>
                                      </p:tavLst>
                                    </p:anim>
                                    <p:animEffect transition="in" filter="fade">
                                      <p:cBhvr>
                                        <p:cTn id="109" dur="1000"/>
                                        <p:tgtEl>
                                          <p:spTgt spid="92"/>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1000" fill="hold"/>
                                        <p:tgtEl>
                                          <p:spTgt spid="15"/>
                                        </p:tgtEl>
                                        <p:attrNameLst>
                                          <p:attrName>ppt_w</p:attrName>
                                        </p:attrNameLst>
                                      </p:cBhvr>
                                      <p:tavLst>
                                        <p:tav tm="0">
                                          <p:val>
                                            <p:strVal val="#ppt_w*0.70"/>
                                          </p:val>
                                        </p:tav>
                                        <p:tav tm="100000">
                                          <p:val>
                                            <p:strVal val="#ppt_w"/>
                                          </p:val>
                                        </p:tav>
                                      </p:tavLst>
                                    </p:anim>
                                    <p:anim calcmode="lin" valueType="num">
                                      <p:cBhvr>
                                        <p:cTn id="113" dur="1000" fill="hold"/>
                                        <p:tgtEl>
                                          <p:spTgt spid="15"/>
                                        </p:tgtEl>
                                        <p:attrNameLst>
                                          <p:attrName>ppt_h</p:attrName>
                                        </p:attrNameLst>
                                      </p:cBhvr>
                                      <p:tavLst>
                                        <p:tav tm="0">
                                          <p:val>
                                            <p:strVal val="#ppt_h"/>
                                          </p:val>
                                        </p:tav>
                                        <p:tav tm="100000">
                                          <p:val>
                                            <p:strVal val="#ppt_h"/>
                                          </p:val>
                                        </p:tav>
                                      </p:tavLst>
                                    </p:anim>
                                    <p:animEffect transition="in" filter="fade">
                                      <p:cBhvr>
                                        <p:cTn id="114" dur="1000"/>
                                        <p:tgtEl>
                                          <p:spTgt spid="15"/>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 calcmode="lin" valueType="num">
                                      <p:cBhvr>
                                        <p:cTn id="119" dur="1000" fill="hold"/>
                                        <p:tgtEl>
                                          <p:spTgt spid="10"/>
                                        </p:tgtEl>
                                        <p:attrNameLst>
                                          <p:attrName>ppt_w</p:attrName>
                                        </p:attrNameLst>
                                      </p:cBhvr>
                                      <p:tavLst>
                                        <p:tav tm="0">
                                          <p:val>
                                            <p:strVal val="#ppt_w*0.70"/>
                                          </p:val>
                                        </p:tav>
                                        <p:tav tm="100000">
                                          <p:val>
                                            <p:strVal val="#ppt_w"/>
                                          </p:val>
                                        </p:tav>
                                      </p:tavLst>
                                    </p:anim>
                                    <p:anim calcmode="lin" valueType="num">
                                      <p:cBhvr>
                                        <p:cTn id="120" dur="1000" fill="hold"/>
                                        <p:tgtEl>
                                          <p:spTgt spid="10"/>
                                        </p:tgtEl>
                                        <p:attrNameLst>
                                          <p:attrName>ppt_h</p:attrName>
                                        </p:attrNameLst>
                                      </p:cBhvr>
                                      <p:tavLst>
                                        <p:tav tm="0">
                                          <p:val>
                                            <p:strVal val="#ppt_h"/>
                                          </p:val>
                                        </p:tav>
                                        <p:tav tm="100000">
                                          <p:val>
                                            <p:strVal val="#ppt_h"/>
                                          </p:val>
                                        </p:tav>
                                      </p:tavLst>
                                    </p:anim>
                                    <p:animEffect transition="in" filter="fade">
                                      <p:cBhvr>
                                        <p:cTn id="121" dur="1000"/>
                                        <p:tgtEl>
                                          <p:spTgt spid="10"/>
                                        </p:tgtEl>
                                      </p:cBhvr>
                                    </p:animEffect>
                                  </p:childTnLst>
                                </p:cTn>
                              </p:par>
                              <p:par>
                                <p:cTn id="122" presetID="55"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 calcmode="lin" valueType="num">
                                      <p:cBhvr>
                                        <p:cTn id="124" dur="1000" fill="hold"/>
                                        <p:tgtEl>
                                          <p:spTgt spid="9"/>
                                        </p:tgtEl>
                                        <p:attrNameLst>
                                          <p:attrName>ppt_w</p:attrName>
                                        </p:attrNameLst>
                                      </p:cBhvr>
                                      <p:tavLst>
                                        <p:tav tm="0">
                                          <p:val>
                                            <p:strVal val="#ppt_w*0.70"/>
                                          </p:val>
                                        </p:tav>
                                        <p:tav tm="100000">
                                          <p:val>
                                            <p:strVal val="#ppt_w"/>
                                          </p:val>
                                        </p:tav>
                                      </p:tavLst>
                                    </p:anim>
                                    <p:anim calcmode="lin" valueType="num">
                                      <p:cBhvr>
                                        <p:cTn id="125" dur="1000" fill="hold"/>
                                        <p:tgtEl>
                                          <p:spTgt spid="9"/>
                                        </p:tgtEl>
                                        <p:attrNameLst>
                                          <p:attrName>ppt_h</p:attrName>
                                        </p:attrNameLst>
                                      </p:cBhvr>
                                      <p:tavLst>
                                        <p:tav tm="0">
                                          <p:val>
                                            <p:strVal val="#ppt_h"/>
                                          </p:val>
                                        </p:tav>
                                        <p:tav tm="100000">
                                          <p:val>
                                            <p:strVal val="#ppt_h"/>
                                          </p:val>
                                        </p:tav>
                                      </p:tavLst>
                                    </p:anim>
                                    <p:animEffect transition="in" filter="fade">
                                      <p:cBhvr>
                                        <p:cTn id="126" dur="1000"/>
                                        <p:tgtEl>
                                          <p:spTgt spid="9"/>
                                        </p:tgtEl>
                                      </p:cBhvr>
                                    </p:animEffect>
                                  </p:childTnLst>
                                </p:cTn>
                              </p:par>
                              <p:par>
                                <p:cTn id="127" presetID="55" presetClass="entr" presetSubtype="0" fill="hold" grpId="0" nodeType="withEffect">
                                  <p:stCondLst>
                                    <p:cond delay="0"/>
                                  </p:stCondLst>
                                  <p:childTnLst>
                                    <p:set>
                                      <p:cBhvr>
                                        <p:cTn id="128" dur="1" fill="hold">
                                          <p:stCondLst>
                                            <p:cond delay="0"/>
                                          </p:stCondLst>
                                        </p:cTn>
                                        <p:tgtEl>
                                          <p:spTgt spid="12"/>
                                        </p:tgtEl>
                                        <p:attrNameLst>
                                          <p:attrName>style.visibility</p:attrName>
                                        </p:attrNameLst>
                                      </p:cBhvr>
                                      <p:to>
                                        <p:strVal val="visible"/>
                                      </p:to>
                                    </p:set>
                                    <p:anim calcmode="lin" valueType="num">
                                      <p:cBhvr>
                                        <p:cTn id="129" dur="1000" fill="hold"/>
                                        <p:tgtEl>
                                          <p:spTgt spid="12"/>
                                        </p:tgtEl>
                                        <p:attrNameLst>
                                          <p:attrName>ppt_w</p:attrName>
                                        </p:attrNameLst>
                                      </p:cBhvr>
                                      <p:tavLst>
                                        <p:tav tm="0">
                                          <p:val>
                                            <p:strVal val="#ppt_w*0.70"/>
                                          </p:val>
                                        </p:tav>
                                        <p:tav tm="100000">
                                          <p:val>
                                            <p:strVal val="#ppt_w"/>
                                          </p:val>
                                        </p:tav>
                                      </p:tavLst>
                                    </p:anim>
                                    <p:anim calcmode="lin" valueType="num">
                                      <p:cBhvr>
                                        <p:cTn id="130" dur="1000" fill="hold"/>
                                        <p:tgtEl>
                                          <p:spTgt spid="12"/>
                                        </p:tgtEl>
                                        <p:attrNameLst>
                                          <p:attrName>ppt_h</p:attrName>
                                        </p:attrNameLst>
                                      </p:cBhvr>
                                      <p:tavLst>
                                        <p:tav tm="0">
                                          <p:val>
                                            <p:strVal val="#ppt_h"/>
                                          </p:val>
                                        </p:tav>
                                        <p:tav tm="100000">
                                          <p:val>
                                            <p:strVal val="#ppt_h"/>
                                          </p:val>
                                        </p:tav>
                                      </p:tavLst>
                                    </p:anim>
                                    <p:animEffect transition="in" filter="fade">
                                      <p:cBhvr>
                                        <p:cTn id="131" dur="1000"/>
                                        <p:tgtEl>
                                          <p:spTgt spid="12"/>
                                        </p:tgtEl>
                                      </p:cBhvr>
                                    </p:animEffect>
                                  </p:childTnLst>
                                </p:cTn>
                              </p:par>
                              <p:par>
                                <p:cTn id="132" presetID="55" presetClass="entr" presetSubtype="0" fill="hold" grpId="0" nodeType="withEffect">
                                  <p:stCondLst>
                                    <p:cond delay="0"/>
                                  </p:stCondLst>
                                  <p:childTnLst>
                                    <p:set>
                                      <p:cBhvr>
                                        <p:cTn id="133" dur="1" fill="hold">
                                          <p:stCondLst>
                                            <p:cond delay="0"/>
                                          </p:stCondLst>
                                        </p:cTn>
                                        <p:tgtEl>
                                          <p:spTgt spid="19"/>
                                        </p:tgtEl>
                                        <p:attrNameLst>
                                          <p:attrName>style.visibility</p:attrName>
                                        </p:attrNameLst>
                                      </p:cBhvr>
                                      <p:to>
                                        <p:strVal val="visible"/>
                                      </p:to>
                                    </p:set>
                                    <p:anim calcmode="lin" valueType="num">
                                      <p:cBhvr>
                                        <p:cTn id="134" dur="1000" fill="hold"/>
                                        <p:tgtEl>
                                          <p:spTgt spid="19"/>
                                        </p:tgtEl>
                                        <p:attrNameLst>
                                          <p:attrName>ppt_w</p:attrName>
                                        </p:attrNameLst>
                                      </p:cBhvr>
                                      <p:tavLst>
                                        <p:tav tm="0">
                                          <p:val>
                                            <p:strVal val="#ppt_w*0.70"/>
                                          </p:val>
                                        </p:tav>
                                        <p:tav tm="100000">
                                          <p:val>
                                            <p:strVal val="#ppt_w"/>
                                          </p:val>
                                        </p:tav>
                                      </p:tavLst>
                                    </p:anim>
                                    <p:anim calcmode="lin" valueType="num">
                                      <p:cBhvr>
                                        <p:cTn id="135" dur="1000" fill="hold"/>
                                        <p:tgtEl>
                                          <p:spTgt spid="19"/>
                                        </p:tgtEl>
                                        <p:attrNameLst>
                                          <p:attrName>ppt_h</p:attrName>
                                        </p:attrNameLst>
                                      </p:cBhvr>
                                      <p:tavLst>
                                        <p:tav tm="0">
                                          <p:val>
                                            <p:strVal val="#ppt_h"/>
                                          </p:val>
                                        </p:tav>
                                        <p:tav tm="100000">
                                          <p:val>
                                            <p:strVal val="#ppt_h"/>
                                          </p:val>
                                        </p:tav>
                                      </p:tavLst>
                                    </p:anim>
                                    <p:animEffect transition="in" filter="fade">
                                      <p:cBhvr>
                                        <p:cTn id="136" dur="1000"/>
                                        <p:tgtEl>
                                          <p:spTgt spid="19"/>
                                        </p:tgtEl>
                                      </p:cBhvr>
                                    </p:animEffect>
                                  </p:childTnLst>
                                </p:cTn>
                              </p:par>
                              <p:par>
                                <p:cTn id="137" presetID="55" presetClass="entr" presetSubtype="0" fill="hold" grpId="0" nodeType="withEffect">
                                  <p:stCondLst>
                                    <p:cond delay="0"/>
                                  </p:stCondLst>
                                  <p:childTnLst>
                                    <p:set>
                                      <p:cBhvr>
                                        <p:cTn id="138" dur="1" fill="hold">
                                          <p:stCondLst>
                                            <p:cond delay="0"/>
                                          </p:stCondLst>
                                        </p:cTn>
                                        <p:tgtEl>
                                          <p:spTgt spid="37"/>
                                        </p:tgtEl>
                                        <p:attrNameLst>
                                          <p:attrName>style.visibility</p:attrName>
                                        </p:attrNameLst>
                                      </p:cBhvr>
                                      <p:to>
                                        <p:strVal val="visible"/>
                                      </p:to>
                                    </p:set>
                                    <p:anim calcmode="lin" valueType="num">
                                      <p:cBhvr>
                                        <p:cTn id="139" dur="1000" fill="hold"/>
                                        <p:tgtEl>
                                          <p:spTgt spid="37"/>
                                        </p:tgtEl>
                                        <p:attrNameLst>
                                          <p:attrName>ppt_w</p:attrName>
                                        </p:attrNameLst>
                                      </p:cBhvr>
                                      <p:tavLst>
                                        <p:tav tm="0">
                                          <p:val>
                                            <p:strVal val="#ppt_w*0.70"/>
                                          </p:val>
                                        </p:tav>
                                        <p:tav tm="100000">
                                          <p:val>
                                            <p:strVal val="#ppt_w"/>
                                          </p:val>
                                        </p:tav>
                                      </p:tavLst>
                                    </p:anim>
                                    <p:anim calcmode="lin" valueType="num">
                                      <p:cBhvr>
                                        <p:cTn id="140" dur="1000" fill="hold"/>
                                        <p:tgtEl>
                                          <p:spTgt spid="37"/>
                                        </p:tgtEl>
                                        <p:attrNameLst>
                                          <p:attrName>ppt_h</p:attrName>
                                        </p:attrNameLst>
                                      </p:cBhvr>
                                      <p:tavLst>
                                        <p:tav tm="0">
                                          <p:val>
                                            <p:strVal val="#ppt_h"/>
                                          </p:val>
                                        </p:tav>
                                        <p:tav tm="100000">
                                          <p:val>
                                            <p:strVal val="#ppt_h"/>
                                          </p:val>
                                        </p:tav>
                                      </p:tavLst>
                                    </p:anim>
                                    <p:animEffect transition="in" filter="fade">
                                      <p:cBhvr>
                                        <p:cTn id="141" dur="1000"/>
                                        <p:tgtEl>
                                          <p:spTgt spid="37"/>
                                        </p:tgtEl>
                                      </p:cBhvr>
                                    </p:animEffect>
                                  </p:childTnLst>
                                </p:cTn>
                              </p:par>
                              <p:par>
                                <p:cTn id="142" presetID="55" presetClass="entr" presetSubtype="0" fill="hold" grpId="0" nodeType="withEffect">
                                  <p:stCondLst>
                                    <p:cond delay="0"/>
                                  </p:stCondLst>
                                  <p:childTnLst>
                                    <p:set>
                                      <p:cBhvr>
                                        <p:cTn id="143" dur="1" fill="hold">
                                          <p:stCondLst>
                                            <p:cond delay="0"/>
                                          </p:stCondLst>
                                        </p:cTn>
                                        <p:tgtEl>
                                          <p:spTgt spid="39"/>
                                        </p:tgtEl>
                                        <p:attrNameLst>
                                          <p:attrName>style.visibility</p:attrName>
                                        </p:attrNameLst>
                                      </p:cBhvr>
                                      <p:to>
                                        <p:strVal val="visible"/>
                                      </p:to>
                                    </p:set>
                                    <p:anim calcmode="lin" valueType="num">
                                      <p:cBhvr>
                                        <p:cTn id="144" dur="1000" fill="hold"/>
                                        <p:tgtEl>
                                          <p:spTgt spid="39"/>
                                        </p:tgtEl>
                                        <p:attrNameLst>
                                          <p:attrName>ppt_w</p:attrName>
                                        </p:attrNameLst>
                                      </p:cBhvr>
                                      <p:tavLst>
                                        <p:tav tm="0">
                                          <p:val>
                                            <p:strVal val="#ppt_w*0.70"/>
                                          </p:val>
                                        </p:tav>
                                        <p:tav tm="100000">
                                          <p:val>
                                            <p:strVal val="#ppt_w"/>
                                          </p:val>
                                        </p:tav>
                                      </p:tavLst>
                                    </p:anim>
                                    <p:anim calcmode="lin" valueType="num">
                                      <p:cBhvr>
                                        <p:cTn id="145" dur="1000" fill="hold"/>
                                        <p:tgtEl>
                                          <p:spTgt spid="39"/>
                                        </p:tgtEl>
                                        <p:attrNameLst>
                                          <p:attrName>ppt_h</p:attrName>
                                        </p:attrNameLst>
                                      </p:cBhvr>
                                      <p:tavLst>
                                        <p:tav tm="0">
                                          <p:val>
                                            <p:strVal val="#ppt_h"/>
                                          </p:val>
                                        </p:tav>
                                        <p:tav tm="100000">
                                          <p:val>
                                            <p:strVal val="#ppt_h"/>
                                          </p:val>
                                        </p:tav>
                                      </p:tavLst>
                                    </p:anim>
                                    <p:animEffect transition="in" filter="fade">
                                      <p:cBhvr>
                                        <p:cTn id="146" dur="1000"/>
                                        <p:tgtEl>
                                          <p:spTgt spid="39"/>
                                        </p:tgtEl>
                                      </p:cBhvr>
                                    </p:animEffect>
                                  </p:childTnLst>
                                </p:cTn>
                              </p:par>
                              <p:par>
                                <p:cTn id="147" presetID="55" presetClass="entr" presetSubtype="0" fill="hold" grpId="0" nodeType="withEffect">
                                  <p:stCondLst>
                                    <p:cond delay="0"/>
                                  </p:stCondLst>
                                  <p:childTnLst>
                                    <p:set>
                                      <p:cBhvr>
                                        <p:cTn id="148" dur="1" fill="hold">
                                          <p:stCondLst>
                                            <p:cond delay="0"/>
                                          </p:stCondLst>
                                        </p:cTn>
                                        <p:tgtEl>
                                          <p:spTgt spid="44"/>
                                        </p:tgtEl>
                                        <p:attrNameLst>
                                          <p:attrName>style.visibility</p:attrName>
                                        </p:attrNameLst>
                                      </p:cBhvr>
                                      <p:to>
                                        <p:strVal val="visible"/>
                                      </p:to>
                                    </p:set>
                                    <p:anim calcmode="lin" valueType="num">
                                      <p:cBhvr>
                                        <p:cTn id="149" dur="1000" fill="hold"/>
                                        <p:tgtEl>
                                          <p:spTgt spid="44"/>
                                        </p:tgtEl>
                                        <p:attrNameLst>
                                          <p:attrName>ppt_w</p:attrName>
                                        </p:attrNameLst>
                                      </p:cBhvr>
                                      <p:tavLst>
                                        <p:tav tm="0">
                                          <p:val>
                                            <p:strVal val="#ppt_w*0.70"/>
                                          </p:val>
                                        </p:tav>
                                        <p:tav tm="100000">
                                          <p:val>
                                            <p:strVal val="#ppt_w"/>
                                          </p:val>
                                        </p:tav>
                                      </p:tavLst>
                                    </p:anim>
                                    <p:anim calcmode="lin" valueType="num">
                                      <p:cBhvr>
                                        <p:cTn id="150" dur="1000" fill="hold"/>
                                        <p:tgtEl>
                                          <p:spTgt spid="44"/>
                                        </p:tgtEl>
                                        <p:attrNameLst>
                                          <p:attrName>ppt_h</p:attrName>
                                        </p:attrNameLst>
                                      </p:cBhvr>
                                      <p:tavLst>
                                        <p:tav tm="0">
                                          <p:val>
                                            <p:strVal val="#ppt_h"/>
                                          </p:val>
                                        </p:tav>
                                        <p:tav tm="100000">
                                          <p:val>
                                            <p:strVal val="#ppt_h"/>
                                          </p:val>
                                        </p:tav>
                                      </p:tavLst>
                                    </p:anim>
                                    <p:animEffect transition="in" filter="fade">
                                      <p:cBhvr>
                                        <p:cTn id="151" dur="1000"/>
                                        <p:tgtEl>
                                          <p:spTgt spid="44"/>
                                        </p:tgtEl>
                                      </p:cBhvr>
                                    </p:animEffect>
                                  </p:childTnLst>
                                </p:cTn>
                              </p:par>
                              <p:par>
                                <p:cTn id="152" presetID="55" presetClass="entr" presetSubtype="0" fill="hold" grpId="0" nodeType="with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p:cTn id="154" dur="1000" fill="hold"/>
                                        <p:tgtEl>
                                          <p:spTgt spid="58"/>
                                        </p:tgtEl>
                                        <p:attrNameLst>
                                          <p:attrName>ppt_w</p:attrName>
                                        </p:attrNameLst>
                                      </p:cBhvr>
                                      <p:tavLst>
                                        <p:tav tm="0">
                                          <p:val>
                                            <p:strVal val="#ppt_w*0.70"/>
                                          </p:val>
                                        </p:tav>
                                        <p:tav tm="100000">
                                          <p:val>
                                            <p:strVal val="#ppt_w"/>
                                          </p:val>
                                        </p:tav>
                                      </p:tavLst>
                                    </p:anim>
                                    <p:anim calcmode="lin" valueType="num">
                                      <p:cBhvr>
                                        <p:cTn id="155" dur="1000" fill="hold"/>
                                        <p:tgtEl>
                                          <p:spTgt spid="58"/>
                                        </p:tgtEl>
                                        <p:attrNameLst>
                                          <p:attrName>ppt_h</p:attrName>
                                        </p:attrNameLst>
                                      </p:cBhvr>
                                      <p:tavLst>
                                        <p:tav tm="0">
                                          <p:val>
                                            <p:strVal val="#ppt_h"/>
                                          </p:val>
                                        </p:tav>
                                        <p:tav tm="100000">
                                          <p:val>
                                            <p:strVal val="#ppt_h"/>
                                          </p:val>
                                        </p:tav>
                                      </p:tavLst>
                                    </p:anim>
                                    <p:animEffect transition="in" filter="fade">
                                      <p:cBhvr>
                                        <p:cTn id="156" dur="1000"/>
                                        <p:tgtEl>
                                          <p:spTgt spid="58"/>
                                        </p:tgtEl>
                                      </p:cBhvr>
                                    </p:animEffect>
                                  </p:childTnLst>
                                </p:cTn>
                              </p:par>
                              <p:par>
                                <p:cTn id="157" presetID="55" presetClass="entr" presetSubtype="0" fill="hold" grpId="0" nodeType="withEffect">
                                  <p:stCondLst>
                                    <p:cond delay="0"/>
                                  </p:stCondLst>
                                  <p:childTnLst>
                                    <p:set>
                                      <p:cBhvr>
                                        <p:cTn id="158" dur="1" fill="hold">
                                          <p:stCondLst>
                                            <p:cond delay="0"/>
                                          </p:stCondLst>
                                        </p:cTn>
                                        <p:tgtEl>
                                          <p:spTgt spid="59"/>
                                        </p:tgtEl>
                                        <p:attrNameLst>
                                          <p:attrName>style.visibility</p:attrName>
                                        </p:attrNameLst>
                                      </p:cBhvr>
                                      <p:to>
                                        <p:strVal val="visible"/>
                                      </p:to>
                                    </p:set>
                                    <p:anim calcmode="lin" valueType="num">
                                      <p:cBhvr>
                                        <p:cTn id="159" dur="1000" fill="hold"/>
                                        <p:tgtEl>
                                          <p:spTgt spid="59"/>
                                        </p:tgtEl>
                                        <p:attrNameLst>
                                          <p:attrName>ppt_w</p:attrName>
                                        </p:attrNameLst>
                                      </p:cBhvr>
                                      <p:tavLst>
                                        <p:tav tm="0">
                                          <p:val>
                                            <p:strVal val="#ppt_w*0.70"/>
                                          </p:val>
                                        </p:tav>
                                        <p:tav tm="100000">
                                          <p:val>
                                            <p:strVal val="#ppt_w"/>
                                          </p:val>
                                        </p:tav>
                                      </p:tavLst>
                                    </p:anim>
                                    <p:anim calcmode="lin" valueType="num">
                                      <p:cBhvr>
                                        <p:cTn id="160" dur="1000" fill="hold"/>
                                        <p:tgtEl>
                                          <p:spTgt spid="59"/>
                                        </p:tgtEl>
                                        <p:attrNameLst>
                                          <p:attrName>ppt_h</p:attrName>
                                        </p:attrNameLst>
                                      </p:cBhvr>
                                      <p:tavLst>
                                        <p:tav tm="0">
                                          <p:val>
                                            <p:strVal val="#ppt_h"/>
                                          </p:val>
                                        </p:tav>
                                        <p:tav tm="100000">
                                          <p:val>
                                            <p:strVal val="#ppt_h"/>
                                          </p:val>
                                        </p:tav>
                                      </p:tavLst>
                                    </p:anim>
                                    <p:animEffect transition="in" filter="fade">
                                      <p:cBhvr>
                                        <p:cTn id="161" dur="1000"/>
                                        <p:tgtEl>
                                          <p:spTgt spid="59"/>
                                        </p:tgtEl>
                                      </p:cBhvr>
                                    </p:animEffect>
                                  </p:childTnLst>
                                </p:cTn>
                              </p:par>
                              <p:par>
                                <p:cTn id="162" presetID="55" presetClass="entr" presetSubtype="0"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 calcmode="lin" valueType="num">
                                      <p:cBhvr>
                                        <p:cTn id="164" dur="1000" fill="hold"/>
                                        <p:tgtEl>
                                          <p:spTgt spid="60"/>
                                        </p:tgtEl>
                                        <p:attrNameLst>
                                          <p:attrName>ppt_w</p:attrName>
                                        </p:attrNameLst>
                                      </p:cBhvr>
                                      <p:tavLst>
                                        <p:tav tm="0">
                                          <p:val>
                                            <p:strVal val="#ppt_w*0.70"/>
                                          </p:val>
                                        </p:tav>
                                        <p:tav tm="100000">
                                          <p:val>
                                            <p:strVal val="#ppt_w"/>
                                          </p:val>
                                        </p:tav>
                                      </p:tavLst>
                                    </p:anim>
                                    <p:anim calcmode="lin" valueType="num">
                                      <p:cBhvr>
                                        <p:cTn id="165" dur="1000" fill="hold"/>
                                        <p:tgtEl>
                                          <p:spTgt spid="60"/>
                                        </p:tgtEl>
                                        <p:attrNameLst>
                                          <p:attrName>ppt_h</p:attrName>
                                        </p:attrNameLst>
                                      </p:cBhvr>
                                      <p:tavLst>
                                        <p:tav tm="0">
                                          <p:val>
                                            <p:strVal val="#ppt_h"/>
                                          </p:val>
                                        </p:tav>
                                        <p:tav tm="100000">
                                          <p:val>
                                            <p:strVal val="#ppt_h"/>
                                          </p:val>
                                        </p:tav>
                                      </p:tavLst>
                                    </p:anim>
                                    <p:animEffect transition="in" filter="fade">
                                      <p:cBhvr>
                                        <p:cTn id="166" dur="1000"/>
                                        <p:tgtEl>
                                          <p:spTgt spid="60"/>
                                        </p:tgtEl>
                                      </p:cBhvr>
                                    </p:animEffect>
                                  </p:childTnLst>
                                </p:cTn>
                              </p:par>
                              <p:par>
                                <p:cTn id="167" presetID="55" presetClass="entr" presetSubtype="0" fill="hold" grpId="0" nodeType="withEffect">
                                  <p:stCondLst>
                                    <p:cond delay="0"/>
                                  </p:stCondLst>
                                  <p:childTnLst>
                                    <p:set>
                                      <p:cBhvr>
                                        <p:cTn id="168" dur="1" fill="hold">
                                          <p:stCondLst>
                                            <p:cond delay="0"/>
                                          </p:stCondLst>
                                        </p:cTn>
                                        <p:tgtEl>
                                          <p:spTgt spid="61"/>
                                        </p:tgtEl>
                                        <p:attrNameLst>
                                          <p:attrName>style.visibility</p:attrName>
                                        </p:attrNameLst>
                                      </p:cBhvr>
                                      <p:to>
                                        <p:strVal val="visible"/>
                                      </p:to>
                                    </p:set>
                                    <p:anim calcmode="lin" valueType="num">
                                      <p:cBhvr>
                                        <p:cTn id="169" dur="1000" fill="hold"/>
                                        <p:tgtEl>
                                          <p:spTgt spid="61"/>
                                        </p:tgtEl>
                                        <p:attrNameLst>
                                          <p:attrName>ppt_w</p:attrName>
                                        </p:attrNameLst>
                                      </p:cBhvr>
                                      <p:tavLst>
                                        <p:tav tm="0">
                                          <p:val>
                                            <p:strVal val="#ppt_w*0.70"/>
                                          </p:val>
                                        </p:tav>
                                        <p:tav tm="100000">
                                          <p:val>
                                            <p:strVal val="#ppt_w"/>
                                          </p:val>
                                        </p:tav>
                                      </p:tavLst>
                                    </p:anim>
                                    <p:anim calcmode="lin" valueType="num">
                                      <p:cBhvr>
                                        <p:cTn id="170" dur="1000" fill="hold"/>
                                        <p:tgtEl>
                                          <p:spTgt spid="61"/>
                                        </p:tgtEl>
                                        <p:attrNameLst>
                                          <p:attrName>ppt_h</p:attrName>
                                        </p:attrNameLst>
                                      </p:cBhvr>
                                      <p:tavLst>
                                        <p:tav tm="0">
                                          <p:val>
                                            <p:strVal val="#ppt_h"/>
                                          </p:val>
                                        </p:tav>
                                        <p:tav tm="100000">
                                          <p:val>
                                            <p:strVal val="#ppt_h"/>
                                          </p:val>
                                        </p:tav>
                                      </p:tavLst>
                                    </p:anim>
                                    <p:animEffect transition="in" filter="fade">
                                      <p:cBhvr>
                                        <p:cTn id="171" dur="1000"/>
                                        <p:tgtEl>
                                          <p:spTgt spid="61"/>
                                        </p:tgtEl>
                                      </p:cBhvr>
                                    </p:animEffect>
                                  </p:childTnLst>
                                </p:cTn>
                              </p:par>
                              <p:par>
                                <p:cTn id="172" presetID="55" presetClass="entr" presetSubtype="0" fill="hold" grpId="0" nodeType="withEffect">
                                  <p:stCondLst>
                                    <p:cond delay="0"/>
                                  </p:stCondLst>
                                  <p:childTnLst>
                                    <p:set>
                                      <p:cBhvr>
                                        <p:cTn id="173" dur="1" fill="hold">
                                          <p:stCondLst>
                                            <p:cond delay="0"/>
                                          </p:stCondLst>
                                        </p:cTn>
                                        <p:tgtEl>
                                          <p:spTgt spid="62"/>
                                        </p:tgtEl>
                                        <p:attrNameLst>
                                          <p:attrName>style.visibility</p:attrName>
                                        </p:attrNameLst>
                                      </p:cBhvr>
                                      <p:to>
                                        <p:strVal val="visible"/>
                                      </p:to>
                                    </p:set>
                                    <p:anim calcmode="lin" valueType="num">
                                      <p:cBhvr>
                                        <p:cTn id="174" dur="1000" fill="hold"/>
                                        <p:tgtEl>
                                          <p:spTgt spid="62"/>
                                        </p:tgtEl>
                                        <p:attrNameLst>
                                          <p:attrName>ppt_w</p:attrName>
                                        </p:attrNameLst>
                                      </p:cBhvr>
                                      <p:tavLst>
                                        <p:tav tm="0">
                                          <p:val>
                                            <p:strVal val="#ppt_w*0.70"/>
                                          </p:val>
                                        </p:tav>
                                        <p:tav tm="100000">
                                          <p:val>
                                            <p:strVal val="#ppt_w"/>
                                          </p:val>
                                        </p:tav>
                                      </p:tavLst>
                                    </p:anim>
                                    <p:anim calcmode="lin" valueType="num">
                                      <p:cBhvr>
                                        <p:cTn id="175" dur="1000" fill="hold"/>
                                        <p:tgtEl>
                                          <p:spTgt spid="62"/>
                                        </p:tgtEl>
                                        <p:attrNameLst>
                                          <p:attrName>ppt_h</p:attrName>
                                        </p:attrNameLst>
                                      </p:cBhvr>
                                      <p:tavLst>
                                        <p:tav tm="0">
                                          <p:val>
                                            <p:strVal val="#ppt_h"/>
                                          </p:val>
                                        </p:tav>
                                        <p:tav tm="100000">
                                          <p:val>
                                            <p:strVal val="#ppt_h"/>
                                          </p:val>
                                        </p:tav>
                                      </p:tavLst>
                                    </p:anim>
                                    <p:animEffect transition="in" filter="fade">
                                      <p:cBhvr>
                                        <p:cTn id="176" dur="1000"/>
                                        <p:tgtEl>
                                          <p:spTgt spid="62"/>
                                        </p:tgtEl>
                                      </p:cBhvr>
                                    </p:animEffect>
                                  </p:childTnLst>
                                </p:cTn>
                              </p:par>
                              <p:par>
                                <p:cTn id="177" presetID="55" presetClass="entr" presetSubtype="0"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p:cTn id="179" dur="1000" fill="hold"/>
                                        <p:tgtEl>
                                          <p:spTgt spid="63"/>
                                        </p:tgtEl>
                                        <p:attrNameLst>
                                          <p:attrName>ppt_w</p:attrName>
                                        </p:attrNameLst>
                                      </p:cBhvr>
                                      <p:tavLst>
                                        <p:tav tm="0">
                                          <p:val>
                                            <p:strVal val="#ppt_w*0.70"/>
                                          </p:val>
                                        </p:tav>
                                        <p:tav tm="100000">
                                          <p:val>
                                            <p:strVal val="#ppt_w"/>
                                          </p:val>
                                        </p:tav>
                                      </p:tavLst>
                                    </p:anim>
                                    <p:anim calcmode="lin" valueType="num">
                                      <p:cBhvr>
                                        <p:cTn id="180" dur="1000" fill="hold"/>
                                        <p:tgtEl>
                                          <p:spTgt spid="63"/>
                                        </p:tgtEl>
                                        <p:attrNameLst>
                                          <p:attrName>ppt_h</p:attrName>
                                        </p:attrNameLst>
                                      </p:cBhvr>
                                      <p:tavLst>
                                        <p:tav tm="0">
                                          <p:val>
                                            <p:strVal val="#ppt_h"/>
                                          </p:val>
                                        </p:tav>
                                        <p:tav tm="100000">
                                          <p:val>
                                            <p:strVal val="#ppt_h"/>
                                          </p:val>
                                        </p:tav>
                                      </p:tavLst>
                                    </p:anim>
                                    <p:animEffect transition="in" filter="fade">
                                      <p:cBhvr>
                                        <p:cTn id="181" dur="1000"/>
                                        <p:tgtEl>
                                          <p:spTgt spid="63"/>
                                        </p:tgtEl>
                                      </p:cBhvr>
                                    </p:animEffect>
                                  </p:childTnLst>
                                </p:cTn>
                              </p:par>
                              <p:par>
                                <p:cTn id="182" presetID="55" presetClass="entr" presetSubtype="0" fill="hold" grpId="0" nodeType="withEffect">
                                  <p:stCondLst>
                                    <p:cond delay="0"/>
                                  </p:stCondLst>
                                  <p:childTnLst>
                                    <p:set>
                                      <p:cBhvr>
                                        <p:cTn id="183" dur="1" fill="hold">
                                          <p:stCondLst>
                                            <p:cond delay="0"/>
                                          </p:stCondLst>
                                        </p:cTn>
                                        <p:tgtEl>
                                          <p:spTgt spid="64"/>
                                        </p:tgtEl>
                                        <p:attrNameLst>
                                          <p:attrName>style.visibility</p:attrName>
                                        </p:attrNameLst>
                                      </p:cBhvr>
                                      <p:to>
                                        <p:strVal val="visible"/>
                                      </p:to>
                                    </p:set>
                                    <p:anim calcmode="lin" valueType="num">
                                      <p:cBhvr>
                                        <p:cTn id="184" dur="1000" fill="hold"/>
                                        <p:tgtEl>
                                          <p:spTgt spid="64"/>
                                        </p:tgtEl>
                                        <p:attrNameLst>
                                          <p:attrName>ppt_w</p:attrName>
                                        </p:attrNameLst>
                                      </p:cBhvr>
                                      <p:tavLst>
                                        <p:tav tm="0">
                                          <p:val>
                                            <p:strVal val="#ppt_w*0.70"/>
                                          </p:val>
                                        </p:tav>
                                        <p:tav tm="100000">
                                          <p:val>
                                            <p:strVal val="#ppt_w"/>
                                          </p:val>
                                        </p:tav>
                                      </p:tavLst>
                                    </p:anim>
                                    <p:anim calcmode="lin" valueType="num">
                                      <p:cBhvr>
                                        <p:cTn id="185" dur="1000" fill="hold"/>
                                        <p:tgtEl>
                                          <p:spTgt spid="64"/>
                                        </p:tgtEl>
                                        <p:attrNameLst>
                                          <p:attrName>ppt_h</p:attrName>
                                        </p:attrNameLst>
                                      </p:cBhvr>
                                      <p:tavLst>
                                        <p:tav tm="0">
                                          <p:val>
                                            <p:strVal val="#ppt_h"/>
                                          </p:val>
                                        </p:tav>
                                        <p:tav tm="100000">
                                          <p:val>
                                            <p:strVal val="#ppt_h"/>
                                          </p:val>
                                        </p:tav>
                                      </p:tavLst>
                                    </p:anim>
                                    <p:animEffect transition="in" filter="fade">
                                      <p:cBhvr>
                                        <p:cTn id="186" dur="1000"/>
                                        <p:tgtEl>
                                          <p:spTgt spid="64"/>
                                        </p:tgtEl>
                                      </p:cBhvr>
                                    </p:animEffect>
                                  </p:childTnLst>
                                </p:cTn>
                              </p:par>
                              <p:par>
                                <p:cTn id="187" presetID="55" presetClass="entr" presetSubtype="0" fill="hold" grpId="0" nodeType="withEffect">
                                  <p:stCondLst>
                                    <p:cond delay="0"/>
                                  </p:stCondLst>
                                  <p:childTnLst>
                                    <p:set>
                                      <p:cBhvr>
                                        <p:cTn id="188" dur="1" fill="hold">
                                          <p:stCondLst>
                                            <p:cond delay="0"/>
                                          </p:stCondLst>
                                        </p:cTn>
                                        <p:tgtEl>
                                          <p:spTgt spid="65"/>
                                        </p:tgtEl>
                                        <p:attrNameLst>
                                          <p:attrName>style.visibility</p:attrName>
                                        </p:attrNameLst>
                                      </p:cBhvr>
                                      <p:to>
                                        <p:strVal val="visible"/>
                                      </p:to>
                                    </p:set>
                                    <p:anim calcmode="lin" valueType="num">
                                      <p:cBhvr>
                                        <p:cTn id="189" dur="1000" fill="hold"/>
                                        <p:tgtEl>
                                          <p:spTgt spid="65"/>
                                        </p:tgtEl>
                                        <p:attrNameLst>
                                          <p:attrName>ppt_w</p:attrName>
                                        </p:attrNameLst>
                                      </p:cBhvr>
                                      <p:tavLst>
                                        <p:tav tm="0">
                                          <p:val>
                                            <p:strVal val="#ppt_w*0.70"/>
                                          </p:val>
                                        </p:tav>
                                        <p:tav tm="100000">
                                          <p:val>
                                            <p:strVal val="#ppt_w"/>
                                          </p:val>
                                        </p:tav>
                                      </p:tavLst>
                                    </p:anim>
                                    <p:anim calcmode="lin" valueType="num">
                                      <p:cBhvr>
                                        <p:cTn id="190" dur="1000" fill="hold"/>
                                        <p:tgtEl>
                                          <p:spTgt spid="65"/>
                                        </p:tgtEl>
                                        <p:attrNameLst>
                                          <p:attrName>ppt_h</p:attrName>
                                        </p:attrNameLst>
                                      </p:cBhvr>
                                      <p:tavLst>
                                        <p:tav tm="0">
                                          <p:val>
                                            <p:strVal val="#ppt_h"/>
                                          </p:val>
                                        </p:tav>
                                        <p:tav tm="100000">
                                          <p:val>
                                            <p:strVal val="#ppt_h"/>
                                          </p:val>
                                        </p:tav>
                                      </p:tavLst>
                                    </p:anim>
                                    <p:animEffect transition="in" filter="fade">
                                      <p:cBhvr>
                                        <p:cTn id="191" dur="1000"/>
                                        <p:tgtEl>
                                          <p:spTgt spid="65"/>
                                        </p:tgtEl>
                                      </p:cBhvr>
                                    </p:animEffect>
                                  </p:childTnLst>
                                </p:cTn>
                              </p:par>
                              <p:par>
                                <p:cTn id="192" presetID="55" presetClass="entr" presetSubtype="0"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p:cTn id="194" dur="1000" fill="hold"/>
                                        <p:tgtEl>
                                          <p:spTgt spid="66"/>
                                        </p:tgtEl>
                                        <p:attrNameLst>
                                          <p:attrName>ppt_w</p:attrName>
                                        </p:attrNameLst>
                                      </p:cBhvr>
                                      <p:tavLst>
                                        <p:tav tm="0">
                                          <p:val>
                                            <p:strVal val="#ppt_w*0.70"/>
                                          </p:val>
                                        </p:tav>
                                        <p:tav tm="100000">
                                          <p:val>
                                            <p:strVal val="#ppt_w"/>
                                          </p:val>
                                        </p:tav>
                                      </p:tavLst>
                                    </p:anim>
                                    <p:anim calcmode="lin" valueType="num">
                                      <p:cBhvr>
                                        <p:cTn id="195" dur="1000" fill="hold"/>
                                        <p:tgtEl>
                                          <p:spTgt spid="66"/>
                                        </p:tgtEl>
                                        <p:attrNameLst>
                                          <p:attrName>ppt_h</p:attrName>
                                        </p:attrNameLst>
                                      </p:cBhvr>
                                      <p:tavLst>
                                        <p:tav tm="0">
                                          <p:val>
                                            <p:strVal val="#ppt_h"/>
                                          </p:val>
                                        </p:tav>
                                        <p:tav tm="100000">
                                          <p:val>
                                            <p:strVal val="#ppt_h"/>
                                          </p:val>
                                        </p:tav>
                                      </p:tavLst>
                                    </p:anim>
                                    <p:animEffect transition="in" filter="fade">
                                      <p:cBhvr>
                                        <p:cTn id="196" dur="1000"/>
                                        <p:tgtEl>
                                          <p:spTgt spid="66"/>
                                        </p:tgtEl>
                                      </p:cBhvr>
                                    </p:animEffect>
                                  </p:childTnLst>
                                </p:cTn>
                              </p:par>
                              <p:par>
                                <p:cTn id="197" presetID="55" presetClass="entr" presetSubtype="0"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p:cTn id="199" dur="1000" fill="hold"/>
                                        <p:tgtEl>
                                          <p:spTgt spid="68"/>
                                        </p:tgtEl>
                                        <p:attrNameLst>
                                          <p:attrName>ppt_w</p:attrName>
                                        </p:attrNameLst>
                                      </p:cBhvr>
                                      <p:tavLst>
                                        <p:tav tm="0">
                                          <p:val>
                                            <p:strVal val="#ppt_w*0.70"/>
                                          </p:val>
                                        </p:tav>
                                        <p:tav tm="100000">
                                          <p:val>
                                            <p:strVal val="#ppt_w"/>
                                          </p:val>
                                        </p:tav>
                                      </p:tavLst>
                                    </p:anim>
                                    <p:anim calcmode="lin" valueType="num">
                                      <p:cBhvr>
                                        <p:cTn id="200" dur="1000" fill="hold"/>
                                        <p:tgtEl>
                                          <p:spTgt spid="68"/>
                                        </p:tgtEl>
                                        <p:attrNameLst>
                                          <p:attrName>ppt_h</p:attrName>
                                        </p:attrNameLst>
                                      </p:cBhvr>
                                      <p:tavLst>
                                        <p:tav tm="0">
                                          <p:val>
                                            <p:strVal val="#ppt_h"/>
                                          </p:val>
                                        </p:tav>
                                        <p:tav tm="100000">
                                          <p:val>
                                            <p:strVal val="#ppt_h"/>
                                          </p:val>
                                        </p:tav>
                                      </p:tavLst>
                                    </p:anim>
                                    <p:animEffect transition="in" filter="fade">
                                      <p:cBhvr>
                                        <p:cTn id="201" dur="1000"/>
                                        <p:tgtEl>
                                          <p:spTgt spid="68"/>
                                        </p:tgtEl>
                                      </p:cBhvr>
                                    </p:animEffect>
                                  </p:childTnLst>
                                </p:cTn>
                              </p:par>
                              <p:par>
                                <p:cTn id="202" presetID="55" presetClass="entr" presetSubtype="0" fill="hold" grpId="0" nodeType="withEffect">
                                  <p:stCondLst>
                                    <p:cond delay="0"/>
                                  </p:stCondLst>
                                  <p:childTnLst>
                                    <p:set>
                                      <p:cBhvr>
                                        <p:cTn id="203" dur="1" fill="hold">
                                          <p:stCondLst>
                                            <p:cond delay="0"/>
                                          </p:stCondLst>
                                        </p:cTn>
                                        <p:tgtEl>
                                          <p:spTgt spid="69"/>
                                        </p:tgtEl>
                                        <p:attrNameLst>
                                          <p:attrName>style.visibility</p:attrName>
                                        </p:attrNameLst>
                                      </p:cBhvr>
                                      <p:to>
                                        <p:strVal val="visible"/>
                                      </p:to>
                                    </p:set>
                                    <p:anim calcmode="lin" valueType="num">
                                      <p:cBhvr>
                                        <p:cTn id="204" dur="1000" fill="hold"/>
                                        <p:tgtEl>
                                          <p:spTgt spid="69"/>
                                        </p:tgtEl>
                                        <p:attrNameLst>
                                          <p:attrName>ppt_w</p:attrName>
                                        </p:attrNameLst>
                                      </p:cBhvr>
                                      <p:tavLst>
                                        <p:tav tm="0">
                                          <p:val>
                                            <p:strVal val="#ppt_w*0.70"/>
                                          </p:val>
                                        </p:tav>
                                        <p:tav tm="100000">
                                          <p:val>
                                            <p:strVal val="#ppt_w"/>
                                          </p:val>
                                        </p:tav>
                                      </p:tavLst>
                                    </p:anim>
                                    <p:anim calcmode="lin" valueType="num">
                                      <p:cBhvr>
                                        <p:cTn id="205" dur="1000" fill="hold"/>
                                        <p:tgtEl>
                                          <p:spTgt spid="69"/>
                                        </p:tgtEl>
                                        <p:attrNameLst>
                                          <p:attrName>ppt_h</p:attrName>
                                        </p:attrNameLst>
                                      </p:cBhvr>
                                      <p:tavLst>
                                        <p:tav tm="0">
                                          <p:val>
                                            <p:strVal val="#ppt_h"/>
                                          </p:val>
                                        </p:tav>
                                        <p:tav tm="100000">
                                          <p:val>
                                            <p:strVal val="#ppt_h"/>
                                          </p:val>
                                        </p:tav>
                                      </p:tavLst>
                                    </p:anim>
                                    <p:animEffect transition="in" filter="fade">
                                      <p:cBhvr>
                                        <p:cTn id="206" dur="1000"/>
                                        <p:tgtEl>
                                          <p:spTgt spid="69"/>
                                        </p:tgtEl>
                                      </p:cBhvr>
                                    </p:animEffect>
                                  </p:childTnLst>
                                </p:cTn>
                              </p:par>
                              <p:par>
                                <p:cTn id="207" presetID="55" presetClass="entr" presetSubtype="0" fill="hold"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strVal val="#ppt_w*0.70"/>
                                          </p:val>
                                        </p:tav>
                                        <p:tav tm="100000">
                                          <p:val>
                                            <p:strVal val="#ppt_w"/>
                                          </p:val>
                                        </p:tav>
                                      </p:tavLst>
                                    </p:anim>
                                    <p:anim calcmode="lin" valueType="num">
                                      <p:cBhvr>
                                        <p:cTn id="210" dur="1000" fill="hold"/>
                                        <p:tgtEl>
                                          <p:spTgt spid="71"/>
                                        </p:tgtEl>
                                        <p:attrNameLst>
                                          <p:attrName>ppt_h</p:attrName>
                                        </p:attrNameLst>
                                      </p:cBhvr>
                                      <p:tavLst>
                                        <p:tav tm="0">
                                          <p:val>
                                            <p:strVal val="#ppt_h"/>
                                          </p:val>
                                        </p:tav>
                                        <p:tav tm="100000">
                                          <p:val>
                                            <p:strVal val="#ppt_h"/>
                                          </p:val>
                                        </p:tav>
                                      </p:tavLst>
                                    </p:anim>
                                    <p:animEffect transition="in" filter="fade">
                                      <p:cBhvr>
                                        <p:cTn id="211" dur="1000"/>
                                        <p:tgtEl>
                                          <p:spTgt spid="71"/>
                                        </p:tgtEl>
                                      </p:cBhvr>
                                    </p:animEffect>
                                  </p:childTnLst>
                                </p:cTn>
                              </p:par>
                              <p:par>
                                <p:cTn id="212" presetID="55" presetClass="entr" presetSubtype="0" fill="hold" nodeType="withEffect">
                                  <p:stCondLst>
                                    <p:cond delay="0"/>
                                  </p:stCondLst>
                                  <p:childTnLst>
                                    <p:set>
                                      <p:cBhvr>
                                        <p:cTn id="213" dur="1" fill="hold">
                                          <p:stCondLst>
                                            <p:cond delay="0"/>
                                          </p:stCondLst>
                                        </p:cTn>
                                        <p:tgtEl>
                                          <p:spTgt spid="74"/>
                                        </p:tgtEl>
                                        <p:attrNameLst>
                                          <p:attrName>style.visibility</p:attrName>
                                        </p:attrNameLst>
                                      </p:cBhvr>
                                      <p:to>
                                        <p:strVal val="visible"/>
                                      </p:to>
                                    </p:set>
                                    <p:anim calcmode="lin" valueType="num">
                                      <p:cBhvr>
                                        <p:cTn id="214" dur="1000" fill="hold"/>
                                        <p:tgtEl>
                                          <p:spTgt spid="74"/>
                                        </p:tgtEl>
                                        <p:attrNameLst>
                                          <p:attrName>ppt_w</p:attrName>
                                        </p:attrNameLst>
                                      </p:cBhvr>
                                      <p:tavLst>
                                        <p:tav tm="0">
                                          <p:val>
                                            <p:strVal val="#ppt_w*0.70"/>
                                          </p:val>
                                        </p:tav>
                                        <p:tav tm="100000">
                                          <p:val>
                                            <p:strVal val="#ppt_w"/>
                                          </p:val>
                                        </p:tav>
                                      </p:tavLst>
                                    </p:anim>
                                    <p:anim calcmode="lin" valueType="num">
                                      <p:cBhvr>
                                        <p:cTn id="215" dur="1000" fill="hold"/>
                                        <p:tgtEl>
                                          <p:spTgt spid="74"/>
                                        </p:tgtEl>
                                        <p:attrNameLst>
                                          <p:attrName>ppt_h</p:attrName>
                                        </p:attrNameLst>
                                      </p:cBhvr>
                                      <p:tavLst>
                                        <p:tav tm="0">
                                          <p:val>
                                            <p:strVal val="#ppt_h"/>
                                          </p:val>
                                        </p:tav>
                                        <p:tav tm="100000">
                                          <p:val>
                                            <p:strVal val="#ppt_h"/>
                                          </p:val>
                                        </p:tav>
                                      </p:tavLst>
                                    </p:anim>
                                    <p:animEffect transition="in" filter="fade">
                                      <p:cBhvr>
                                        <p:cTn id="216" dur="1000"/>
                                        <p:tgtEl>
                                          <p:spTgt spid="74"/>
                                        </p:tgtEl>
                                      </p:cBhvr>
                                    </p:animEffect>
                                  </p:childTnLst>
                                </p:cTn>
                              </p:par>
                              <p:par>
                                <p:cTn id="217" presetID="55" presetClass="entr" presetSubtype="0" fill="hold" nodeType="withEffect">
                                  <p:stCondLst>
                                    <p:cond delay="0"/>
                                  </p:stCondLst>
                                  <p:childTnLst>
                                    <p:set>
                                      <p:cBhvr>
                                        <p:cTn id="218" dur="1" fill="hold">
                                          <p:stCondLst>
                                            <p:cond delay="0"/>
                                          </p:stCondLst>
                                        </p:cTn>
                                        <p:tgtEl>
                                          <p:spTgt spid="82"/>
                                        </p:tgtEl>
                                        <p:attrNameLst>
                                          <p:attrName>style.visibility</p:attrName>
                                        </p:attrNameLst>
                                      </p:cBhvr>
                                      <p:to>
                                        <p:strVal val="visible"/>
                                      </p:to>
                                    </p:set>
                                    <p:anim calcmode="lin" valueType="num">
                                      <p:cBhvr>
                                        <p:cTn id="219" dur="1000" fill="hold"/>
                                        <p:tgtEl>
                                          <p:spTgt spid="82"/>
                                        </p:tgtEl>
                                        <p:attrNameLst>
                                          <p:attrName>ppt_w</p:attrName>
                                        </p:attrNameLst>
                                      </p:cBhvr>
                                      <p:tavLst>
                                        <p:tav tm="0">
                                          <p:val>
                                            <p:strVal val="#ppt_w*0.70"/>
                                          </p:val>
                                        </p:tav>
                                        <p:tav tm="100000">
                                          <p:val>
                                            <p:strVal val="#ppt_w"/>
                                          </p:val>
                                        </p:tav>
                                      </p:tavLst>
                                    </p:anim>
                                    <p:anim calcmode="lin" valueType="num">
                                      <p:cBhvr>
                                        <p:cTn id="220" dur="1000" fill="hold"/>
                                        <p:tgtEl>
                                          <p:spTgt spid="82"/>
                                        </p:tgtEl>
                                        <p:attrNameLst>
                                          <p:attrName>ppt_h</p:attrName>
                                        </p:attrNameLst>
                                      </p:cBhvr>
                                      <p:tavLst>
                                        <p:tav tm="0">
                                          <p:val>
                                            <p:strVal val="#ppt_h"/>
                                          </p:val>
                                        </p:tav>
                                        <p:tav tm="100000">
                                          <p:val>
                                            <p:strVal val="#ppt_h"/>
                                          </p:val>
                                        </p:tav>
                                      </p:tavLst>
                                    </p:anim>
                                    <p:animEffect transition="in" filter="fade">
                                      <p:cBhvr>
                                        <p:cTn id="221" dur="1000"/>
                                        <p:tgtEl>
                                          <p:spTgt spid="82"/>
                                        </p:tgtEl>
                                      </p:cBhvr>
                                    </p:animEffect>
                                  </p:childTnLst>
                                </p:cTn>
                              </p:par>
                              <p:par>
                                <p:cTn id="222" presetID="55" presetClass="entr" presetSubtype="0" fill="hold" grpId="0" nodeType="with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strVal val="#ppt_w*0.70"/>
                                          </p:val>
                                        </p:tav>
                                        <p:tav tm="100000">
                                          <p:val>
                                            <p:strVal val="#ppt_w"/>
                                          </p:val>
                                        </p:tav>
                                      </p:tavLst>
                                    </p:anim>
                                    <p:anim calcmode="lin" valueType="num">
                                      <p:cBhvr>
                                        <p:cTn id="225" dur="1000" fill="hold"/>
                                        <p:tgtEl>
                                          <p:spTgt spid="70"/>
                                        </p:tgtEl>
                                        <p:attrNameLst>
                                          <p:attrName>ppt_h</p:attrName>
                                        </p:attrNameLst>
                                      </p:cBhvr>
                                      <p:tavLst>
                                        <p:tav tm="0">
                                          <p:val>
                                            <p:strVal val="#ppt_h"/>
                                          </p:val>
                                        </p:tav>
                                        <p:tav tm="100000">
                                          <p:val>
                                            <p:strVal val="#ppt_h"/>
                                          </p:val>
                                        </p:tav>
                                      </p:tavLst>
                                    </p:anim>
                                    <p:animEffect transition="in" filter="fade">
                                      <p:cBhvr>
                                        <p:cTn id="226"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P spid="12" grpId="0"/>
      <p:bldP spid="15" grpId="0"/>
      <p:bldP spid="17" grpId="0"/>
      <p:bldP spid="19" grpId="0"/>
      <p:bldP spid="26" grpId="0"/>
      <p:bldP spid="33" grpId="0"/>
      <p:bldP spid="35" grpId="0"/>
      <p:bldP spid="37" grpId="0"/>
      <p:bldP spid="39" grpId="0"/>
      <p:bldP spid="41" grpId="0"/>
      <p:bldP spid="44" grpId="0"/>
      <p:bldP spid="47" grpId="0" animBg="1"/>
      <p:bldP spid="48" grpId="0" animBg="1"/>
      <p:bldP spid="49" grpId="0" animBg="1"/>
      <p:bldP spid="50" grpId="0"/>
      <p:bldP spid="51" grpId="0"/>
      <p:bldP spid="52" grpId="0" animBg="1"/>
      <p:bldP spid="53" grpId="0"/>
      <p:bldP spid="54" grpId="0" animBg="1"/>
      <p:bldP spid="55" grpId="0" animBg="1"/>
      <p:bldP spid="56" grpId="0" animBg="1"/>
      <p:bldP spid="57" grpId="0" animBg="1"/>
      <p:bldP spid="58" grpId="0" animBg="1"/>
      <p:bldP spid="59" grpId="0" animBg="1"/>
      <p:bldP spid="60" grpId="0" animBg="1"/>
      <p:bldP spid="61" grpId="0" animBg="1"/>
      <p:bldP spid="62" grpId="0"/>
      <p:bldP spid="63" grpId="0" animBg="1"/>
      <p:bldP spid="64" grpId="0"/>
      <p:bldP spid="65" grpId="0" animBg="1"/>
      <p:bldP spid="66" grpId="0" animBg="1"/>
      <p:bldP spid="68" grpId="0" animBg="1"/>
      <p:bldP spid="69" grpId="0"/>
      <p:bldP spid="67" grpId="0" animBg="1"/>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194515"/>
            <a:ext cx="9144000" cy="692696"/>
          </a:xfrm>
          <a:prstGeom prst="rect">
            <a:avLst/>
          </a:prstGeom>
          <a:noFill/>
          <a:ln w="9525">
            <a:noFill/>
            <a:miter lim="800000"/>
            <a:headEnd/>
            <a:tailEnd/>
          </a:ln>
        </p:spPr>
        <p:txBody>
          <a:bodyPr anchor="b"/>
          <a:lstStyle/>
          <a:p>
            <a:pPr algn="ctr">
              <a:defRPr/>
            </a:pPr>
            <a:r>
              <a:rPr lang="fr-FR" sz="4000" b="1" i="1" dirty="0" smtClean="0">
                <a:solidFill>
                  <a:srgbClr val="000090"/>
                </a:solidFill>
                <a:latin typeface="Calibri" pitchFamily="34" charset="0"/>
              </a:rPr>
              <a:t>Focus : la déclaration de Berlin </a:t>
            </a:r>
            <a:r>
              <a:rPr lang="fr-FR" sz="2000" b="1" i="1" dirty="0" smtClean="0">
                <a:solidFill>
                  <a:srgbClr val="000090"/>
                </a:solidFill>
                <a:latin typeface="Calibri" pitchFamily="34" charset="0"/>
              </a:rPr>
              <a:t>(22 octobre 2003)</a:t>
            </a:r>
            <a:endParaRPr lang="fr-FR" sz="4000" b="1" dirty="0">
              <a:solidFill>
                <a:srgbClr val="000090"/>
              </a:solidFill>
              <a:latin typeface="Calibri" pitchFamily="34" charset="0"/>
            </a:endParaRPr>
          </a:p>
        </p:txBody>
      </p:sp>
      <p:sp>
        <p:nvSpPr>
          <p:cNvPr id="7" name="Espace réservé du contenu 2"/>
          <p:cNvSpPr>
            <a:spLocks noGrp="1"/>
          </p:cNvSpPr>
          <p:nvPr>
            <p:ph idx="1"/>
          </p:nvPr>
        </p:nvSpPr>
        <p:spPr>
          <a:xfrm>
            <a:off x="471433" y="1248624"/>
            <a:ext cx="8435975" cy="5472013"/>
          </a:xfrm>
        </p:spPr>
        <p:txBody>
          <a:bodyPr>
            <a:normAutofit fontScale="70000" lnSpcReduction="20000"/>
          </a:bodyPr>
          <a:lstStyle/>
          <a:p>
            <a:pPr>
              <a:buFont typeface="Wingdings" pitchFamily="2" charset="2"/>
              <a:buChar char="§"/>
              <a:defRPr/>
            </a:pPr>
            <a:r>
              <a:rPr lang="fr-FR" sz="3100" b="1" dirty="0" smtClean="0">
                <a:solidFill>
                  <a:schemeClr val="accent1">
                    <a:lumMod val="75000"/>
                  </a:schemeClr>
                </a:solidFill>
                <a:latin typeface="+mj-lt"/>
              </a:rPr>
              <a:t>… « sur le libre-accès à la connaissance en sciences exactes, sciences de la vie, sciences humaines et sociales »</a:t>
            </a:r>
          </a:p>
          <a:p>
            <a:pPr>
              <a:buFont typeface="Arial" charset="0"/>
              <a:buNone/>
              <a:defRPr/>
            </a:pPr>
            <a:endParaRPr lang="fr-FR" sz="700" dirty="0" smtClean="0">
              <a:latin typeface="+mj-lt"/>
            </a:endParaRPr>
          </a:p>
          <a:p>
            <a:pPr marL="0" indent="0">
              <a:spcBef>
                <a:spcPts val="0"/>
              </a:spcBef>
              <a:buNone/>
              <a:defRPr/>
            </a:pPr>
            <a:r>
              <a:rPr lang="fr-FR" sz="2900" dirty="0" smtClean="0">
                <a:sym typeface="Wingdings" pitchFamily="2" charset="2"/>
              </a:rPr>
              <a:t> Les signataires </a:t>
            </a:r>
            <a:r>
              <a:rPr lang="fr-FR" sz="2900" b="1" dirty="0" smtClean="0">
                <a:solidFill>
                  <a:srgbClr val="0070C0"/>
                </a:solidFill>
                <a:sym typeface="Wingdings" pitchFamily="2" charset="2"/>
              </a:rPr>
              <a:t>réclament la m</a:t>
            </a:r>
            <a:r>
              <a:rPr lang="fr-FR" sz="2900" b="1" dirty="0" smtClean="0">
                <a:solidFill>
                  <a:srgbClr val="0070C0"/>
                </a:solidFill>
              </a:rPr>
              <a:t>ise à disposition en libre accès de la littérature scientifique mondiale</a:t>
            </a:r>
            <a:r>
              <a:rPr lang="fr-FR" sz="2900" dirty="0" smtClean="0">
                <a:sym typeface="Wingdings" pitchFamily="2" charset="2"/>
              </a:rPr>
              <a:t>. P</a:t>
            </a:r>
            <a:r>
              <a:rPr lang="fr-FR" sz="2900" dirty="0" smtClean="0"/>
              <a:t>our agir concrètement, ils </a:t>
            </a:r>
            <a:r>
              <a:rPr lang="fr-FR" sz="2900" b="1" dirty="0" smtClean="0">
                <a:solidFill>
                  <a:srgbClr val="0070C0"/>
                </a:solidFill>
              </a:rPr>
              <a:t>appellent les établissements et organismes de recherche à :</a:t>
            </a:r>
            <a:endParaRPr lang="fr-FR" sz="2900" dirty="0" smtClean="0"/>
          </a:p>
          <a:p>
            <a:r>
              <a:rPr lang="fr-FR" sz="2900" b="1" dirty="0" smtClean="0"/>
              <a:t>encourager leurs chercheurs et boursiers à publier leurs travaux </a:t>
            </a:r>
            <a:r>
              <a:rPr lang="fr-FR" sz="2900" dirty="0" smtClean="0"/>
              <a:t>selon les principes du libre accès ;</a:t>
            </a:r>
          </a:p>
          <a:p>
            <a:r>
              <a:rPr lang="fr-FR" sz="2900" b="1" dirty="0" smtClean="0"/>
              <a:t>agir pour que les publications en libre accès soient jugées lors des évaluations </a:t>
            </a:r>
            <a:r>
              <a:rPr lang="fr-FR" sz="2900" dirty="0" smtClean="0"/>
              <a:t>intervenant dans le cadre de la </a:t>
            </a:r>
            <a:r>
              <a:rPr lang="fr-FR" sz="2900" b="1" dirty="0" smtClean="0"/>
              <a:t>promotion</a:t>
            </a:r>
            <a:r>
              <a:rPr lang="fr-FR" sz="2900" dirty="0" smtClean="0"/>
              <a:t> professionnelle et académique ;</a:t>
            </a:r>
          </a:p>
          <a:p>
            <a:r>
              <a:rPr lang="fr-FR" sz="2900" b="1" dirty="0" smtClean="0"/>
              <a:t>illustrer les mérites intrinsèques du libre accès </a:t>
            </a:r>
            <a:r>
              <a:rPr lang="fr-FR" sz="2900" dirty="0" smtClean="0"/>
              <a:t>par le </a:t>
            </a:r>
            <a:r>
              <a:rPr lang="fr-FR" sz="2900" b="1" dirty="0" smtClean="0"/>
              <a:t>développement d’outils logiciels, la fourniture de contenus, la création de métadonnées, la publication d’articles.</a:t>
            </a:r>
          </a:p>
          <a:p>
            <a:pPr>
              <a:buNone/>
            </a:pPr>
            <a:endParaRPr lang="fr-FR" sz="2600" b="1" dirty="0" smtClean="0"/>
          </a:p>
          <a:p>
            <a:pPr>
              <a:buFont typeface="Wingdings" pitchFamily="2" charset="2"/>
              <a:buChar char="§"/>
              <a:defRPr/>
            </a:pPr>
            <a:r>
              <a:rPr lang="fr-FR" sz="3100" b="1" dirty="0" smtClean="0">
                <a:solidFill>
                  <a:schemeClr val="accent1">
                    <a:lumMod val="75000"/>
                  </a:schemeClr>
                </a:solidFill>
              </a:rPr>
              <a:t>360 signataires fin 2012</a:t>
            </a:r>
          </a:p>
          <a:p>
            <a:pPr>
              <a:buNone/>
              <a:defRPr/>
            </a:pPr>
            <a:endParaRPr lang="fr-FR" sz="800" b="1" dirty="0" smtClean="0">
              <a:solidFill>
                <a:schemeClr val="accent1">
                  <a:lumMod val="75000"/>
                </a:schemeClr>
              </a:solidFill>
            </a:endParaRPr>
          </a:p>
          <a:p>
            <a:pPr marL="628650" indent="-363538">
              <a:buFont typeface="Wingdings" pitchFamily="2" charset="2"/>
              <a:buChar char="Ø"/>
              <a:defRPr/>
            </a:pPr>
            <a:r>
              <a:rPr lang="fr-FR" sz="2900" dirty="0" smtClean="0"/>
              <a:t>Aux signatures individuelles ont succédé les signatures institutionnelles : EPST (CNRS, INSERM, INRA, INRIA en 2005) et Universités</a:t>
            </a:r>
          </a:p>
          <a:p>
            <a:pPr marL="628650" indent="-363538">
              <a:buFont typeface="Wingdings" pitchFamily="2" charset="2"/>
              <a:buChar char="Ø"/>
              <a:defRPr/>
            </a:pPr>
            <a:r>
              <a:rPr lang="fr-FR" sz="2900" dirty="0" smtClean="0"/>
              <a:t>Signature de la Déclaration de Berlin par </a:t>
            </a:r>
            <a:r>
              <a:rPr lang="fr-FR" sz="2900" b="1" dirty="0" smtClean="0">
                <a:solidFill>
                  <a:srgbClr val="0070C0"/>
                </a:solidFill>
              </a:rPr>
              <a:t>l’UPMC / M. Jean-Charles Pomerol le 3 mai 2010</a:t>
            </a:r>
          </a:p>
        </p:txBody>
      </p:sp>
    </p:spTree>
    <p:extLst>
      <p:ext uri="{BB962C8B-B14F-4D97-AF65-F5344CB8AC3E}">
        <p14:creationId xmlns:p14="http://schemas.microsoft.com/office/powerpoint/2010/main" val="167888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par>
                          <p:cTn id="14" fill="hold">
                            <p:stCondLst>
                              <p:cond delay="0"/>
                            </p:stCondLst>
                            <p:childTnLst>
                              <p:par>
                                <p:cTn id="15" presetID="7" presetClass="entr" presetSubtype="8"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7" presetClass="entr" presetSubtype="8" fill="hold"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additive="base">
                                        <p:cTn id="22"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7" presetClass="entr" presetSubtype="8"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8"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ppt_y"/>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 calcmode="lin" valueType="num">
                                      <p:cBhvr additive="base">
                                        <p:cTn id="4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 UPMC : la crise (1)</a:t>
            </a:r>
            <a:endParaRPr lang="fr-FR" sz="4000" dirty="0"/>
          </a:p>
        </p:txBody>
      </p:sp>
      <p:sp>
        <p:nvSpPr>
          <p:cNvPr id="3" name="Espace réservé du contenu 2"/>
          <p:cNvSpPr>
            <a:spLocks noGrp="1"/>
          </p:cNvSpPr>
          <p:nvPr>
            <p:ph idx="1"/>
          </p:nvPr>
        </p:nvSpPr>
        <p:spPr/>
        <p:txBody>
          <a:bodyPr>
            <a:normAutofit/>
          </a:bodyPr>
          <a:lstStyle/>
          <a:p>
            <a:r>
              <a:rPr lang="fr-FR" sz="2000" dirty="0"/>
              <a:t>Le régime de monopole exercé par Elsevier s'accompagnait à chaque négociation tarifaire avec le groupement de commande, d'un comportement d'intimidation, menaçant de répartir sur l'ensemble du groupement la part des organismes qui oseraient se retirer</a:t>
            </a:r>
            <a:r>
              <a:rPr lang="fr-FR" sz="2000" dirty="0" smtClean="0"/>
              <a:t>.</a:t>
            </a:r>
          </a:p>
          <a:p>
            <a:endParaRPr lang="fr-FR" sz="2000" dirty="0"/>
          </a:p>
          <a:p>
            <a:r>
              <a:rPr lang="fr-FR" sz="2000" dirty="0"/>
              <a:t>L'UPMC (avec un chiffre d'affaire de 1,02 M€ en 2010), avait tenté une première fois de se retirer en juillet 2009 de la </a:t>
            </a:r>
            <a:r>
              <a:rPr lang="fr-FR" sz="2000" dirty="0">
                <a:solidFill>
                  <a:srgbClr val="FF0000"/>
                </a:solidFill>
              </a:rPr>
              <a:t>négociation 2010-2011</a:t>
            </a:r>
            <a:r>
              <a:rPr lang="fr-FR" sz="2000" dirty="0"/>
              <a:t>, mais était rentrée dans le rang afin de ne pas pénaliser les autres membres du groupement au vu des arguments d'intimidation </a:t>
            </a:r>
            <a:r>
              <a:rPr lang="fr-FR" sz="2000" dirty="0" smtClean="0"/>
              <a:t>d'Elsevier. </a:t>
            </a:r>
            <a:r>
              <a:rPr lang="fr-FR" sz="2000" dirty="0"/>
              <a:t>Une information avait alors été faite à l'ensemble des partenaires, expliquant notre position et prévenant que nous la réexaminerions en 2010.</a:t>
            </a:r>
          </a:p>
          <a:p>
            <a:endParaRPr lang="fr-FR" sz="2000" dirty="0"/>
          </a:p>
        </p:txBody>
      </p:sp>
    </p:spTree>
    <p:extLst>
      <p:ext uri="{BB962C8B-B14F-4D97-AF65-F5344CB8AC3E}">
        <p14:creationId xmlns:p14="http://schemas.microsoft.com/office/powerpoint/2010/main" val="127074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 UPMC : la crise (2)</a:t>
            </a:r>
            <a:endParaRPr lang="fr-FR" sz="4000" dirty="0"/>
          </a:p>
        </p:txBody>
      </p:sp>
      <p:sp>
        <p:nvSpPr>
          <p:cNvPr id="3" name="Espace réservé du contenu 2"/>
          <p:cNvSpPr>
            <a:spLocks noGrp="1"/>
          </p:cNvSpPr>
          <p:nvPr>
            <p:ph idx="1"/>
          </p:nvPr>
        </p:nvSpPr>
        <p:spPr>
          <a:xfrm>
            <a:off x="457200" y="1600201"/>
            <a:ext cx="8229600" cy="3676072"/>
          </a:xfrm>
        </p:spPr>
        <p:txBody>
          <a:bodyPr>
            <a:normAutofit/>
          </a:bodyPr>
          <a:lstStyle/>
          <a:p>
            <a:pPr marL="0" indent="0">
              <a:buNone/>
            </a:pPr>
            <a:r>
              <a:rPr lang="fr-FR" sz="2000" dirty="0"/>
              <a:t>A partir de mai 2010, une campagne d'information et de sensibilisation à cette question a été faite auprès </a:t>
            </a:r>
            <a:endParaRPr lang="fr-FR" sz="2000" dirty="0" smtClean="0"/>
          </a:p>
          <a:p>
            <a:r>
              <a:rPr lang="fr-FR" sz="2000" dirty="0" smtClean="0"/>
              <a:t>du </a:t>
            </a:r>
            <a:r>
              <a:rPr lang="fr-FR" sz="2000" dirty="0"/>
              <a:t>directoire de la recherche de l'UPMC </a:t>
            </a:r>
          </a:p>
          <a:p>
            <a:r>
              <a:rPr lang="fr-FR" sz="2000" dirty="0" smtClean="0"/>
              <a:t>des </a:t>
            </a:r>
            <a:r>
              <a:rPr lang="fr-FR" sz="2000" dirty="0"/>
              <a:t>UFR </a:t>
            </a:r>
            <a:endParaRPr lang="fr-FR" sz="2000" dirty="0" smtClean="0"/>
          </a:p>
          <a:p>
            <a:pPr marL="0" indent="0">
              <a:buNone/>
            </a:pPr>
            <a:r>
              <a:rPr lang="fr-FR" sz="2000" dirty="0" smtClean="0"/>
              <a:t>qui </a:t>
            </a:r>
            <a:r>
              <a:rPr lang="fr-FR" sz="2000" dirty="0"/>
              <a:t>nous ont sans aucune exception confortés dans l'idée de nous retirer du groupement de commande en 2011. </a:t>
            </a:r>
            <a:endParaRPr lang="fr-FR" sz="2000" dirty="0" smtClean="0"/>
          </a:p>
          <a:p>
            <a:pPr marL="0" indent="0">
              <a:buNone/>
            </a:pPr>
            <a:endParaRPr lang="fr-FR" sz="2000" dirty="0" smtClean="0"/>
          </a:p>
          <a:p>
            <a:pPr marL="0" indent="0">
              <a:buNone/>
            </a:pPr>
            <a:r>
              <a:rPr lang="fr-FR" sz="2000" dirty="0" smtClean="0"/>
              <a:t>Cette </a:t>
            </a:r>
            <a:r>
              <a:rPr lang="fr-FR" sz="2000" dirty="0"/>
              <a:t>position a été validée par une </a:t>
            </a:r>
            <a:endParaRPr lang="fr-FR" sz="2000" dirty="0" smtClean="0"/>
          </a:p>
          <a:p>
            <a:r>
              <a:rPr lang="fr-FR" sz="2000" dirty="0" smtClean="0"/>
              <a:t>décision </a:t>
            </a:r>
            <a:r>
              <a:rPr lang="fr-FR" sz="2000" dirty="0"/>
              <a:t>unanime du </a:t>
            </a:r>
            <a:r>
              <a:rPr lang="fr-FR" sz="2000" dirty="0" smtClean="0"/>
              <a:t>Conseil Scientifique de l'université </a:t>
            </a:r>
            <a:r>
              <a:rPr lang="fr-FR" sz="2000" dirty="0"/>
              <a:t>en juin 2010 </a:t>
            </a:r>
            <a:endParaRPr lang="fr-FR" sz="2000" dirty="0" smtClean="0"/>
          </a:p>
          <a:p>
            <a:r>
              <a:rPr lang="fr-FR" sz="2000" dirty="0" smtClean="0"/>
              <a:t>puis </a:t>
            </a:r>
            <a:r>
              <a:rPr lang="fr-FR" sz="2000" dirty="0"/>
              <a:t>par l'AG de directeurs d'unités réunie en novembre 2011</a:t>
            </a:r>
            <a:r>
              <a:rPr lang="fr-FR" sz="2000" dirty="0" smtClean="0"/>
              <a:t>. </a:t>
            </a:r>
            <a:endParaRPr lang="fr-FR" sz="2000" dirty="0"/>
          </a:p>
        </p:txBody>
      </p:sp>
    </p:spTree>
    <p:extLst>
      <p:ext uri="{BB962C8B-B14F-4D97-AF65-F5344CB8AC3E}">
        <p14:creationId xmlns:p14="http://schemas.microsoft.com/office/powerpoint/2010/main" val="384226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solidFill>
                  <a:srgbClr val="000090"/>
                </a:solidFill>
              </a:rPr>
              <a:t>Elsevier – UPMC : la crise (</a:t>
            </a:r>
            <a:r>
              <a:rPr lang="fr-FR" sz="4000" b="1" i="1" dirty="0">
                <a:solidFill>
                  <a:srgbClr val="000090"/>
                </a:solidFill>
              </a:rPr>
              <a:t>3</a:t>
            </a:r>
            <a:r>
              <a:rPr lang="fr-FR" sz="4000" b="1" i="1" dirty="0" smtClean="0">
                <a:solidFill>
                  <a:srgbClr val="000090"/>
                </a:solidFill>
              </a:rPr>
              <a:t>)</a:t>
            </a:r>
            <a:endParaRPr lang="fr-FR" sz="4000" dirty="0"/>
          </a:p>
        </p:txBody>
      </p:sp>
      <p:sp>
        <p:nvSpPr>
          <p:cNvPr id="3" name="Espace réservé du contenu 2"/>
          <p:cNvSpPr>
            <a:spLocks noGrp="1"/>
          </p:cNvSpPr>
          <p:nvPr>
            <p:ph idx="1"/>
          </p:nvPr>
        </p:nvSpPr>
        <p:spPr>
          <a:xfrm>
            <a:off x="457200" y="1600201"/>
            <a:ext cx="8229600" cy="3676072"/>
          </a:xfrm>
        </p:spPr>
        <p:txBody>
          <a:bodyPr>
            <a:noAutofit/>
          </a:bodyPr>
          <a:lstStyle/>
          <a:p>
            <a:r>
              <a:rPr lang="fr-FR" sz="2000" dirty="0"/>
              <a:t>En </a:t>
            </a:r>
            <a:r>
              <a:rPr lang="fr-FR" sz="2000" dirty="0" smtClean="0"/>
              <a:t>décembre 2010, </a:t>
            </a:r>
            <a:r>
              <a:rPr lang="fr-FR" sz="2000" dirty="0"/>
              <a:t>Elsevier fait part de ses dernières propositions pour le nouveau contrat (Elsevier est en effet coutumier du fait de ne dévoiler ses propositions que moins d'un mois avant la </a:t>
            </a:r>
            <a:r>
              <a:rPr lang="fr-FR" sz="2000" dirty="0" smtClean="0"/>
              <a:t>clôture de </a:t>
            </a:r>
            <a:r>
              <a:rPr lang="fr-FR" sz="2000" dirty="0"/>
              <a:t>la négociation). </a:t>
            </a:r>
            <a:endParaRPr lang="fr-FR" sz="2000" dirty="0" smtClean="0"/>
          </a:p>
          <a:p>
            <a:endParaRPr lang="fr-FR" sz="2000" dirty="0"/>
          </a:p>
          <a:p>
            <a:r>
              <a:rPr lang="fr-FR" sz="2000" dirty="0" smtClean="0"/>
              <a:t>Comme </a:t>
            </a:r>
            <a:r>
              <a:rPr lang="fr-FR" sz="2000" dirty="0"/>
              <a:t>prévu, le nouveau contrat proposé pose comme condition le </a:t>
            </a:r>
            <a:r>
              <a:rPr lang="fr-FR" sz="2000" b="1" dirty="0"/>
              <a:t>maintien du chiffre d’affaires historique des établissements, empêchant donc toute politique documentaire adaptée aux besoins scientifique de l’université. </a:t>
            </a:r>
            <a:endParaRPr lang="fr-FR" sz="2000" b="1" dirty="0" smtClean="0"/>
          </a:p>
          <a:p>
            <a:endParaRPr lang="fr-FR" sz="2000" dirty="0" smtClean="0"/>
          </a:p>
          <a:p>
            <a:r>
              <a:rPr lang="fr-FR" sz="2000" dirty="0" smtClean="0"/>
              <a:t>Ce </a:t>
            </a:r>
            <a:r>
              <a:rPr lang="fr-FR" sz="2000" dirty="0"/>
              <a:t>contrat est avalisé par la très grande majorité des autres universités et par le CNRS qui ne veut pas risquer de pénaliser la desserte de sa communauté de chercheurs</a:t>
            </a:r>
            <a:r>
              <a:rPr lang="fr-FR" sz="2000" dirty="0" smtClean="0"/>
              <a:t>.</a:t>
            </a:r>
          </a:p>
          <a:p>
            <a:endParaRPr lang="fr-FR" sz="2000" dirty="0"/>
          </a:p>
          <a:p>
            <a:r>
              <a:rPr lang="fr-FR" sz="2000" dirty="0" smtClean="0"/>
              <a:t> </a:t>
            </a:r>
            <a:r>
              <a:rPr lang="fr-FR" sz="2000" dirty="0"/>
              <a:t>Le président de l'UPMC informe alors officiellement les négociateurs de Couperin de sa décision de se retirer du groupement de commande. </a:t>
            </a:r>
          </a:p>
        </p:txBody>
      </p:sp>
    </p:spTree>
    <p:extLst>
      <p:ext uri="{BB962C8B-B14F-4D97-AF65-F5344CB8AC3E}">
        <p14:creationId xmlns:p14="http://schemas.microsoft.com/office/powerpoint/2010/main" val="52233184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566</TotalTime>
  <Words>2363</Words>
  <Application>Microsoft Macintosh PowerPoint</Application>
  <PresentationFormat>Présentation à l'écran (4:3)</PresentationFormat>
  <Paragraphs>178</Paragraphs>
  <Slides>22</Slides>
  <Notes>3</Notes>
  <HiddenSlides>0</HiddenSlides>
  <MMClips>1</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Les choix d'une grande université face à la dérive de l'édition scientifique </vt:lpstr>
      <vt:lpstr>Les éléments "déclencheurs"</vt:lpstr>
      <vt:lpstr>Les éléments "déclencheurs"</vt:lpstr>
      <vt:lpstr>Les éléments "déclencheurs"</vt:lpstr>
      <vt:lpstr>Présentation PowerPoint</vt:lpstr>
      <vt:lpstr>Présentation PowerPoint</vt:lpstr>
      <vt:lpstr>Elsevier – UPMC : la crise (1)</vt:lpstr>
      <vt:lpstr>Elsevier – UPMC : la crise (2)</vt:lpstr>
      <vt:lpstr>Elsevier – UPMC : la crise (3)</vt:lpstr>
      <vt:lpstr>Elsevier – UPMC : la crise (4)</vt:lpstr>
      <vt:lpstr>Elsevier – UPMC : la crise (5)</vt:lpstr>
      <vt:lpstr>Elsevier – UPMC : demi-victoire</vt:lpstr>
      <vt:lpstr>Elsevier – UPMC : demi-victoire</vt:lpstr>
      <vt:lpstr>Elsevier  (suite 2011-2013)</vt:lpstr>
      <vt:lpstr>Elsevier  (suite 2011-2013)</vt:lpstr>
      <vt:lpstr>Elsevier  (négociation tarifaire 2013)</vt:lpstr>
      <vt:lpstr>Elsevier  (négociation tarifaire 2013)</vt:lpstr>
      <vt:lpstr>seule solution alternative : le dépôt en archive ouverte (voie green)</vt:lpstr>
      <vt:lpstr>les choix de l'UPMC</vt:lpstr>
      <vt:lpstr>les choix de l'UPMC</vt:lpstr>
      <vt:lpstr>les choix de l'UPMC</vt:lpstr>
      <vt:lpstr>les freins et les espoirs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choix d'une grande université face à la dérive de l'édition scientifique </dc:title>
  <dc:creator>J L</dc:creator>
  <cp:lastModifiedBy>J L</cp:lastModifiedBy>
  <cp:revision>29</cp:revision>
  <dcterms:created xsi:type="dcterms:W3CDTF">2014-07-01T13:58:23Z</dcterms:created>
  <dcterms:modified xsi:type="dcterms:W3CDTF">2014-07-01T23:27:37Z</dcterms:modified>
</cp:coreProperties>
</file>