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51" r:id="rId3"/>
    <p:sldId id="279" r:id="rId4"/>
    <p:sldId id="308" r:id="rId5"/>
    <p:sldId id="337" r:id="rId6"/>
    <p:sldId id="330" r:id="rId7"/>
    <p:sldId id="329" r:id="rId8"/>
    <p:sldId id="328" r:id="rId9"/>
    <p:sldId id="325" r:id="rId10"/>
    <p:sldId id="349" r:id="rId11"/>
    <p:sldId id="350" r:id="rId12"/>
    <p:sldId id="331" r:id="rId13"/>
    <p:sldId id="332" r:id="rId14"/>
    <p:sldId id="334" r:id="rId15"/>
    <p:sldId id="333" r:id="rId16"/>
    <p:sldId id="335" r:id="rId17"/>
    <p:sldId id="309" r:id="rId18"/>
    <p:sldId id="311" r:id="rId19"/>
    <p:sldId id="312" r:id="rId20"/>
    <p:sldId id="313" r:id="rId21"/>
    <p:sldId id="273" r:id="rId22"/>
    <p:sldId id="338" r:id="rId23"/>
    <p:sldId id="314" r:id="rId24"/>
    <p:sldId id="316" r:id="rId25"/>
    <p:sldId id="322" r:id="rId26"/>
    <p:sldId id="346" r:id="rId27"/>
    <p:sldId id="339" r:id="rId28"/>
    <p:sldId id="317" r:id="rId29"/>
    <p:sldId id="318" r:id="rId30"/>
    <p:sldId id="319" r:id="rId31"/>
    <p:sldId id="340" r:id="rId32"/>
    <p:sldId id="343" r:id="rId33"/>
    <p:sldId id="276" r:id="rId34"/>
    <p:sldId id="286" r:id="rId35"/>
    <p:sldId id="287" r:id="rId36"/>
    <p:sldId id="288" r:id="rId37"/>
    <p:sldId id="289" r:id="rId38"/>
    <p:sldId id="295" r:id="rId39"/>
    <p:sldId id="296" r:id="rId40"/>
    <p:sldId id="299" r:id="rId41"/>
    <p:sldId id="300" r:id="rId42"/>
    <p:sldId id="301" r:id="rId43"/>
    <p:sldId id="323" r:id="rId44"/>
    <p:sldId id="344" r:id="rId45"/>
    <p:sldId id="348" r:id="rId46"/>
    <p:sldId id="347" r:id="rId4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9" autoAdjust="0"/>
    <p:restoredTop sz="94660"/>
  </p:normalViewPr>
  <p:slideViewPr>
    <p:cSldViewPr snapToGrid="0" snapToObjects="1">
      <p:cViewPr>
        <p:scale>
          <a:sx n="63" d="100"/>
          <a:sy n="63" d="100"/>
        </p:scale>
        <p:origin x="-146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image" Target="../media/image1.png"/><Relationship Id="rId2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49AC-EC09-4B4D-BE29-83CF55DD40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BBC39-1B6E-3549-B80A-D0E7A10436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62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/>
                </a:solidFill>
              </a:rPr>
              <a:t>Nous proposons de discuter de ces questions liées aux nouvelles politiques de l’open </a:t>
            </a:r>
            <a:r>
              <a:rPr lang="fr-FR" sz="1200" dirty="0" err="1" smtClean="0">
                <a:solidFill>
                  <a:schemeClr val="tx1"/>
                </a:solidFill>
              </a:rPr>
              <a:t>access</a:t>
            </a:r>
            <a:r>
              <a:rPr lang="fr-FR" sz="1200" dirty="0" smtClean="0">
                <a:solidFill>
                  <a:schemeClr val="tx1"/>
                </a:solidFill>
              </a:rPr>
              <a:t> des publications et des données scientifiques, ainsi que les solutions qu'ouvrent les licences libres comme '</a:t>
            </a:r>
            <a:r>
              <a:rPr lang="fr-FR" sz="1200" dirty="0" err="1" smtClean="0">
                <a:solidFill>
                  <a:schemeClr val="tx1"/>
                </a:solidFill>
              </a:rPr>
              <a:t>Creative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commons</a:t>
            </a:r>
            <a:r>
              <a:rPr lang="fr-FR" sz="1200" smtClean="0">
                <a:solidFill>
                  <a:schemeClr val="tx1"/>
                </a:solidFill>
              </a:rPr>
              <a:t>’ dans un cadre institutionnel.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BC39-1B6E-3549-B80A-D0E7A10436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3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641794-D519-2E4C-AAB7-7B18E77CE0BC}" type="slidenum">
              <a:rPr kumimoji="0" lang="en-GB" sz="1200">
                <a:latin typeface="Times" charset="0"/>
              </a:rPr>
              <a:pPr/>
              <a:t>41</a:t>
            </a:fld>
            <a:endParaRPr kumimoji="0" lang="en-GB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9AC56-10EE-BF47-BDA9-54D1D6715048}" type="slidenum">
              <a:rPr lang="fr-FR"/>
              <a:pPr>
                <a:defRPr/>
              </a:pPr>
              <a:t>45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BC6E9-C05D-1C47-9A58-DC9A86F20058}" type="slidenum">
              <a:rPr lang="fr-FR"/>
              <a:pPr/>
              <a:t>4</a:t>
            </a:fld>
            <a:endParaRPr lang="fr-FR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3F432-07EB-45FB-96DB-A957F639E90D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47AA0-7323-9B4C-AFEE-7FE2D1678F4E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BC39-1B6E-3549-B80A-D0E7A104363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1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BBC39-1B6E-3549-B80A-D0E7A104363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1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BDD710-8EE5-5945-9958-2D6A71A7823A}" type="slidenum">
              <a:rPr lang="fr-FR"/>
              <a:pPr eaLnBrk="1" hangingPunct="1"/>
              <a:t>36</a:t>
            </a:fld>
            <a:endParaRPr 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7720-64B0-8043-BD83-6F3D91B01724}" type="slidenum">
              <a:rPr lang="es-ES"/>
              <a:pPr/>
              <a:t>39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Monde10 janvier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8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7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0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6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17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9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53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B46D4-B676-594A-96BB-9E8A938DD9EB}" type="datetimeFigureOut">
              <a:rPr lang="fr-FR" smtClean="0"/>
              <a:t>03/07/14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9CE1-CFBB-F942-A584-2D87A8716E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5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Document_Microsoft_Word_97_-_20041.doc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oleObject" Target="../embeddings/oleObject2.bin"/><Relationship Id="rId9" Type="http://schemas.openxmlformats.org/officeDocument/2006/relationships/oleObject" Target="../embeddings/Document_Microsoft_Word_97_-_20042.doc"/><Relationship Id="rId10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creativecommons.org/licenses/by-sa/2.0/fr/" TargetMode="External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://creativecommons.org/licenses/by/2.0/fr/" TargetMode="External"/><Relationship Id="rId7" Type="http://schemas.openxmlformats.org/officeDocument/2006/relationships/hyperlink" Target="http://creativecommons.org/licenses/by-nd/2.0/fr/" TargetMode="External"/><Relationship Id="rId8" Type="http://schemas.openxmlformats.org/officeDocument/2006/relationships/hyperlink" Target="http://creativecommons.org/licenses/by-nc-nd/2.0/fr/" TargetMode="External"/><Relationship Id="rId9" Type="http://schemas.openxmlformats.org/officeDocument/2006/relationships/hyperlink" Target="http://creativecommons.org/licenses/by-nc/2.0/fr/" TargetMode="External"/><Relationship Id="rId10" Type="http://schemas.openxmlformats.org/officeDocument/2006/relationships/hyperlink" Target="http://creativecommons.org/licenses/by-nc-sa/2.0/f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Public_Library_of_Science" TargetMode="External"/><Relationship Id="rId3" Type="http://schemas.openxmlformats.org/officeDocument/2006/relationships/hyperlink" Target="http://fr.wikipedia.org/wiki/Archivag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rs.fr/fr/organisme/ethique/comets/docs/avis-OA-120629.pdf" TargetMode="External"/><Relationship Id="rId3" Type="http://schemas.openxmlformats.org/officeDocument/2006/relationships/hyperlink" Target="http://www.cnrs.fr/fr/organisme/ethique/comets/docs/avis_Relations-chercheurs-maisons-editio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" TargetMode="External"/><Relationship Id="rId4" Type="http://schemas.openxmlformats.org/officeDocument/2006/relationships/hyperlink" Target="http://openaccess.inist.fr/?Initiative-de-Budapest-pour-l" TargetMode="External"/><Relationship Id="rId5" Type="http://schemas.openxmlformats.org/officeDocument/2006/relationships/hyperlink" Target="http://dash.harvard.edu/handle/1/472519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browse.php?colour=blue&amp;la=en&amp;fIDnum=%7C,&amp;mode=simple&amp;version=" TargetMode="External"/><Relationship Id="rId4" Type="http://schemas.openxmlformats.org/officeDocument/2006/relationships/hyperlink" Target="http://www.sherpa.ac.uk/romeo/browse.php?colour=yellow&amp;la=en&amp;fIDnum=%7C,&amp;mode=simple&amp;version=" TargetMode="External"/><Relationship Id="rId5" Type="http://schemas.openxmlformats.org/officeDocument/2006/relationships/hyperlink" Target="http://www.sherpa.ac.uk/romeo/browse.php?colour=white&amp;la=en&amp;fIDnum=%7C,&amp;mode=simple&amp;version=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erpa.ac.uk/romeo/browse.php?colour=green&amp;la=en&amp;fIDnum=%7C,&amp;mode=simple&amp;version=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Document_Microsoft_Word_97_-_20049.doc"/><Relationship Id="rId12" Type="http://schemas.openxmlformats.org/officeDocument/2006/relationships/image" Target="../media/image20.png"/><Relationship Id="rId13" Type="http://schemas.openxmlformats.org/officeDocument/2006/relationships/oleObject" Target="../embeddings/oleObject13.bin"/><Relationship Id="rId14" Type="http://schemas.openxmlformats.org/officeDocument/2006/relationships/oleObject" Target="../embeddings/Document_Microsoft_Word_97_-_200410.doc"/><Relationship Id="rId15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Document_Microsoft_Word_97_-_20047.doc"/><Relationship Id="rId6" Type="http://schemas.openxmlformats.org/officeDocument/2006/relationships/image" Target="../media/image1.png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Document_Microsoft_Word_97_-_20048.doc"/><Relationship Id="rId9" Type="http://schemas.openxmlformats.org/officeDocument/2006/relationships/image" Target="../media/image19.png"/><Relationship Id="rId10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Document_Microsoft_Word_97_-_20043.doc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Document_Microsoft_Word_97_-_20046.doc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Document_Microsoft_Word_97_-_20044.doc"/><Relationship Id="rId6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Document_Microsoft_Word_97_-_20045.doc"/><Relationship Id="rId9" Type="http://schemas.openxmlformats.org/officeDocument/2006/relationships/image" Target="../media/image6.wmf"/><Relationship Id="rId10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874" y="428625"/>
            <a:ext cx="8651875" cy="6238874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/>
                </a:solidFill>
              </a:rPr>
              <a:t>Pourquoi a-t-on </a:t>
            </a:r>
            <a:r>
              <a:rPr lang="fr-FR" sz="4800" b="1" dirty="0">
                <a:solidFill>
                  <a:srgbClr val="FF6600"/>
                </a:solidFill>
              </a:rPr>
              <a:t>vraiment</a:t>
            </a:r>
            <a:r>
              <a:rPr lang="fr-FR" sz="4800" b="1" dirty="0">
                <a:solidFill>
                  <a:schemeClr val="tx1"/>
                </a:solidFill>
              </a:rPr>
              <a:t> besoin des licences </a:t>
            </a:r>
            <a:r>
              <a:rPr lang="fr-FR" sz="4800" b="1" dirty="0" err="1">
                <a:solidFill>
                  <a:schemeClr val="tx1"/>
                </a:solidFill>
              </a:rPr>
              <a:t>Creative</a:t>
            </a:r>
            <a:r>
              <a:rPr lang="fr-FR" sz="4800" b="1" dirty="0">
                <a:solidFill>
                  <a:schemeClr val="tx1"/>
                </a:solidFill>
              </a:rPr>
              <a:t> Commons dans l'univers de </a:t>
            </a:r>
            <a:r>
              <a:rPr lang="fr-FR" sz="4800" b="1" dirty="0">
                <a:solidFill>
                  <a:srgbClr val="0000FF"/>
                </a:solidFill>
              </a:rPr>
              <a:t>l'Open </a:t>
            </a:r>
            <a:r>
              <a:rPr lang="fr-FR" sz="4800" b="1" dirty="0" smtClean="0">
                <a:solidFill>
                  <a:srgbClr val="0000FF"/>
                </a:solidFill>
              </a:rPr>
              <a:t>Access des publications scientifiques</a:t>
            </a:r>
            <a:r>
              <a:rPr lang="fr-FR" sz="4800" b="1" dirty="0" smtClean="0">
                <a:solidFill>
                  <a:schemeClr val="tx1"/>
                </a:solidFill>
              </a:rPr>
              <a:t>?</a:t>
            </a:r>
          </a:p>
          <a:p>
            <a:endParaRPr lang="fr-FR" sz="4800" b="1" dirty="0" smtClean="0">
              <a:solidFill>
                <a:schemeClr val="tx1"/>
              </a:solidFill>
            </a:endParaRPr>
          </a:p>
          <a:p>
            <a:r>
              <a:rPr lang="fr-FR" sz="4800" b="1" dirty="0" err="1" smtClean="0">
                <a:solidFill>
                  <a:schemeClr val="tx1"/>
                </a:solidFill>
              </a:rPr>
              <a:t>danièle</a:t>
            </a:r>
            <a:r>
              <a:rPr lang="fr-FR" sz="48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err="1" smtClean="0">
                <a:solidFill>
                  <a:schemeClr val="tx1"/>
                </a:solidFill>
              </a:rPr>
              <a:t>bourcier</a:t>
            </a:r>
            <a:endParaRPr lang="fr-FR" sz="4800" b="1" dirty="0" smtClean="0">
              <a:solidFill>
                <a:schemeClr val="tx1"/>
              </a:solidFill>
            </a:endParaRPr>
          </a:p>
          <a:p>
            <a:endParaRPr lang="fr-FR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716191"/>
              </p:ext>
            </p:extLst>
          </p:nvPr>
        </p:nvGraphicFramePr>
        <p:xfrm>
          <a:off x="841425" y="5569742"/>
          <a:ext cx="182456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5" imgW="2057143" imgH="495238" progId="Word.Document.8">
                  <p:embed/>
                </p:oleObj>
              </mc:Choice>
              <mc:Fallback>
                <p:oleObj name="Document" r:id="rId5" imgW="2057143" imgH="4952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25" y="5569742"/>
                        <a:ext cx="182456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00" y="5587205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56745"/>
              </p:ext>
            </p:extLst>
          </p:nvPr>
        </p:nvGraphicFramePr>
        <p:xfrm>
          <a:off x="4360863" y="5587205"/>
          <a:ext cx="10080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9" imgW="662940" imgH="312420" progId="Word.Document.8">
                  <p:embed/>
                </p:oleObj>
              </mc:Choice>
              <mc:Fallback>
                <p:oleObj name="Document" r:id="rId9" imgW="662940" imgH="3124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587205"/>
                        <a:ext cx="10080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93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CC: Les conditions optionnelles</a:t>
            </a:r>
            <a:endParaRPr lang="en-GB" dirty="0" smtClean="0"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  <p:pic>
        <p:nvPicPr>
          <p:cNvPr id="36867" name="Picture 4" descr="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84488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13265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51264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51065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13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3" name="Group 10"/>
          <p:cNvGrpSpPr>
            <a:grpSpLocks/>
          </p:cNvGrpSpPr>
          <p:nvPr/>
        </p:nvGrpSpPr>
        <p:grpSpPr bwMode="auto">
          <a:xfrm>
            <a:off x="2335215" y="1965327"/>
            <a:ext cx="4473575" cy="4740275"/>
            <a:chOff x="-3" y="745"/>
            <a:chExt cx="2818" cy="2986"/>
          </a:xfrm>
        </p:grpSpPr>
        <p:grpSp>
          <p:nvGrpSpPr>
            <p:cNvPr id="36881" name="Group 11"/>
            <p:cNvGrpSpPr>
              <a:grpSpLocks/>
            </p:cNvGrpSpPr>
            <p:nvPr/>
          </p:nvGrpSpPr>
          <p:grpSpPr bwMode="auto">
            <a:xfrm>
              <a:off x="0" y="748"/>
              <a:ext cx="2812" cy="2980"/>
              <a:chOff x="0" y="748"/>
              <a:chExt cx="2812" cy="2980"/>
            </a:xfrm>
          </p:grpSpPr>
          <p:grpSp>
            <p:nvGrpSpPr>
              <p:cNvPr id="36883" name="Group 12"/>
              <p:cNvGrpSpPr>
                <a:grpSpLocks/>
              </p:cNvGrpSpPr>
              <p:nvPr/>
            </p:nvGrpSpPr>
            <p:grpSpPr bwMode="auto">
              <a:xfrm>
                <a:off x="0" y="748"/>
                <a:ext cx="1663" cy="508"/>
                <a:chOff x="0" y="748"/>
                <a:chExt cx="1663" cy="508"/>
              </a:xfrm>
            </p:grpSpPr>
            <p:sp>
              <p:nvSpPr>
                <p:cNvPr id="1639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663" cy="50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r>
                    <a:rPr lang="fr-FR" sz="1200">
                      <a:solidFill>
                        <a:srgbClr val="333333"/>
                      </a:solidFill>
                      <a:hlinkClick r:id="rId6"/>
                    </a:rPr>
                    <a:t>Paternité</a:t>
                  </a: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endParaRPr lang="fr-FR" sz="1200"/>
                </a:p>
              </p:txBody>
            </p:sp>
            <p:sp>
              <p:nvSpPr>
                <p:cNvPr id="16398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663" cy="50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84" name="Group 15"/>
              <p:cNvGrpSpPr>
                <a:grpSpLocks/>
              </p:cNvGrpSpPr>
              <p:nvPr/>
            </p:nvGrpSpPr>
            <p:grpSpPr bwMode="auto">
              <a:xfrm>
                <a:off x="1663" y="748"/>
                <a:ext cx="489" cy="508"/>
                <a:chOff x="1663" y="748"/>
                <a:chExt cx="489" cy="508"/>
              </a:xfrm>
            </p:grpSpPr>
            <p:sp>
              <p:nvSpPr>
                <p:cNvPr id="16400" name="Rectangle 16"/>
                <p:cNvSpPr>
                  <a:spLocks noChangeArrowheads="1"/>
                </p:cNvSpPr>
                <p:nvPr/>
              </p:nvSpPr>
              <p:spPr bwMode="auto">
                <a:xfrm>
                  <a:off x="1663" y="748"/>
                  <a:ext cx="489" cy="50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sz="900">
                      <a:solidFill>
                        <a:srgbClr val="333333"/>
                      </a:solidFill>
                      <a:latin typeface="Trebuchet MS" charset="0"/>
                    </a:rPr>
                    <a:t>  </a:t>
                  </a:r>
                  <a:r>
                    <a:rPr lang="fr-FR" sz="2900">
                      <a:solidFill>
                        <a:srgbClr val="333333"/>
                      </a:solidFill>
                      <a:latin typeface="Trebuchet MS" charset="0"/>
                    </a:rPr>
                    <a:t> </a:t>
                  </a:r>
                  <a:r>
                    <a:rPr lang="fr-FR" sz="900">
                      <a:solidFill>
                        <a:srgbClr val="333333"/>
                      </a:solidFill>
                      <a:latin typeface="Trebuchet MS" charset="0"/>
                    </a:rPr>
                    <a:t>            </a:t>
                  </a:r>
                </a:p>
                <a:p>
                  <a:pPr algn="ctr">
                    <a:defRPr/>
                  </a:pPr>
                  <a:endParaRPr lang="fr-FR" sz="900">
                    <a:solidFill>
                      <a:srgbClr val="333333"/>
                    </a:solidFill>
                    <a:latin typeface="Trebuchet MS" charset="0"/>
                  </a:endParaRPr>
                </a:p>
              </p:txBody>
            </p:sp>
            <p:sp>
              <p:nvSpPr>
                <p:cNvPr id="16401" name="Rectangle 17"/>
                <p:cNvSpPr>
                  <a:spLocks noChangeArrowheads="1"/>
                </p:cNvSpPr>
                <p:nvPr/>
              </p:nvSpPr>
              <p:spPr bwMode="auto">
                <a:xfrm>
                  <a:off x="1663" y="748"/>
                  <a:ext cx="489" cy="50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85" name="Group 18"/>
              <p:cNvGrpSpPr>
                <a:grpSpLocks/>
              </p:cNvGrpSpPr>
              <p:nvPr/>
            </p:nvGrpSpPr>
            <p:grpSpPr bwMode="auto">
              <a:xfrm>
                <a:off x="2152" y="748"/>
                <a:ext cx="330" cy="508"/>
                <a:chOff x="2152" y="748"/>
                <a:chExt cx="330" cy="508"/>
              </a:xfrm>
            </p:grpSpPr>
            <p:sp>
              <p:nvSpPr>
                <p:cNvPr id="16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152" y="748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04" name="Rectangle 20"/>
                <p:cNvSpPr>
                  <a:spLocks noChangeArrowheads="1"/>
                </p:cNvSpPr>
                <p:nvPr/>
              </p:nvSpPr>
              <p:spPr bwMode="auto">
                <a:xfrm>
                  <a:off x="2152" y="748"/>
                  <a:ext cx="330" cy="50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86" name="Group 21"/>
              <p:cNvGrpSpPr>
                <a:grpSpLocks/>
              </p:cNvGrpSpPr>
              <p:nvPr/>
            </p:nvGrpSpPr>
            <p:grpSpPr bwMode="auto">
              <a:xfrm>
                <a:off x="2482" y="748"/>
                <a:ext cx="330" cy="508"/>
                <a:chOff x="2482" y="748"/>
                <a:chExt cx="330" cy="508"/>
              </a:xfrm>
            </p:grpSpPr>
            <p:sp>
              <p:nvSpPr>
                <p:cNvPr id="1640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82" y="748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07" name="Rectangle 23"/>
                <p:cNvSpPr>
                  <a:spLocks noChangeArrowheads="1"/>
                </p:cNvSpPr>
                <p:nvPr/>
              </p:nvSpPr>
              <p:spPr bwMode="auto">
                <a:xfrm>
                  <a:off x="2482" y="748"/>
                  <a:ext cx="330" cy="508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87" name="Group 24"/>
              <p:cNvGrpSpPr>
                <a:grpSpLocks/>
              </p:cNvGrpSpPr>
              <p:nvPr/>
            </p:nvGrpSpPr>
            <p:grpSpPr bwMode="auto">
              <a:xfrm>
                <a:off x="0" y="1256"/>
                <a:ext cx="1663" cy="460"/>
                <a:chOff x="0" y="1256"/>
                <a:chExt cx="1663" cy="460"/>
              </a:xfrm>
            </p:grpSpPr>
            <p:sp>
              <p:nvSpPr>
                <p:cNvPr id="1640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256"/>
                  <a:ext cx="1663" cy="4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r>
                    <a:rPr lang="fr-FR" sz="1200">
                      <a:solidFill>
                        <a:srgbClr val="333333"/>
                      </a:solidFill>
                      <a:hlinkClick r:id="rId7"/>
                    </a:rPr>
                    <a:t>Paternité</a:t>
                  </a:r>
                  <a:br>
                    <a:rPr lang="fr-FR" sz="1200">
                      <a:solidFill>
                        <a:srgbClr val="333333"/>
                      </a:solidFill>
                      <a:hlinkClick r:id="rId7"/>
                    </a:rPr>
                  </a:br>
                  <a:r>
                    <a:rPr lang="fr-FR" sz="1200">
                      <a:solidFill>
                        <a:srgbClr val="333333"/>
                      </a:solidFill>
                      <a:hlinkClick r:id="rId7"/>
                    </a:rPr>
                    <a:t>Pas de Modification</a:t>
                  </a: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endParaRPr lang="fr-FR" sz="1200"/>
                </a:p>
              </p:txBody>
            </p:sp>
            <p:sp>
              <p:nvSpPr>
                <p:cNvPr id="1641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256"/>
                  <a:ext cx="1663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88" name="Group 27"/>
              <p:cNvGrpSpPr>
                <a:grpSpLocks/>
              </p:cNvGrpSpPr>
              <p:nvPr/>
            </p:nvGrpSpPr>
            <p:grpSpPr bwMode="auto">
              <a:xfrm>
                <a:off x="1663" y="1256"/>
                <a:ext cx="489" cy="460"/>
                <a:chOff x="1663" y="1256"/>
                <a:chExt cx="489" cy="460"/>
              </a:xfrm>
            </p:grpSpPr>
            <p:sp>
              <p:nvSpPr>
                <p:cNvPr id="16412" name="Rectangle 28"/>
                <p:cNvSpPr>
                  <a:spLocks noChangeArrowheads="1"/>
                </p:cNvSpPr>
                <p:nvPr/>
              </p:nvSpPr>
              <p:spPr bwMode="auto">
                <a:xfrm>
                  <a:off x="1663" y="1256"/>
                  <a:ext cx="489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13" name="Rectangle 29"/>
                <p:cNvSpPr>
                  <a:spLocks noChangeArrowheads="1"/>
                </p:cNvSpPr>
                <p:nvPr/>
              </p:nvSpPr>
              <p:spPr bwMode="auto">
                <a:xfrm>
                  <a:off x="1663" y="1256"/>
                  <a:ext cx="489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89" name="Group 30"/>
              <p:cNvGrpSpPr>
                <a:grpSpLocks/>
              </p:cNvGrpSpPr>
              <p:nvPr/>
            </p:nvGrpSpPr>
            <p:grpSpPr bwMode="auto">
              <a:xfrm>
                <a:off x="2152" y="1256"/>
                <a:ext cx="330" cy="460"/>
                <a:chOff x="2152" y="1256"/>
                <a:chExt cx="330" cy="460"/>
              </a:xfrm>
            </p:grpSpPr>
            <p:sp>
              <p:nvSpPr>
                <p:cNvPr id="164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152" y="1256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16" name="Rectangle 32"/>
                <p:cNvSpPr>
                  <a:spLocks noChangeArrowheads="1"/>
                </p:cNvSpPr>
                <p:nvPr/>
              </p:nvSpPr>
              <p:spPr bwMode="auto">
                <a:xfrm>
                  <a:off x="2152" y="1256"/>
                  <a:ext cx="330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0" name="Group 33"/>
              <p:cNvGrpSpPr>
                <a:grpSpLocks/>
              </p:cNvGrpSpPr>
              <p:nvPr/>
            </p:nvGrpSpPr>
            <p:grpSpPr bwMode="auto">
              <a:xfrm>
                <a:off x="2482" y="1256"/>
                <a:ext cx="330" cy="460"/>
                <a:chOff x="2482" y="1256"/>
                <a:chExt cx="330" cy="460"/>
              </a:xfrm>
            </p:grpSpPr>
            <p:sp>
              <p:nvSpPr>
                <p:cNvPr id="16418" name="Rectangle 34"/>
                <p:cNvSpPr>
                  <a:spLocks noChangeArrowheads="1"/>
                </p:cNvSpPr>
                <p:nvPr/>
              </p:nvSpPr>
              <p:spPr bwMode="auto">
                <a:xfrm>
                  <a:off x="2482" y="1256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19" name="Rectangle 35"/>
                <p:cNvSpPr>
                  <a:spLocks noChangeArrowheads="1"/>
                </p:cNvSpPr>
                <p:nvPr/>
              </p:nvSpPr>
              <p:spPr bwMode="auto">
                <a:xfrm>
                  <a:off x="2482" y="1256"/>
                  <a:ext cx="330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1" name="Group 36"/>
              <p:cNvGrpSpPr>
                <a:grpSpLocks/>
              </p:cNvGrpSpPr>
              <p:nvPr/>
            </p:nvGrpSpPr>
            <p:grpSpPr bwMode="auto">
              <a:xfrm>
                <a:off x="0" y="1716"/>
                <a:ext cx="1663" cy="546"/>
                <a:chOff x="0" y="1716"/>
                <a:chExt cx="1663" cy="546"/>
              </a:xfrm>
            </p:grpSpPr>
            <p:sp>
              <p:nvSpPr>
                <p:cNvPr id="16421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716"/>
                  <a:ext cx="1663" cy="54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sz="1200">
                      <a:solidFill>
                        <a:srgbClr val="333333"/>
                      </a:solidFill>
                      <a:hlinkClick r:id="rId8"/>
                    </a:rPr>
                    <a:t>Paternité</a:t>
                  </a:r>
                  <a:br>
                    <a:rPr lang="fr-FR" sz="1200">
                      <a:solidFill>
                        <a:srgbClr val="333333"/>
                      </a:solidFill>
                      <a:hlinkClick r:id="rId8"/>
                    </a:rPr>
                  </a:br>
                  <a:r>
                    <a:rPr lang="fr-FR" sz="1200">
                      <a:solidFill>
                        <a:srgbClr val="333333"/>
                      </a:solidFill>
                      <a:hlinkClick r:id="rId8"/>
                    </a:rPr>
                    <a:t>Pas d'Utilisation Commerciale</a:t>
                  </a:r>
                  <a:br>
                    <a:rPr lang="fr-FR" sz="1200">
                      <a:solidFill>
                        <a:srgbClr val="333333"/>
                      </a:solidFill>
                      <a:hlinkClick r:id="rId8"/>
                    </a:rPr>
                  </a:br>
                  <a:r>
                    <a:rPr lang="fr-FR" sz="1200">
                      <a:solidFill>
                        <a:srgbClr val="333333"/>
                      </a:solidFill>
                      <a:hlinkClick r:id="rId8"/>
                    </a:rPr>
                    <a:t>Pas de Modification</a:t>
                  </a: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endParaRPr lang="fr-FR" sz="1200"/>
                </a:p>
              </p:txBody>
            </p:sp>
            <p:sp>
              <p:nvSpPr>
                <p:cNvPr id="16422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716"/>
                  <a:ext cx="1663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2" name="Group 39"/>
              <p:cNvGrpSpPr>
                <a:grpSpLocks/>
              </p:cNvGrpSpPr>
              <p:nvPr/>
            </p:nvGrpSpPr>
            <p:grpSpPr bwMode="auto">
              <a:xfrm>
                <a:off x="1663" y="1716"/>
                <a:ext cx="489" cy="546"/>
                <a:chOff x="1663" y="1716"/>
                <a:chExt cx="489" cy="546"/>
              </a:xfrm>
            </p:grpSpPr>
            <p:sp>
              <p:nvSpPr>
                <p:cNvPr id="16424" name="Rectangle 40"/>
                <p:cNvSpPr>
                  <a:spLocks noChangeArrowheads="1"/>
                </p:cNvSpPr>
                <p:nvPr/>
              </p:nvSpPr>
              <p:spPr bwMode="auto">
                <a:xfrm>
                  <a:off x="1663" y="1716"/>
                  <a:ext cx="489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25" name="Rectangle 41"/>
                <p:cNvSpPr>
                  <a:spLocks noChangeArrowheads="1"/>
                </p:cNvSpPr>
                <p:nvPr/>
              </p:nvSpPr>
              <p:spPr bwMode="auto">
                <a:xfrm>
                  <a:off x="1663" y="1716"/>
                  <a:ext cx="489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3" name="Group 42"/>
              <p:cNvGrpSpPr>
                <a:grpSpLocks/>
              </p:cNvGrpSpPr>
              <p:nvPr/>
            </p:nvGrpSpPr>
            <p:grpSpPr bwMode="auto">
              <a:xfrm>
                <a:off x="2152" y="1716"/>
                <a:ext cx="330" cy="546"/>
                <a:chOff x="2152" y="1716"/>
                <a:chExt cx="330" cy="546"/>
              </a:xfrm>
            </p:grpSpPr>
            <p:sp>
              <p:nvSpPr>
                <p:cNvPr id="16427" name="Rectangle 43"/>
                <p:cNvSpPr>
                  <a:spLocks noChangeArrowheads="1"/>
                </p:cNvSpPr>
                <p:nvPr/>
              </p:nvSpPr>
              <p:spPr bwMode="auto">
                <a:xfrm>
                  <a:off x="2152" y="1716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28" name="Rectangle 44"/>
                <p:cNvSpPr>
                  <a:spLocks noChangeArrowheads="1"/>
                </p:cNvSpPr>
                <p:nvPr/>
              </p:nvSpPr>
              <p:spPr bwMode="auto">
                <a:xfrm>
                  <a:off x="2152" y="1716"/>
                  <a:ext cx="330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4" name="Group 45"/>
              <p:cNvGrpSpPr>
                <a:grpSpLocks/>
              </p:cNvGrpSpPr>
              <p:nvPr/>
            </p:nvGrpSpPr>
            <p:grpSpPr bwMode="auto">
              <a:xfrm>
                <a:off x="2482" y="1716"/>
                <a:ext cx="330" cy="546"/>
                <a:chOff x="2482" y="1716"/>
                <a:chExt cx="330" cy="546"/>
              </a:xfrm>
            </p:grpSpPr>
            <p:sp>
              <p:nvSpPr>
                <p:cNvPr id="16430" name="Rectangle 46"/>
                <p:cNvSpPr>
                  <a:spLocks noChangeArrowheads="1"/>
                </p:cNvSpPr>
                <p:nvPr/>
              </p:nvSpPr>
              <p:spPr bwMode="auto">
                <a:xfrm>
                  <a:off x="2482" y="1716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31" name="Rectangle 47"/>
                <p:cNvSpPr>
                  <a:spLocks noChangeArrowheads="1"/>
                </p:cNvSpPr>
                <p:nvPr/>
              </p:nvSpPr>
              <p:spPr bwMode="auto">
                <a:xfrm>
                  <a:off x="2482" y="1716"/>
                  <a:ext cx="330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5" name="Group 48"/>
              <p:cNvGrpSpPr>
                <a:grpSpLocks/>
              </p:cNvGrpSpPr>
              <p:nvPr/>
            </p:nvGrpSpPr>
            <p:grpSpPr bwMode="auto">
              <a:xfrm>
                <a:off x="0" y="2262"/>
                <a:ext cx="1663" cy="460"/>
                <a:chOff x="0" y="2262"/>
                <a:chExt cx="1663" cy="460"/>
              </a:xfrm>
            </p:grpSpPr>
            <p:sp>
              <p:nvSpPr>
                <p:cNvPr id="16433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262"/>
                  <a:ext cx="1663" cy="4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r>
                    <a:rPr lang="fr-FR" sz="1200">
                      <a:solidFill>
                        <a:srgbClr val="333333"/>
                      </a:solidFill>
                      <a:hlinkClick r:id="rId9"/>
                    </a:rPr>
                    <a:t>Paternité</a:t>
                  </a:r>
                  <a:br>
                    <a:rPr lang="fr-FR" sz="1200">
                      <a:solidFill>
                        <a:srgbClr val="333333"/>
                      </a:solidFill>
                      <a:hlinkClick r:id="rId9"/>
                    </a:rPr>
                  </a:br>
                  <a:r>
                    <a:rPr lang="fr-FR" sz="1200">
                      <a:solidFill>
                        <a:srgbClr val="333333"/>
                      </a:solidFill>
                      <a:hlinkClick r:id="rId9"/>
                    </a:rPr>
                    <a:t>Pas d'Utilisation Commerciale</a:t>
                  </a: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endParaRPr lang="fr-FR" sz="1200"/>
                </a:p>
              </p:txBody>
            </p:sp>
            <p:sp>
              <p:nvSpPr>
                <p:cNvPr id="16434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262"/>
                  <a:ext cx="1663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6" name="Group 51"/>
              <p:cNvGrpSpPr>
                <a:grpSpLocks/>
              </p:cNvGrpSpPr>
              <p:nvPr/>
            </p:nvGrpSpPr>
            <p:grpSpPr bwMode="auto">
              <a:xfrm>
                <a:off x="1663" y="2262"/>
                <a:ext cx="489" cy="460"/>
                <a:chOff x="1663" y="2262"/>
                <a:chExt cx="489" cy="460"/>
              </a:xfrm>
            </p:grpSpPr>
            <p:sp>
              <p:nvSpPr>
                <p:cNvPr id="16436" name="Rectangle 52"/>
                <p:cNvSpPr>
                  <a:spLocks noChangeArrowheads="1"/>
                </p:cNvSpPr>
                <p:nvPr/>
              </p:nvSpPr>
              <p:spPr bwMode="auto">
                <a:xfrm>
                  <a:off x="1663" y="2262"/>
                  <a:ext cx="489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37" name="Rectangle 53"/>
                <p:cNvSpPr>
                  <a:spLocks noChangeArrowheads="1"/>
                </p:cNvSpPr>
                <p:nvPr/>
              </p:nvSpPr>
              <p:spPr bwMode="auto">
                <a:xfrm>
                  <a:off x="1663" y="2262"/>
                  <a:ext cx="489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7" name="Group 54"/>
              <p:cNvGrpSpPr>
                <a:grpSpLocks/>
              </p:cNvGrpSpPr>
              <p:nvPr/>
            </p:nvGrpSpPr>
            <p:grpSpPr bwMode="auto">
              <a:xfrm>
                <a:off x="2152" y="2262"/>
                <a:ext cx="330" cy="460"/>
                <a:chOff x="2152" y="2262"/>
                <a:chExt cx="330" cy="460"/>
              </a:xfrm>
            </p:grpSpPr>
            <p:sp>
              <p:nvSpPr>
                <p:cNvPr id="16439" name="Rectangle 55"/>
                <p:cNvSpPr>
                  <a:spLocks noChangeArrowheads="1"/>
                </p:cNvSpPr>
                <p:nvPr/>
              </p:nvSpPr>
              <p:spPr bwMode="auto">
                <a:xfrm>
                  <a:off x="2152" y="2262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40" name="Rectangle 56"/>
                <p:cNvSpPr>
                  <a:spLocks noChangeArrowheads="1"/>
                </p:cNvSpPr>
                <p:nvPr/>
              </p:nvSpPr>
              <p:spPr bwMode="auto">
                <a:xfrm>
                  <a:off x="2152" y="2262"/>
                  <a:ext cx="330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8" name="Group 57"/>
              <p:cNvGrpSpPr>
                <a:grpSpLocks/>
              </p:cNvGrpSpPr>
              <p:nvPr/>
            </p:nvGrpSpPr>
            <p:grpSpPr bwMode="auto">
              <a:xfrm>
                <a:off x="2482" y="2262"/>
                <a:ext cx="330" cy="460"/>
                <a:chOff x="2482" y="2262"/>
                <a:chExt cx="330" cy="460"/>
              </a:xfrm>
            </p:grpSpPr>
            <p:sp>
              <p:nvSpPr>
                <p:cNvPr id="1644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82" y="2262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43" name="Rectangle 59"/>
                <p:cNvSpPr>
                  <a:spLocks noChangeArrowheads="1"/>
                </p:cNvSpPr>
                <p:nvPr/>
              </p:nvSpPr>
              <p:spPr bwMode="auto">
                <a:xfrm>
                  <a:off x="2482" y="2262"/>
                  <a:ext cx="330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899" name="Group 60"/>
              <p:cNvGrpSpPr>
                <a:grpSpLocks/>
              </p:cNvGrpSpPr>
              <p:nvPr/>
            </p:nvGrpSpPr>
            <p:grpSpPr bwMode="auto">
              <a:xfrm>
                <a:off x="0" y="2722"/>
                <a:ext cx="1663" cy="546"/>
                <a:chOff x="0" y="2722"/>
                <a:chExt cx="1663" cy="546"/>
              </a:xfrm>
            </p:grpSpPr>
            <p:sp>
              <p:nvSpPr>
                <p:cNvPr id="16445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2722"/>
                  <a:ext cx="1663" cy="54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sz="10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r>
                    <a:rPr lang="fr-FR" sz="1200">
                      <a:solidFill>
                        <a:srgbClr val="333333"/>
                      </a:solidFill>
                      <a:hlinkClick r:id="rId10"/>
                    </a:rPr>
                    <a:t>Paternité</a:t>
                  </a:r>
                  <a:br>
                    <a:rPr lang="fr-FR" sz="1200">
                      <a:solidFill>
                        <a:srgbClr val="333333"/>
                      </a:solidFill>
                      <a:hlinkClick r:id="rId10"/>
                    </a:rPr>
                  </a:br>
                  <a:r>
                    <a:rPr lang="fr-FR" sz="1200">
                      <a:solidFill>
                        <a:srgbClr val="333333"/>
                      </a:solidFill>
                      <a:hlinkClick r:id="rId10"/>
                    </a:rPr>
                    <a:t>Pas d'Utilisation Commerciale</a:t>
                  </a:r>
                  <a:br>
                    <a:rPr lang="fr-FR" sz="1200">
                      <a:solidFill>
                        <a:srgbClr val="333333"/>
                      </a:solidFill>
                      <a:hlinkClick r:id="rId10"/>
                    </a:rPr>
                  </a:br>
                  <a:r>
                    <a:rPr lang="fr-FR" sz="1200">
                      <a:solidFill>
                        <a:srgbClr val="333333"/>
                      </a:solidFill>
                      <a:hlinkClick r:id="rId10"/>
                    </a:rPr>
                    <a:t>Partage des Conditions Initiales à l'Identique</a:t>
                  </a:r>
                  <a:endParaRPr lang="fr-FR" sz="1200">
                    <a:solidFill>
                      <a:srgbClr val="333333"/>
                    </a:solidFill>
                  </a:endParaRPr>
                </a:p>
                <a:p>
                  <a:pPr algn="ctr"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6446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2722"/>
                  <a:ext cx="1663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0" name="Group 63"/>
              <p:cNvGrpSpPr>
                <a:grpSpLocks/>
              </p:cNvGrpSpPr>
              <p:nvPr/>
            </p:nvGrpSpPr>
            <p:grpSpPr bwMode="auto">
              <a:xfrm>
                <a:off x="1663" y="2722"/>
                <a:ext cx="489" cy="546"/>
                <a:chOff x="1663" y="2722"/>
                <a:chExt cx="489" cy="546"/>
              </a:xfrm>
            </p:grpSpPr>
            <p:sp>
              <p:nvSpPr>
                <p:cNvPr id="16448" name="Rectangle 64"/>
                <p:cNvSpPr>
                  <a:spLocks noChangeArrowheads="1"/>
                </p:cNvSpPr>
                <p:nvPr/>
              </p:nvSpPr>
              <p:spPr bwMode="auto">
                <a:xfrm>
                  <a:off x="1663" y="2722"/>
                  <a:ext cx="489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49" name="Rectangle 65"/>
                <p:cNvSpPr>
                  <a:spLocks noChangeArrowheads="1"/>
                </p:cNvSpPr>
                <p:nvPr/>
              </p:nvSpPr>
              <p:spPr bwMode="auto">
                <a:xfrm>
                  <a:off x="1663" y="2722"/>
                  <a:ext cx="489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1" name="Group 66"/>
              <p:cNvGrpSpPr>
                <a:grpSpLocks/>
              </p:cNvGrpSpPr>
              <p:nvPr/>
            </p:nvGrpSpPr>
            <p:grpSpPr bwMode="auto">
              <a:xfrm>
                <a:off x="2152" y="2722"/>
                <a:ext cx="330" cy="546"/>
                <a:chOff x="2152" y="2722"/>
                <a:chExt cx="330" cy="546"/>
              </a:xfrm>
            </p:grpSpPr>
            <p:sp>
              <p:nvSpPr>
                <p:cNvPr id="16451" name="Rectangle 67"/>
                <p:cNvSpPr>
                  <a:spLocks noChangeArrowheads="1"/>
                </p:cNvSpPr>
                <p:nvPr/>
              </p:nvSpPr>
              <p:spPr bwMode="auto">
                <a:xfrm>
                  <a:off x="2152" y="2722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52" name="Rectangle 68"/>
                <p:cNvSpPr>
                  <a:spLocks noChangeArrowheads="1"/>
                </p:cNvSpPr>
                <p:nvPr/>
              </p:nvSpPr>
              <p:spPr bwMode="auto">
                <a:xfrm>
                  <a:off x="2152" y="2722"/>
                  <a:ext cx="330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2" name="Group 69"/>
              <p:cNvGrpSpPr>
                <a:grpSpLocks/>
              </p:cNvGrpSpPr>
              <p:nvPr/>
            </p:nvGrpSpPr>
            <p:grpSpPr bwMode="auto">
              <a:xfrm>
                <a:off x="2482" y="2722"/>
                <a:ext cx="330" cy="546"/>
                <a:chOff x="2482" y="2722"/>
                <a:chExt cx="330" cy="546"/>
              </a:xfrm>
            </p:grpSpPr>
            <p:sp>
              <p:nvSpPr>
                <p:cNvPr id="16454" name="Rectangle 70"/>
                <p:cNvSpPr>
                  <a:spLocks noChangeArrowheads="1"/>
                </p:cNvSpPr>
                <p:nvPr/>
              </p:nvSpPr>
              <p:spPr bwMode="auto">
                <a:xfrm>
                  <a:off x="2482" y="2722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55" name="Rectangle 71"/>
                <p:cNvSpPr>
                  <a:spLocks noChangeArrowheads="1"/>
                </p:cNvSpPr>
                <p:nvPr/>
              </p:nvSpPr>
              <p:spPr bwMode="auto">
                <a:xfrm>
                  <a:off x="2482" y="2722"/>
                  <a:ext cx="330" cy="546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3" name="Group 72"/>
              <p:cNvGrpSpPr>
                <a:grpSpLocks/>
              </p:cNvGrpSpPr>
              <p:nvPr/>
            </p:nvGrpSpPr>
            <p:grpSpPr bwMode="auto">
              <a:xfrm>
                <a:off x="0" y="3268"/>
                <a:ext cx="1663" cy="460"/>
                <a:chOff x="0" y="3268"/>
                <a:chExt cx="1663" cy="460"/>
              </a:xfrm>
            </p:grpSpPr>
            <p:sp>
              <p:nvSpPr>
                <p:cNvPr id="16457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3268"/>
                  <a:ext cx="1663" cy="46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fr-FR" sz="1200"/>
                </a:p>
                <a:p>
                  <a:pPr algn="ctr">
                    <a:defRPr/>
                  </a:pPr>
                  <a:endParaRPr lang="fr-FR" sz="1200"/>
                </a:p>
                <a:p>
                  <a:pPr algn="ctr">
                    <a:defRPr/>
                  </a:pPr>
                  <a:r>
                    <a:rPr lang="fr-FR" sz="1200">
                      <a:hlinkClick r:id="rId11"/>
                    </a:rPr>
                    <a:t>Paternité</a:t>
                  </a:r>
                  <a:br>
                    <a:rPr lang="fr-FR" sz="1200">
                      <a:hlinkClick r:id="rId11"/>
                    </a:rPr>
                  </a:br>
                  <a:r>
                    <a:rPr lang="fr-FR" sz="1200">
                      <a:hlinkClick r:id="rId11"/>
                    </a:rPr>
                    <a:t>Partage des Conditions Initiales à l'Identique</a:t>
                  </a:r>
                  <a:endParaRPr lang="fr-FR" sz="1200"/>
                </a:p>
                <a:p>
                  <a:pPr algn="ctr"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6458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3268"/>
                  <a:ext cx="1663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4" name="Group 75"/>
              <p:cNvGrpSpPr>
                <a:grpSpLocks/>
              </p:cNvGrpSpPr>
              <p:nvPr/>
            </p:nvGrpSpPr>
            <p:grpSpPr bwMode="auto">
              <a:xfrm>
                <a:off x="1663" y="3268"/>
                <a:ext cx="489" cy="460"/>
                <a:chOff x="1663" y="3268"/>
                <a:chExt cx="489" cy="460"/>
              </a:xfrm>
            </p:grpSpPr>
            <p:sp>
              <p:nvSpPr>
                <p:cNvPr id="16460" name="Rectangle 76"/>
                <p:cNvSpPr>
                  <a:spLocks noChangeArrowheads="1"/>
                </p:cNvSpPr>
                <p:nvPr/>
              </p:nvSpPr>
              <p:spPr bwMode="auto">
                <a:xfrm>
                  <a:off x="1663" y="3268"/>
                  <a:ext cx="489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61" name="Rectangle 77"/>
                <p:cNvSpPr>
                  <a:spLocks noChangeArrowheads="1"/>
                </p:cNvSpPr>
                <p:nvPr/>
              </p:nvSpPr>
              <p:spPr bwMode="auto">
                <a:xfrm>
                  <a:off x="1663" y="3268"/>
                  <a:ext cx="489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5" name="Group 78"/>
              <p:cNvGrpSpPr>
                <a:grpSpLocks/>
              </p:cNvGrpSpPr>
              <p:nvPr/>
            </p:nvGrpSpPr>
            <p:grpSpPr bwMode="auto">
              <a:xfrm>
                <a:off x="2152" y="3268"/>
                <a:ext cx="330" cy="460"/>
                <a:chOff x="2152" y="3268"/>
                <a:chExt cx="330" cy="460"/>
              </a:xfrm>
            </p:grpSpPr>
            <p:sp>
              <p:nvSpPr>
                <p:cNvPr id="16463" name="Rectangle 79"/>
                <p:cNvSpPr>
                  <a:spLocks noChangeArrowheads="1"/>
                </p:cNvSpPr>
                <p:nvPr/>
              </p:nvSpPr>
              <p:spPr bwMode="auto">
                <a:xfrm>
                  <a:off x="2152" y="3268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64" name="Rectangle 80"/>
                <p:cNvSpPr>
                  <a:spLocks noChangeArrowheads="1"/>
                </p:cNvSpPr>
                <p:nvPr/>
              </p:nvSpPr>
              <p:spPr bwMode="auto">
                <a:xfrm>
                  <a:off x="2152" y="3268"/>
                  <a:ext cx="330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6906" name="Group 81"/>
              <p:cNvGrpSpPr>
                <a:grpSpLocks/>
              </p:cNvGrpSpPr>
              <p:nvPr/>
            </p:nvGrpSpPr>
            <p:grpSpPr bwMode="auto">
              <a:xfrm>
                <a:off x="2482" y="3268"/>
                <a:ext cx="330" cy="460"/>
                <a:chOff x="2482" y="3268"/>
                <a:chExt cx="330" cy="460"/>
              </a:xfrm>
            </p:grpSpPr>
            <p:sp>
              <p:nvSpPr>
                <p:cNvPr id="16466" name="Rectangle 82"/>
                <p:cNvSpPr>
                  <a:spLocks noChangeArrowheads="1"/>
                </p:cNvSpPr>
                <p:nvPr/>
              </p:nvSpPr>
              <p:spPr bwMode="auto">
                <a:xfrm>
                  <a:off x="2482" y="3268"/>
                  <a:ext cx="330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67" name="Rectangle 83"/>
                <p:cNvSpPr>
                  <a:spLocks noChangeArrowheads="1"/>
                </p:cNvSpPr>
                <p:nvPr/>
              </p:nvSpPr>
              <p:spPr bwMode="auto">
                <a:xfrm>
                  <a:off x="2482" y="3268"/>
                  <a:ext cx="330" cy="460"/>
                </a:xfrm>
                <a:prstGeom prst="rect">
                  <a:avLst/>
                </a:prstGeom>
                <a:noFill/>
                <a:ln w="7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16468" name="Rectangle 84"/>
            <p:cNvSpPr>
              <a:spLocks noChangeArrowheads="1"/>
            </p:cNvSpPr>
            <p:nvPr/>
          </p:nvSpPr>
          <p:spPr bwMode="auto">
            <a:xfrm>
              <a:off x="-3" y="745"/>
              <a:ext cx="2818" cy="29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36874" name="Picture 85" descr="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13065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86" descr="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51264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87" descr="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1"/>
            <a:ext cx="4572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88" descr="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113463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89" descr="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90" descr="S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91" descr="S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696951" y="241251"/>
            <a:ext cx="3511782" cy="64824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95944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0000FF"/>
                </a:solidFill>
              </a:rPr>
              <a:t>Par des contrats </a:t>
            </a:r>
            <a:br>
              <a:rPr lang="fr-FR" dirty="0" smtClean="0">
                <a:solidFill>
                  <a:srgbClr val="0000FF"/>
                </a:solidFill>
              </a:rPr>
            </a:br>
            <a:r>
              <a:rPr lang="fr-FR" dirty="0" smtClean="0"/>
              <a:t>Voie dorée/voie verte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718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6"/>
                </a:solidFill>
              </a:rPr>
              <a:t>V</a:t>
            </a:r>
            <a:r>
              <a:rPr lang="fr-FR" dirty="0" smtClean="0">
                <a:solidFill>
                  <a:schemeClr val="accent6"/>
                </a:solidFill>
              </a:rPr>
              <a:t>oie dorée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OUI</a:t>
            </a:r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revues rendent leurs </a:t>
            </a:r>
            <a:r>
              <a:rPr lang="fr-FR" b="1" dirty="0">
                <a:solidFill>
                  <a:srgbClr val="000000"/>
                </a:solidFill>
              </a:rPr>
              <a:t>articles </a:t>
            </a:r>
            <a:r>
              <a:rPr lang="fr-FR" dirty="0"/>
              <a:t>directement et immédiatement accessibles au public. Ces publications s'appellent des « revues en accès ouvert» (« </a:t>
            </a:r>
            <a:r>
              <a:rPr lang="fr-FR" i="1" dirty="0"/>
              <a:t>Open </a:t>
            </a:r>
            <a:r>
              <a:rPr lang="fr-FR" i="1" dirty="0" err="1"/>
              <a:t>access</a:t>
            </a:r>
            <a:r>
              <a:rPr lang="fr-FR" i="1" dirty="0"/>
              <a:t> </a:t>
            </a:r>
            <a:r>
              <a:rPr lang="fr-FR" i="1" dirty="0" err="1"/>
              <a:t>journals</a:t>
            </a:r>
            <a:r>
              <a:rPr lang="fr-FR" dirty="0"/>
              <a:t> »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 (auteur-payeur) </a:t>
            </a:r>
            <a:r>
              <a:rPr lang="fr-FR" i="1" dirty="0" smtClean="0">
                <a:hlinkClick r:id="rId2"/>
              </a:rPr>
              <a:t>Library </a:t>
            </a:r>
            <a:r>
              <a:rPr lang="fr-FR" i="1" dirty="0">
                <a:hlinkClick r:id="rId2"/>
              </a:rPr>
              <a:t>of </a:t>
            </a:r>
            <a:r>
              <a:rPr lang="fr-FR" i="1" dirty="0" smtClean="0">
                <a:hlinkClick r:id="rId2"/>
              </a:rPr>
              <a:t>Science</a:t>
            </a:r>
            <a:endParaRPr lang="fr-FR" dirty="0" smtClean="0">
              <a:hlinkClick r:id="rId2"/>
            </a:endParaRPr>
          </a:p>
          <a:p>
            <a:r>
              <a:rPr lang="fr-FR" dirty="0" smtClean="0">
                <a:solidFill>
                  <a:srgbClr val="008000"/>
                </a:solidFill>
              </a:rPr>
              <a:t>Voie verte  ?????</a:t>
            </a:r>
          </a:p>
          <a:p>
            <a:pPr marL="0" indent="0">
              <a:buNone/>
            </a:pPr>
            <a:r>
              <a:rPr lang="fr-FR" dirty="0" smtClean="0"/>
              <a:t>les auteurs déposent une copie de leur articles sur un site personnel ou une archive avec licence??  ou contrat ??  </a:t>
            </a:r>
            <a:r>
              <a:rPr lang="fr-FR" baseline="-25000" dirty="0" smtClean="0">
                <a:hlinkClick r:id="rId3"/>
              </a:rPr>
              <a:t> </a:t>
            </a:r>
            <a:r>
              <a:rPr lang="fr-FR" baseline="-25000" dirty="0">
                <a:hlinkClick r:id="rId3"/>
              </a:rPr>
              <a:t>Steven </a:t>
            </a:r>
            <a:r>
              <a:rPr lang="fr-FR" baseline="-25000" dirty="0" smtClean="0">
                <a:hlinkClick r:id="rId3"/>
              </a:rPr>
              <a:t>Harnad (depuis 1994).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30311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La voie verte : </a:t>
            </a:r>
            <a:r>
              <a:rPr lang="fr-FR" sz="5400" dirty="0" smtClean="0">
                <a:solidFill>
                  <a:srgbClr val="FF6600"/>
                </a:solidFill>
              </a:rPr>
              <a:t>incertitude</a:t>
            </a:r>
            <a:endParaRPr lang="fr-FR" sz="5400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5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400" dirty="0" smtClean="0"/>
              <a:t>Sur HAL, pas de fonction : « choix de licence »</a:t>
            </a:r>
          </a:p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r>
              <a:rPr lang="fr-FR" sz="4400" dirty="0" smtClean="0"/>
              <a:t>Statut des contenus?</a:t>
            </a:r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 smtClean="0"/>
              <a:t>Cas de  </a:t>
            </a:r>
            <a:r>
              <a:rPr lang="fr-FR" sz="4400" dirty="0" err="1" smtClean="0"/>
              <a:t>repropriétarisation</a:t>
            </a:r>
            <a:r>
              <a:rPr lang="fr-FR" sz="4400" dirty="0" smtClean="0"/>
              <a:t> (</a:t>
            </a:r>
            <a:r>
              <a:rPr lang="fr-FR" sz="4400" i="1" dirty="0" smtClean="0"/>
              <a:t>enclosure)</a:t>
            </a:r>
            <a:r>
              <a:rPr lang="fr-FR" sz="4400" dirty="0" smtClean="0"/>
              <a:t>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60303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REPONSES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Positions éthiques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i="1" dirty="0" smtClean="0"/>
              <a:t>Le 29 </a:t>
            </a:r>
            <a:r>
              <a:rPr lang="fr-FR" i="1" dirty="0"/>
              <a:t>juin 2012, les membres du COMETS ont ainsi adopté un avis  sur </a:t>
            </a:r>
            <a:r>
              <a:rPr lang="fr-FR" i="1" dirty="0" smtClean="0">
                <a:hlinkClick r:id="rId2"/>
              </a:rPr>
              <a:t>le </a:t>
            </a:r>
            <a:r>
              <a:rPr lang="fr-FR" i="1" dirty="0">
                <a:hlinkClick r:id="rId2"/>
              </a:rPr>
              <a:t>libre accès aux </a:t>
            </a:r>
            <a:r>
              <a:rPr lang="fr-FR" i="1" dirty="0" smtClean="0">
                <a:hlinkClick r:id="rId2"/>
              </a:rPr>
              <a:t>publications scientifiques</a:t>
            </a:r>
          </a:p>
          <a:p>
            <a:pPr marL="0" indent="0">
              <a:buNone/>
            </a:pPr>
            <a:r>
              <a:rPr lang="fr-FR" i="1" dirty="0" smtClean="0">
                <a:hlinkClick r:id="rId2"/>
              </a:rPr>
              <a:t> </a:t>
            </a:r>
            <a:r>
              <a:rPr lang="fr-FR" i="1" dirty="0">
                <a:hlinkClick r:id="rId2"/>
              </a:rPr>
              <a:t>(« open access </a:t>
            </a:r>
            <a:r>
              <a:rPr lang="fr-FR" i="1" dirty="0" smtClean="0">
                <a:hlinkClick r:id="rId2"/>
              </a:rPr>
              <a:t>» </a:t>
            </a:r>
            <a:r>
              <a:rPr lang="fr-FR" i="1" dirty="0">
                <a:hlinkClick r:id="rId2"/>
              </a:rPr>
              <a:t>)</a:t>
            </a:r>
            <a:r>
              <a:rPr lang="fr-FR" i="1" dirty="0" smtClean="0">
                <a:hlinkClick r:id="rId2"/>
              </a:rPr>
              <a:t>. </a:t>
            </a:r>
          </a:p>
          <a:p>
            <a:r>
              <a:rPr lang="fr-FR" i="1" dirty="0" smtClean="0">
                <a:hlinkClick r:id="rId2"/>
              </a:rPr>
              <a:t>Ce </a:t>
            </a:r>
            <a:r>
              <a:rPr lang="fr-FR" i="1" dirty="0">
                <a:hlinkClick r:id="rId2"/>
              </a:rPr>
              <a:t>texte fait suite à un avis formulé en 2011 portant sur « </a:t>
            </a:r>
            <a:r>
              <a:rPr lang="fr-FR" i="1" dirty="0">
                <a:hlinkClick r:id="rId3"/>
              </a:rPr>
              <a:t>les relations entre chercheurs et maisons d’édition scientifique ». </a:t>
            </a:r>
            <a:endParaRPr lang="fr-FR" i="1" dirty="0" smtClean="0">
              <a:hlinkClick r:id="rId3"/>
            </a:endParaRPr>
          </a:p>
          <a:p>
            <a:r>
              <a:rPr lang="fr-FR" i="1" dirty="0" smtClean="0">
                <a:hlinkClick r:id="rId3"/>
              </a:rPr>
              <a:t>le </a:t>
            </a:r>
            <a:r>
              <a:rPr lang="fr-FR" i="1" dirty="0">
                <a:hlinkClick r:id="rId3"/>
              </a:rPr>
              <a:t>COMETS prépare un avis sur </a:t>
            </a:r>
            <a:r>
              <a:rPr lang="fr-FR" i="1" dirty="0" smtClean="0">
                <a:hlinkClick r:id="rId3"/>
              </a:rPr>
              <a:t>le data sharing ou l’accès </a:t>
            </a:r>
            <a:r>
              <a:rPr lang="fr-FR" i="1" dirty="0">
                <a:hlinkClick r:id="rId3"/>
              </a:rPr>
              <a:t>aux grandes masses de données, à paraître prochainement.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55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 COMETS 2013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demande </a:t>
            </a:r>
            <a:r>
              <a:rPr lang="fr-FR" dirty="0" smtClean="0">
                <a:solidFill>
                  <a:srgbClr val="FF0000"/>
                </a:solidFill>
              </a:rPr>
              <a:t>d’implication du CNRS </a:t>
            </a:r>
            <a:r>
              <a:rPr lang="fr-FR" dirty="0" smtClean="0"/>
              <a:t>dans les politiques de publications </a:t>
            </a:r>
          </a:p>
          <a:p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romeut l’utilisation de </a:t>
            </a:r>
            <a:r>
              <a:rPr lang="fr-FR" dirty="0" smtClean="0">
                <a:solidFill>
                  <a:srgbClr val="FF0000"/>
                </a:solidFill>
              </a:rPr>
              <a:t>l’accès green  </a:t>
            </a:r>
            <a:r>
              <a:rPr lang="fr-FR" dirty="0" smtClean="0"/>
              <a:t>(HAL) plutôt que doré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information auprès des chercheurs en leur recommandant de ne </a:t>
            </a:r>
            <a:r>
              <a:rPr lang="fr-FR" dirty="0" smtClean="0">
                <a:solidFill>
                  <a:srgbClr val="FF0000"/>
                </a:solidFill>
              </a:rPr>
              <a:t>pas renoncer à leurs droits (mais </a:t>
            </a:r>
            <a:r>
              <a:rPr lang="fr-FR" dirty="0" smtClean="0">
                <a:solidFill>
                  <a:srgbClr val="0000FF"/>
                </a:solidFill>
              </a:rPr>
              <a:t>rien sur les licences)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5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fr-FR" sz="4800" dirty="0" smtClean="0"/>
              <a:t>Stratégies institutionnelles ?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9453"/>
            <a:ext cx="8229600" cy="392729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6600"/>
                </a:solidFill>
              </a:rPr>
              <a:t>Plan Stratégique du CNRS 2014</a:t>
            </a:r>
          </a:p>
          <a:p>
            <a:pPr marL="0" indent="0">
              <a:buNone/>
            </a:pPr>
            <a:r>
              <a:rPr lang="fr-FR" dirty="0" smtClean="0"/>
              <a:t>en cours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rgbClr val="FF6600"/>
                </a:solidFill>
              </a:rPr>
              <a:t>Max </a:t>
            </a:r>
            <a:r>
              <a:rPr lang="fr-FR" dirty="0">
                <a:solidFill>
                  <a:srgbClr val="FF6600"/>
                </a:solidFill>
              </a:rPr>
              <a:t>P</a:t>
            </a:r>
            <a:r>
              <a:rPr lang="fr-FR" dirty="0" smtClean="0">
                <a:solidFill>
                  <a:srgbClr val="FF6600"/>
                </a:solidFill>
              </a:rPr>
              <a:t>lanck Digital Library</a:t>
            </a:r>
          </a:p>
          <a:p>
            <a:pPr marL="0" indent="0">
              <a:buNone/>
            </a:pPr>
            <a:r>
              <a:rPr lang="fr-FR" dirty="0"/>
              <a:t>e</a:t>
            </a:r>
            <a:r>
              <a:rPr lang="fr-FR" dirty="0" smtClean="0"/>
              <a:t>n discussion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CC0 +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 smtClean="0"/>
              <a:t>Norms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2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fr-FR" dirty="0" smtClean="0">
                <a:solidFill>
                  <a:srgbClr val="FF6600"/>
                </a:solidFill>
              </a:rPr>
              <a:t>EU </a:t>
            </a:r>
            <a:r>
              <a:rPr lang="fr-FR" dirty="0" err="1" smtClean="0">
                <a:solidFill>
                  <a:srgbClr val="FF6600"/>
                </a:solidFill>
              </a:rPr>
              <a:t>Policies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3366FF"/>
                </a:solidFill>
              </a:rPr>
              <a:t>Horizon 2020</a:t>
            </a:r>
            <a:endParaRPr lang="fr-F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9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4087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4600" b="1" dirty="0" smtClean="0">
                <a:solidFill>
                  <a:srgbClr val="3366FF"/>
                </a:solidFill>
              </a:rPr>
              <a:t>H2020</a:t>
            </a:r>
            <a:r>
              <a:rPr lang="fr-FR" sz="4600" b="1" dirty="0" smtClean="0">
                <a:solidFill>
                  <a:srgbClr val="00B050"/>
                </a:solidFill>
              </a:rPr>
              <a:t>-</a:t>
            </a:r>
            <a:r>
              <a:rPr lang="fr-FR" sz="4600" b="1" dirty="0" smtClean="0"/>
              <a:t> </a:t>
            </a:r>
            <a:r>
              <a:rPr lang="fr-FR" sz="4600" b="1" dirty="0" err="1" smtClean="0">
                <a:solidFill>
                  <a:srgbClr val="7030A0"/>
                </a:solidFill>
              </a:rPr>
              <a:t>Regime</a:t>
            </a:r>
            <a:endParaRPr lang="fr-FR" sz="4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Routes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• OA </a:t>
            </a:r>
            <a:r>
              <a:rPr lang="en-US" dirty="0">
                <a:solidFill>
                  <a:srgbClr val="0070C0"/>
                </a:solidFill>
              </a:rPr>
              <a:t>publishing and self-archiving considered valid and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0070C0"/>
                </a:solidFill>
              </a:rPr>
              <a:t>complementary</a:t>
            </a:r>
            <a:r>
              <a:rPr lang="fr-FR" dirty="0">
                <a:solidFill>
                  <a:srgbClr val="0070C0"/>
                </a:solidFill>
              </a:rPr>
              <a:t> routes</a:t>
            </a:r>
          </a:p>
          <a:p>
            <a:pPr marL="0" indent="0">
              <a:buNone/>
            </a:pPr>
            <a:r>
              <a:rPr lang="en-US" dirty="0"/>
              <a:t>• Deposit into a repository </a:t>
            </a:r>
            <a:r>
              <a:rPr lang="en-US" dirty="0">
                <a:solidFill>
                  <a:srgbClr val="0070C0"/>
                </a:solidFill>
              </a:rPr>
              <a:t>also</a:t>
            </a:r>
            <a:r>
              <a:rPr lang="en-US" dirty="0"/>
              <a:t> in the case of OA publishing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b="1" dirty="0" err="1" smtClean="0">
                <a:solidFill>
                  <a:srgbClr val="FF0000"/>
                </a:solidFill>
              </a:rPr>
              <a:t>Costs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Eligibility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OA publishing costs </a:t>
            </a:r>
            <a:r>
              <a:rPr lang="en-US" dirty="0"/>
              <a:t>during the grant (as in FP7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Piloting </a:t>
            </a:r>
            <a:r>
              <a:rPr lang="en-US" dirty="0"/>
              <a:t>a mechanism for open access publishing </a:t>
            </a:r>
            <a:r>
              <a:rPr lang="en-US" dirty="0">
                <a:solidFill>
                  <a:srgbClr val="0070C0"/>
                </a:solidFill>
              </a:rPr>
              <a:t>after the end of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grant agreement </a:t>
            </a:r>
            <a:r>
              <a:rPr lang="en-US" dirty="0"/>
              <a:t>(call EINFRA-2-2014 – </a:t>
            </a:r>
            <a:r>
              <a:rPr lang="en-US" dirty="0" err="1"/>
              <a:t>eInfrastructure</a:t>
            </a:r>
            <a:r>
              <a:rPr lang="en-US" dirty="0"/>
              <a:t> on</a:t>
            </a:r>
          </a:p>
          <a:p>
            <a:pPr marL="0" indent="0">
              <a:buNone/>
            </a:pPr>
            <a:r>
              <a:rPr lang="fr-FR" dirty="0"/>
              <a:t>open </a:t>
            </a:r>
            <a:r>
              <a:rPr lang="fr-FR" dirty="0" err="1"/>
              <a:t>access</a:t>
            </a:r>
            <a:r>
              <a:rPr lang="fr-FR" dirty="0"/>
              <a:t>)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• </a:t>
            </a:r>
            <a:r>
              <a:rPr lang="fr-FR" b="1" dirty="0" err="1" smtClean="0">
                <a:solidFill>
                  <a:srgbClr val="FF0000"/>
                </a:solidFill>
              </a:rPr>
              <a:t>Licencing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en-US" dirty="0" smtClean="0"/>
              <a:t>Encouragement </a:t>
            </a:r>
            <a:r>
              <a:rPr lang="en-US" dirty="0"/>
              <a:t>to authors to retain their copyright and grant</a:t>
            </a:r>
          </a:p>
          <a:p>
            <a:pPr marL="0" indent="0">
              <a:buNone/>
            </a:pPr>
            <a:r>
              <a:rPr lang="en-US" dirty="0"/>
              <a:t>adequate </a:t>
            </a:r>
            <a:r>
              <a:rPr lang="en-US" dirty="0" err="1"/>
              <a:t>licences</a:t>
            </a:r>
            <a:r>
              <a:rPr lang="en-US" dirty="0"/>
              <a:t> to publishers (e.g. </a:t>
            </a:r>
            <a:r>
              <a:rPr lang="en-US" b="1" dirty="0"/>
              <a:t>Creative Commons)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3040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5400" dirty="0" smtClean="0"/>
              <a:t>1- Les divers aspects de l’Open </a:t>
            </a:r>
            <a:r>
              <a:rPr lang="fr-FR" sz="5400" dirty="0"/>
              <a:t>A</a:t>
            </a:r>
            <a:r>
              <a:rPr lang="fr-FR" sz="5400" dirty="0" smtClean="0"/>
              <a:t>ccess et des licences d’</a:t>
            </a:r>
            <a:r>
              <a:rPr lang="fr-FR" sz="5400" dirty="0" smtClean="0">
                <a:solidFill>
                  <a:srgbClr val="FF6600"/>
                </a:solidFill>
              </a:rPr>
              <a:t>usages</a:t>
            </a:r>
            <a:endParaRPr lang="fr-FR" sz="54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sz="5400" dirty="0" smtClean="0"/>
          </a:p>
          <a:p>
            <a:pPr marL="0" indent="0">
              <a:buNone/>
            </a:pPr>
            <a:r>
              <a:rPr lang="fr-FR" sz="5400" dirty="0" smtClean="0"/>
              <a:t>2- L’intérêt des licences </a:t>
            </a:r>
            <a:r>
              <a:rPr lang="fr-FR" sz="5400" dirty="0"/>
              <a:t>C</a:t>
            </a:r>
            <a:r>
              <a:rPr lang="fr-FR" sz="5400" dirty="0" smtClean="0"/>
              <a:t>C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95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0970" b="10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85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60" y="274637"/>
            <a:ext cx="8450540" cy="103690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2- </a:t>
            </a:r>
            <a:r>
              <a:rPr lang="fr-FR" dirty="0" smtClean="0"/>
              <a:t>Arguments du </a:t>
            </a:r>
            <a:r>
              <a:rPr lang="fr-FR" dirty="0" smtClean="0">
                <a:solidFill>
                  <a:srgbClr val="0000FF"/>
                </a:solidFill>
              </a:rPr>
              <a:t> Vraiment Besoin</a:t>
            </a:r>
            <a:r>
              <a:rPr lang="fr-FR" dirty="0" smtClean="0">
                <a:solidFill>
                  <a:srgbClr val="FF6600"/>
                </a:solidFill>
              </a:rPr>
              <a:t> 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260" y="1629076"/>
            <a:ext cx="8450540" cy="4896727"/>
          </a:xfrm>
        </p:spPr>
        <p:txBody>
          <a:bodyPr>
            <a:normAutofit fontScale="92500"/>
          </a:bodyPr>
          <a:lstStyle/>
          <a:p>
            <a:r>
              <a:rPr lang="fr-FR" dirty="0"/>
              <a:t>1-  Les licences '</a:t>
            </a:r>
            <a:r>
              <a:rPr lang="fr-FR" dirty="0" err="1"/>
              <a:t>Creative</a:t>
            </a:r>
            <a:r>
              <a:rPr lang="fr-FR" dirty="0"/>
              <a:t> Commons' s'appliquent aux contenus relevant du droit d’auteur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</a:t>
            </a:r>
            <a:r>
              <a:rPr lang="fr-FR" dirty="0"/>
              <a:t>-  l'Open data scientifique soulève de plus en plus de questions en terme de </a:t>
            </a:r>
            <a:r>
              <a:rPr lang="fr-FR" b="1" dirty="0">
                <a:solidFill>
                  <a:srgbClr val="000000"/>
                </a:solidFill>
              </a:rPr>
              <a:t>«</a:t>
            </a:r>
            <a:r>
              <a:rPr lang="fr-FR" b="1" dirty="0">
                <a:solidFill>
                  <a:srgbClr val="0000FF"/>
                </a:solidFill>
              </a:rPr>
              <a:t> </a:t>
            </a:r>
            <a:r>
              <a:rPr lang="fr-FR" b="1" dirty="0" err="1">
                <a:solidFill>
                  <a:srgbClr val="000000"/>
                </a:solidFill>
              </a:rPr>
              <a:t>compliance</a:t>
            </a:r>
            <a:r>
              <a:rPr lang="fr-FR" b="1" dirty="0">
                <a:solidFill>
                  <a:srgbClr val="000000"/>
                </a:solidFill>
              </a:rPr>
              <a:t> » </a:t>
            </a:r>
            <a:r>
              <a:rPr lang="fr-FR" dirty="0"/>
              <a:t>des contenus  et de piratage (intégrité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3-  l’Open data  scientifique s’inscrit dans des politiques institutionnelles et des contrats privés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6302"/>
          </a:xfrm>
        </p:spPr>
        <p:txBody>
          <a:bodyPr>
            <a:normAutofit/>
          </a:bodyPr>
          <a:lstStyle/>
          <a:p>
            <a:r>
              <a:rPr lang="fr-FR" dirty="0" smtClean="0"/>
              <a:t>L’intérêt des licences CC pour les </a:t>
            </a:r>
            <a:br>
              <a:rPr lang="fr-FR" dirty="0" smtClean="0"/>
            </a:br>
            <a:r>
              <a:rPr lang="fr-FR" dirty="0" smtClean="0"/>
              <a:t>Publications  Scientifiques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85399"/>
            <a:ext cx="8229600" cy="3240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 smtClean="0">
                <a:solidFill>
                  <a:srgbClr val="0000FF"/>
                </a:solidFill>
              </a:rPr>
              <a:t>OA vert et OA doré</a:t>
            </a:r>
            <a:endParaRPr lang="fr-FR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argument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Publication =  Œuvre (</a:t>
            </a:r>
            <a:r>
              <a:rPr lang="fr-FR" dirty="0" smtClean="0"/>
              <a:t>un contenu)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Originalité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Forme écrite (inscrite)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6861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Option</a:t>
            </a:r>
            <a:r>
              <a:rPr lang="fr-FR" sz="4000" dirty="0" smtClean="0">
                <a:solidFill>
                  <a:srgbClr val="0000FF"/>
                </a:solidFill>
              </a:rPr>
              <a:t> « </a:t>
            </a:r>
            <a:r>
              <a:rPr lang="fr-FR" sz="4000" b="1" u="sng" dirty="0" smtClean="0">
                <a:solidFill>
                  <a:srgbClr val="0000FF"/>
                </a:solidFill>
              </a:rPr>
              <a:t>attribution</a:t>
            </a:r>
            <a:r>
              <a:rPr lang="fr-FR" sz="4000" dirty="0" smtClean="0">
                <a:solidFill>
                  <a:srgbClr val="0000FF"/>
                </a:solidFill>
              </a:rPr>
              <a:t> » </a:t>
            </a:r>
            <a:br>
              <a:rPr lang="fr-FR" sz="4000" dirty="0" smtClean="0">
                <a:solidFill>
                  <a:srgbClr val="0000FF"/>
                </a:solidFill>
              </a:rPr>
            </a:b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7947"/>
            <a:ext cx="8229600" cy="4321195"/>
          </a:xfrm>
        </p:spPr>
        <p:txBody>
          <a:bodyPr>
            <a:noAutofit/>
          </a:bodyPr>
          <a:lstStyle/>
          <a:p>
            <a:r>
              <a:rPr lang="fr-FR" sz="4000" dirty="0" smtClean="0"/>
              <a:t>Plusieurs auteurs </a:t>
            </a:r>
          </a:p>
          <a:p>
            <a:r>
              <a:rPr lang="fr-FR" sz="4000" dirty="0" smtClean="0"/>
              <a:t>Rangs et rôles différents</a:t>
            </a:r>
          </a:p>
          <a:p>
            <a:r>
              <a:rPr lang="fr-FR" sz="4000" dirty="0" smtClean="0"/>
              <a:t>Importance des citations internes d’auteurs</a:t>
            </a:r>
          </a:p>
          <a:p>
            <a:r>
              <a:rPr lang="fr-FR" sz="4000" dirty="0" smtClean="0"/>
              <a:t>Bibliométrie</a:t>
            </a:r>
          </a:p>
          <a:p>
            <a:endParaRPr lang="fr-FR" sz="4000" dirty="0" smtClean="0"/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4731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20846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Option </a:t>
            </a:r>
            <a:br>
              <a:rPr lang="fr-FR" dirty="0" smtClean="0"/>
            </a:br>
            <a:r>
              <a:rPr lang="fr-FR" sz="4000" dirty="0" smtClean="0">
                <a:solidFill>
                  <a:srgbClr val="0000FF"/>
                </a:solidFill>
              </a:rPr>
              <a:t>« </a:t>
            </a:r>
            <a:r>
              <a:rPr lang="fr-FR" sz="4000" b="1" dirty="0" smtClean="0">
                <a:solidFill>
                  <a:srgbClr val="0000FF"/>
                </a:solidFill>
              </a:rPr>
              <a:t>Réutilisation »</a:t>
            </a:r>
            <a:r>
              <a:rPr lang="fr-FR" sz="4000" dirty="0" smtClean="0"/>
              <a:t> (ND) vs </a:t>
            </a:r>
            <a:r>
              <a:rPr lang="fr-FR" sz="4000" dirty="0" err="1" smtClean="0"/>
              <a:t>re</a:t>
            </a:r>
            <a:r>
              <a:rPr lang="fr-FR" sz="4000" dirty="0"/>
              <a:t>-</a:t>
            </a:r>
            <a:r>
              <a:rPr lang="fr-FR" sz="4000" dirty="0" smtClean="0"/>
              <a:t>propriétarisation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1752"/>
            <a:ext cx="8229600" cy="3834411"/>
          </a:xfrm>
        </p:spPr>
        <p:txBody>
          <a:bodyPr/>
          <a:lstStyle/>
          <a:p>
            <a:r>
              <a:rPr lang="fr-FR" dirty="0" smtClean="0"/>
              <a:t>Science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REF DOC (INIST) </a:t>
            </a:r>
          </a:p>
          <a:p>
            <a:endParaRPr lang="fr-FR" dirty="0"/>
          </a:p>
          <a:p>
            <a:r>
              <a:rPr lang="fr-FR" dirty="0" smtClean="0"/>
              <a:t>Open </a:t>
            </a:r>
            <a:r>
              <a:rPr lang="fr-FR" dirty="0"/>
              <a:t>é</a:t>
            </a:r>
            <a:r>
              <a:rPr lang="fr-FR" dirty="0" smtClean="0"/>
              <a:t>dition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1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Le seul fait de capturer certaines des ressources du site vaut acceptation des </a:t>
            </a:r>
            <a:r>
              <a:rPr lang="fr-FR" sz="4800" dirty="0">
                <a:solidFill>
                  <a:srgbClr val="0000FF"/>
                </a:solidFill>
              </a:rPr>
              <a:t>conditions de cession proposées.</a:t>
            </a:r>
            <a:r>
              <a:rPr lang="fr-FR" sz="4800" dirty="0"/>
              <a:t> L’usager ne peut passer outre les limites d’usage concédées. </a:t>
            </a:r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92884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Option NC </a:t>
            </a:r>
            <a:r>
              <a:rPr lang="fr-FR" dirty="0" smtClean="0">
                <a:solidFill>
                  <a:srgbClr val="3366FF"/>
                </a:solidFill>
              </a:rPr>
              <a:t>non commercial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6975"/>
            <a:ext cx="8229600" cy="377918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Distingue les usages entre pairs</a:t>
            </a:r>
          </a:p>
          <a:p>
            <a:pPr marL="0" indent="0">
              <a:buNone/>
            </a:pPr>
            <a:r>
              <a:rPr lang="fr-FR" sz="4000" dirty="0" smtClean="0"/>
              <a:t>(publications savantes)</a:t>
            </a:r>
          </a:p>
          <a:p>
            <a:pPr marL="0" indent="0">
              <a:buNone/>
            </a:pPr>
            <a:endParaRPr lang="fr-FR" sz="4000" dirty="0"/>
          </a:p>
          <a:p>
            <a:r>
              <a:rPr lang="fr-FR" sz="4000" dirty="0" smtClean="0"/>
              <a:t>Crée des communs scientifiques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1175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argument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S’appuie</a:t>
            </a:r>
            <a:r>
              <a:rPr lang="fr-FR" dirty="0" smtClean="0"/>
              <a:t> sur les </a:t>
            </a:r>
            <a:r>
              <a:rPr lang="fr-FR" dirty="0" smtClean="0">
                <a:solidFill>
                  <a:srgbClr val="3366FF"/>
                </a:solidFill>
              </a:rPr>
              <a:t>droits exclusifs  de l’auteur</a:t>
            </a:r>
            <a:endParaRPr lang="fr-FR" dirty="0">
              <a:solidFill>
                <a:srgbClr val="3366FF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Rend </a:t>
            </a:r>
            <a:r>
              <a:rPr lang="fr-FR" dirty="0" smtClean="0">
                <a:solidFill>
                  <a:srgbClr val="3366FF"/>
                </a:solidFill>
              </a:rPr>
              <a:t>publique la disponibilité </a:t>
            </a:r>
            <a:r>
              <a:rPr lang="fr-FR" dirty="0" smtClean="0"/>
              <a:t>de l’œuvre par le logo </a:t>
            </a:r>
          </a:p>
          <a:p>
            <a:endParaRPr lang="fr-FR" dirty="0"/>
          </a:p>
          <a:p>
            <a:r>
              <a:rPr lang="fr-FR" dirty="0" smtClean="0"/>
              <a:t>Affirme  la </a:t>
            </a:r>
            <a:r>
              <a:rPr lang="fr-FR" dirty="0" smtClean="0">
                <a:solidFill>
                  <a:srgbClr val="3366FF"/>
                </a:solidFill>
              </a:rPr>
              <a:t>volonté des auteurs </a:t>
            </a:r>
            <a:r>
              <a:rPr lang="fr-FR" dirty="0" smtClean="0"/>
              <a:t>ou de l’auteur vis à vis des tiers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94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ème</a:t>
            </a:r>
            <a:r>
              <a:rPr lang="fr-FR" dirty="0" smtClean="0"/>
              <a:t>  argument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Retient</a:t>
            </a:r>
            <a:r>
              <a:rPr lang="fr-FR" dirty="0" smtClean="0"/>
              <a:t> ses </a:t>
            </a:r>
            <a:r>
              <a:rPr lang="fr-FR" dirty="0" smtClean="0">
                <a:solidFill>
                  <a:srgbClr val="3366FF"/>
                </a:solidFill>
              </a:rPr>
              <a:t>droits exclusifs</a:t>
            </a:r>
          </a:p>
          <a:p>
            <a:endParaRPr lang="fr-FR" dirty="0">
              <a:solidFill>
                <a:srgbClr val="3366FF"/>
              </a:solidFill>
            </a:endParaRPr>
          </a:p>
          <a:p>
            <a:r>
              <a:rPr lang="fr-FR" dirty="0" smtClean="0"/>
              <a:t>Pour se </a:t>
            </a:r>
            <a:r>
              <a:rPr lang="fr-FR" dirty="0" smtClean="0">
                <a:solidFill>
                  <a:srgbClr val="FF6600"/>
                </a:solidFill>
              </a:rPr>
              <a:t>conformer </a:t>
            </a:r>
            <a:r>
              <a:rPr lang="fr-FR" dirty="0" smtClean="0"/>
              <a:t>aux politiques institutionnelles </a:t>
            </a:r>
          </a:p>
          <a:p>
            <a:endParaRPr lang="fr-FR" dirty="0"/>
          </a:p>
          <a:p>
            <a:r>
              <a:rPr lang="fr-FR" dirty="0" smtClean="0"/>
              <a:t>Et aux recommandations éthiques de la communauté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25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41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1- Open Access to publications scientifiques  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i="1" dirty="0" smtClean="0"/>
          </a:p>
          <a:p>
            <a:pPr marL="0" indent="0">
              <a:buNone/>
            </a:pPr>
            <a:endParaRPr lang="fr-FR" sz="4000" i="1" dirty="0"/>
          </a:p>
          <a:p>
            <a:pPr marL="0" indent="0">
              <a:buNone/>
            </a:pPr>
            <a:r>
              <a:rPr lang="fr-FR" sz="3200" i="1" dirty="0" smtClean="0"/>
              <a:t>Versus</a:t>
            </a:r>
          </a:p>
          <a:p>
            <a:endParaRPr lang="fr-FR" sz="3200" i="1" dirty="0"/>
          </a:p>
          <a:p>
            <a:pPr marL="0" indent="0">
              <a:buNone/>
            </a:pPr>
            <a:r>
              <a:rPr lang="fr-FR" sz="3200" b="1" dirty="0" smtClean="0"/>
              <a:t>Open </a:t>
            </a:r>
            <a:r>
              <a:rPr lang="fr-FR" sz="3200" b="1" dirty="0" err="1" smtClean="0"/>
              <a:t>access</a:t>
            </a:r>
            <a:r>
              <a:rPr lang="fr-FR" sz="3200" b="1" dirty="0" smtClean="0"/>
              <a:t> to data </a:t>
            </a:r>
            <a:endParaRPr lang="fr-FR" sz="3200" b="1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561" r="14561"/>
          <a:stretch>
            <a:fillRect/>
          </a:stretch>
        </p:blipFill>
        <p:spPr>
          <a:xfrm>
            <a:off x="5093567" y="2470345"/>
            <a:ext cx="3593233" cy="36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1717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P</a:t>
            </a:r>
            <a:r>
              <a:rPr lang="fr-FR" dirty="0" smtClean="0">
                <a:solidFill>
                  <a:srgbClr val="0000FF"/>
                </a:solidFill>
              </a:rPr>
              <a:t>articularités </a:t>
            </a:r>
            <a:r>
              <a:rPr lang="fr-FR" dirty="0">
                <a:solidFill>
                  <a:srgbClr val="0000FF"/>
                </a:solidFill>
              </a:rPr>
              <a:t>de </a:t>
            </a:r>
            <a:r>
              <a:rPr lang="fr-FR" dirty="0" smtClean="0">
                <a:solidFill>
                  <a:srgbClr val="0000FF"/>
                </a:solidFill>
              </a:rPr>
              <a:t>l’écosystème de l’article scientifique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1438"/>
            <a:ext cx="8229600" cy="308472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		</a:t>
            </a:r>
            <a:r>
              <a:rPr lang="fr-FR" dirty="0" smtClean="0"/>
              <a:t>écosystème  </a:t>
            </a:r>
            <a:r>
              <a:rPr lang="fr-FR" dirty="0"/>
              <a:t>institutionnel </a:t>
            </a:r>
          </a:p>
          <a:p>
            <a:pPr marL="0" indent="0">
              <a:buNone/>
            </a:pPr>
            <a:r>
              <a:rPr lang="fr-FR" dirty="0"/>
              <a:t>		 </a:t>
            </a:r>
            <a:r>
              <a:rPr lang="fr-FR" dirty="0" smtClean="0"/>
              <a:t>					éthique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 smtClean="0"/>
              <a:t>					stratégique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 smtClean="0"/>
              <a:t>					citoyen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47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100" y="274637"/>
            <a:ext cx="8407700" cy="11489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 pour </a:t>
            </a:r>
            <a:r>
              <a:rPr lang="fr-FR" dirty="0" smtClean="0">
                <a:solidFill>
                  <a:srgbClr val="0000FF"/>
                </a:solidFill>
              </a:rPr>
              <a:t>l’Open Access des publications</a:t>
            </a:r>
            <a:r>
              <a:rPr lang="fr-FR" dirty="0" smtClean="0"/>
              <a:t>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934"/>
            <a:ext cx="8229600" cy="5425654"/>
          </a:xfrm>
        </p:spPr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r>
              <a:rPr lang="fr-FR" sz="9600" dirty="0" smtClean="0">
                <a:solidFill>
                  <a:srgbClr val="FF6600"/>
                </a:solidFill>
              </a:rPr>
              <a:t>L’ouverture créé des dangers</a:t>
            </a:r>
          </a:p>
          <a:p>
            <a:pPr marL="457200" lvl="1" indent="0">
              <a:buNone/>
            </a:pPr>
            <a:r>
              <a:rPr lang="fr-FR" sz="9600" dirty="0" smtClean="0">
                <a:solidFill>
                  <a:srgbClr val="FF6600"/>
                </a:solidFill>
              </a:rPr>
              <a:t>- pour l’intégrité</a:t>
            </a:r>
          </a:p>
          <a:p>
            <a:pPr marL="0" indent="0">
              <a:buNone/>
            </a:pPr>
            <a:r>
              <a:rPr lang="fr-FR" sz="9600" dirty="0" smtClean="0">
                <a:solidFill>
                  <a:srgbClr val="FF6600"/>
                </a:solidFill>
              </a:rPr>
              <a:t>	- le piratage</a:t>
            </a:r>
          </a:p>
          <a:p>
            <a:pPr marL="0" indent="0">
              <a:buNone/>
            </a:pPr>
            <a:endParaRPr lang="fr-FR" sz="9600" dirty="0">
              <a:solidFill>
                <a:srgbClr val="FF6600"/>
              </a:solidFill>
            </a:endParaRPr>
          </a:p>
          <a:p>
            <a:r>
              <a:rPr lang="fr-FR" sz="9600" dirty="0" smtClean="0">
                <a:solidFill>
                  <a:srgbClr val="FF6600"/>
                </a:solidFill>
              </a:rPr>
              <a:t>Pas de déclaration ou de dépôt de l’œuvre en droit français</a:t>
            </a:r>
          </a:p>
          <a:p>
            <a:pPr marL="0" indent="0">
              <a:buNone/>
            </a:pPr>
            <a:endParaRPr lang="fr-FR" sz="96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fr-FR" sz="9600" dirty="0" smtClean="0"/>
              <a:t>ALORS</a:t>
            </a:r>
          </a:p>
          <a:p>
            <a:pPr marL="0" indent="0">
              <a:buNone/>
            </a:pPr>
            <a:endParaRPr lang="fr-FR" sz="9600" dirty="0" smtClean="0"/>
          </a:p>
          <a:p>
            <a:r>
              <a:rPr lang="fr-FR" sz="9600" dirty="0" smtClean="0"/>
              <a:t>La licence </a:t>
            </a:r>
            <a:r>
              <a:rPr lang="fr-FR" sz="9600" dirty="0"/>
              <a:t>(</a:t>
            </a:r>
            <a:r>
              <a:rPr lang="fr-FR" sz="9600" dirty="0" smtClean="0"/>
              <a:t>logo) devient  un signe de visibilité, d’accès et de reconnaissance</a:t>
            </a:r>
          </a:p>
          <a:p>
            <a:pPr marL="0" indent="0">
              <a:buNone/>
            </a:pPr>
            <a:endParaRPr lang="fr-FR" sz="9600" dirty="0" smtClean="0"/>
          </a:p>
          <a:p>
            <a:r>
              <a:rPr lang="fr-FR" sz="9600" dirty="0" smtClean="0"/>
              <a:t>Les options CC protège l’œuvre, l’auteur et l’institution en levant la </a:t>
            </a:r>
            <a:r>
              <a:rPr lang="fr-FR" sz="9600" dirty="0" smtClean="0">
                <a:solidFill>
                  <a:srgbClr val="0000FF"/>
                </a:solidFill>
              </a:rPr>
              <a:t>mauvaise foi du contrevenant</a:t>
            </a:r>
          </a:p>
          <a:p>
            <a:endParaRPr lang="fr-FR" sz="9600" dirty="0">
              <a:solidFill>
                <a:srgbClr val="0000FF"/>
              </a:solidFill>
            </a:endParaRPr>
          </a:p>
          <a:p>
            <a:r>
              <a:rPr lang="fr-FR" sz="9600" dirty="0" smtClean="0">
                <a:solidFill>
                  <a:srgbClr val="0000FF"/>
                </a:solidFill>
              </a:rPr>
              <a:t>La licence renforce  la communauté </a:t>
            </a:r>
          </a:p>
          <a:p>
            <a:pPr marL="0" indent="0">
              <a:buNone/>
            </a:pPr>
            <a:r>
              <a:rPr lang="fr-FR" sz="9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6313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60" y="274637"/>
            <a:ext cx="8450540" cy="1506303"/>
          </a:xfrm>
        </p:spPr>
        <p:txBody>
          <a:bodyPr>
            <a:normAutofit/>
          </a:bodyPr>
          <a:lstStyle/>
          <a:p>
            <a:r>
              <a:rPr lang="fr-FR" dirty="0" smtClean="0"/>
              <a:t>Résumé : Arguments du  </a:t>
            </a:r>
            <a:br>
              <a:rPr lang="fr-FR" dirty="0" smtClean="0"/>
            </a:br>
            <a:r>
              <a:rPr lang="fr-FR" dirty="0" smtClean="0">
                <a:solidFill>
                  <a:srgbClr val="FF6600"/>
                </a:solidFill>
              </a:rPr>
              <a:t>Vraiment Besoin 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260" y="2029442"/>
            <a:ext cx="8450540" cy="4496361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1-  Les licences '</a:t>
            </a:r>
            <a:r>
              <a:rPr lang="fr-FR" dirty="0" err="1"/>
              <a:t>Creative</a:t>
            </a:r>
            <a:r>
              <a:rPr lang="fr-FR" dirty="0"/>
              <a:t> Commons' s'appliquent aux contenus relevant du droit d’auteur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00FF"/>
                </a:solidFill>
              </a:rPr>
              <a:t>Donc </a:t>
            </a:r>
            <a:r>
              <a:rPr lang="fr-FR" dirty="0">
                <a:solidFill>
                  <a:srgbClr val="0000FF"/>
                </a:solidFill>
              </a:rPr>
              <a:t>les publications scientifiques </a:t>
            </a:r>
            <a:r>
              <a:rPr lang="fr-FR" dirty="0" smtClean="0">
                <a:solidFill>
                  <a:srgbClr val="0000FF"/>
                </a:solidFill>
              </a:rPr>
              <a:t>sont  protégeables par des licences CC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2-  l'Open data scientifique soulève de plus en plus de questions en terme de </a:t>
            </a:r>
            <a:r>
              <a:rPr lang="fr-FR" b="1" dirty="0">
                <a:solidFill>
                  <a:srgbClr val="000000"/>
                </a:solidFill>
              </a:rPr>
              <a:t>«</a:t>
            </a:r>
            <a:r>
              <a:rPr lang="fr-FR" b="1" dirty="0">
                <a:solidFill>
                  <a:srgbClr val="0000FF"/>
                </a:solidFill>
              </a:rPr>
              <a:t> </a:t>
            </a:r>
            <a:r>
              <a:rPr lang="fr-FR" b="1" dirty="0" err="1">
                <a:solidFill>
                  <a:srgbClr val="000000"/>
                </a:solidFill>
              </a:rPr>
              <a:t>compliance</a:t>
            </a:r>
            <a:r>
              <a:rPr lang="fr-FR" b="1" dirty="0">
                <a:solidFill>
                  <a:srgbClr val="000000"/>
                </a:solidFill>
              </a:rPr>
              <a:t> » </a:t>
            </a:r>
            <a:r>
              <a:rPr lang="fr-FR" dirty="0"/>
              <a:t>des contenus  et de piratage (intégrité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Donc l'auteur </a:t>
            </a:r>
            <a:r>
              <a:rPr lang="fr-FR" u="sng" dirty="0" smtClean="0">
                <a:solidFill>
                  <a:srgbClr val="0000FF"/>
                </a:solidFill>
              </a:rPr>
              <a:t>affirme s</a:t>
            </a:r>
            <a:r>
              <a:rPr lang="fr-FR" dirty="0" smtClean="0">
                <a:solidFill>
                  <a:srgbClr val="0000FF"/>
                </a:solidFill>
              </a:rPr>
              <a:t>es droits  originels par des licences CC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3-  l’Open data  scientifique s’inscrit dans des politiques institutionnelles et des contrats privés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Donc l’auteur </a:t>
            </a:r>
            <a:r>
              <a:rPr lang="fr-FR" u="sng" dirty="0" smtClean="0">
                <a:solidFill>
                  <a:srgbClr val="0000FF"/>
                </a:solidFill>
              </a:rPr>
              <a:t>doit réserver </a:t>
            </a:r>
            <a:r>
              <a:rPr lang="fr-FR" dirty="0" smtClean="0">
                <a:solidFill>
                  <a:srgbClr val="0000FF"/>
                </a:solidFill>
              </a:rPr>
              <a:t>ses droits  en amont de la diffusion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5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38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(</a:t>
            </a:r>
            <a:r>
              <a:rPr lang="fr-FR" b="1" dirty="0"/>
              <a:t>quoi de neuf en </a:t>
            </a:r>
            <a:r>
              <a:rPr lang="fr-FR" b="1" dirty="0" smtClean="0"/>
              <a:t>2014 pour les licences CC en France  )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18294"/>
          <a:stretch>
            <a:fillRect/>
          </a:stretch>
        </p:blipFill>
        <p:spPr bwMode="auto">
          <a:xfrm>
            <a:off x="0" y="3531059"/>
            <a:ext cx="9144000" cy="25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1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1005"/>
            <a:ext cx="8229600" cy="242219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Reconnaissance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par le Ministère de la Culture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54086"/>
            <a:ext cx="8229600" cy="3572078"/>
          </a:xfrm>
        </p:spPr>
        <p:txBody>
          <a:bodyPr/>
          <a:lstStyle/>
          <a:p>
            <a:r>
              <a:rPr lang="fr-FR" dirty="0" smtClean="0"/>
              <a:t>Coproduction d’un film sur CC</a:t>
            </a:r>
          </a:p>
          <a:p>
            <a:endParaRPr lang="fr-FR" dirty="0"/>
          </a:p>
          <a:p>
            <a:r>
              <a:rPr lang="fr-FR" dirty="0" smtClean="0"/>
              <a:t>Subvention pour éditer des films par domaine d’activité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3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Intégration dans le monde marchand de la musique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91811"/>
            <a:ext cx="8229600" cy="373435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Possibilité de choix même dans le monde de la propriété intellectuelle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Accord CC-SACEM (2011- 2013) renouvelé (2013-2015)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0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14675" y="2395538"/>
          <a:ext cx="29146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 bitmap" r:id="rId4" imgW="2914286" imgH="2933333" progId="Paint.Picture">
                  <p:embed/>
                </p:oleObj>
              </mc:Choice>
              <mc:Fallback>
                <p:oleObj name="Image bitmap" r:id="rId4" imgW="2914286" imgH="2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395538"/>
                        <a:ext cx="291465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66355"/>
              </p:ext>
            </p:extLst>
          </p:nvPr>
        </p:nvGraphicFramePr>
        <p:xfrm>
          <a:off x="2406096" y="1637731"/>
          <a:ext cx="4375888" cy="448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 bitmap" r:id="rId6" imgW="2914286" imgH="2933333" progId="Paint.Picture">
                  <p:embed/>
                </p:oleObj>
              </mc:Choice>
              <mc:Fallback>
                <p:oleObj name="Image bitmap" r:id="rId6" imgW="2914286" imgH="2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096" y="1637731"/>
                        <a:ext cx="4375888" cy="448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70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Et dans le monde de l’édition 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Table ronde sur </a:t>
            </a:r>
            <a:r>
              <a:rPr lang="fr-FR" dirty="0" err="1" smtClean="0"/>
              <a:t>Creative</a:t>
            </a:r>
            <a:r>
              <a:rPr lang="fr-FR" dirty="0" smtClean="0"/>
              <a:t> </a:t>
            </a:r>
            <a:r>
              <a:rPr lang="fr-FR" dirty="0" err="1" smtClean="0"/>
              <a:t>commons</a:t>
            </a:r>
            <a:r>
              <a:rPr lang="fr-FR" dirty="0" smtClean="0"/>
              <a:t>  organisée par le Syndicat national de l’Edition 2013</a:t>
            </a:r>
          </a:p>
          <a:p>
            <a:endParaRPr lang="fr-FR" dirty="0"/>
          </a:p>
          <a:p>
            <a:pPr lvl="5"/>
            <a:r>
              <a:rPr lang="fr-FR" dirty="0" smtClean="0"/>
              <a:t>UNESCO</a:t>
            </a:r>
          </a:p>
          <a:p>
            <a:pPr lvl="5"/>
            <a:r>
              <a:rPr lang="fr-FR" dirty="0" smtClean="0"/>
              <a:t>WIKIMEDIA</a:t>
            </a:r>
          </a:p>
          <a:p>
            <a:pPr lvl="5"/>
            <a:r>
              <a:rPr lang="fr-FR" dirty="0" smtClean="0"/>
              <a:t>Flammarion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79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enfin…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 smtClean="0"/>
              <a:t>Extension des modèles culturels </a:t>
            </a:r>
            <a:r>
              <a:rPr lang="fr-FR" sz="5400" dirty="0" smtClean="0">
                <a:solidFill>
                  <a:srgbClr val="FF6600"/>
                </a:solidFill>
              </a:rPr>
              <a:t>des Communs</a:t>
            </a:r>
            <a:endParaRPr lang="fr-FR" sz="5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16414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</a:t>
            </a:r>
            <a:br>
              <a:rPr lang="fr-FR" dirty="0" smtClean="0"/>
            </a:br>
            <a:r>
              <a:rPr lang="fr-FR" dirty="0" smtClean="0"/>
              <a:t>CROWD COLLABORATIF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« Science citoyenne » </a:t>
            </a:r>
            <a:br>
              <a:rPr lang="fr-FR" dirty="0"/>
            </a:br>
            <a:r>
              <a:rPr lang="fr-FR" sz="2000" dirty="0"/>
              <a:t>(Biodiversité, Rio, 1992)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4027487" cy="4248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fr-FR" sz="1900"/>
              <a:t> </a:t>
            </a:r>
          </a:p>
          <a:p>
            <a:pPr>
              <a:lnSpc>
                <a:spcPct val="80000"/>
              </a:lnSpc>
            </a:pPr>
            <a:r>
              <a:rPr lang="fr-FR" sz="1900" b="1" u="sng"/>
              <a:t>Bien commun</a:t>
            </a:r>
            <a:r>
              <a:rPr lang="fr-FR" sz="1900"/>
              <a:t>: Suivi temporel d’oiseaux communs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fr-FR" sz="1100"/>
              <a:t>	(Le Monde du 10 janvier 2012)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fr-FR" sz="1900"/>
          </a:p>
          <a:p>
            <a:pPr>
              <a:lnSpc>
                <a:spcPct val="80000"/>
              </a:lnSpc>
            </a:pPr>
            <a:r>
              <a:rPr lang="fr-FR" sz="1900"/>
              <a:t>Des dizaine de milliers de naturalistes bénévoles</a:t>
            </a:r>
          </a:p>
          <a:p>
            <a:pPr>
              <a:lnSpc>
                <a:spcPct val="80000"/>
              </a:lnSpc>
            </a:pPr>
            <a:r>
              <a:rPr lang="fr-FR" sz="1900"/>
              <a:t>1.500.000.h de comptage d’oiseaux et de papillons </a:t>
            </a:r>
          </a:p>
          <a:p>
            <a:pPr>
              <a:lnSpc>
                <a:spcPct val="80000"/>
              </a:lnSpc>
            </a:pPr>
            <a:endParaRPr lang="fr-FR" sz="1900"/>
          </a:p>
          <a:p>
            <a:pPr>
              <a:lnSpc>
                <a:spcPct val="80000"/>
              </a:lnSpc>
            </a:pPr>
            <a:r>
              <a:rPr lang="fr-FR" sz="1900"/>
              <a:t>9000 points d’écoute en France </a:t>
            </a:r>
          </a:p>
          <a:p>
            <a:pPr>
              <a:lnSpc>
                <a:spcPct val="80000"/>
              </a:lnSpc>
            </a:pPr>
            <a:r>
              <a:rPr lang="fr-FR" sz="1900"/>
              <a:t>Chercheurs académiques et non professionnels</a:t>
            </a:r>
          </a:p>
          <a:p>
            <a:pPr>
              <a:lnSpc>
                <a:spcPct val="80000"/>
              </a:lnSpc>
            </a:pPr>
            <a:endParaRPr lang="fr-FR" sz="1900" i="1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2288" y="2246313"/>
            <a:ext cx="3081337" cy="3011487"/>
          </a:xfrm>
        </p:spPr>
      </p:pic>
    </p:spTree>
    <p:extLst>
      <p:ext uri="{BB962C8B-B14F-4D97-AF65-F5344CB8AC3E}">
        <p14:creationId xmlns:p14="http://schemas.microsoft.com/office/powerpoint/2010/main" val="76538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39042" y="1"/>
            <a:ext cx="8696160" cy="1033498"/>
          </a:xfrm>
          <a:ln/>
        </p:spPr>
        <p:txBody>
          <a:bodyPr tIns="35199">
            <a:normAutofit/>
          </a:bodyPr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4800" dirty="0" smtClean="0">
                <a:solidFill>
                  <a:srgbClr val="0000FF"/>
                </a:solidFill>
              </a:rPr>
              <a:t>Open Access aux P. Sc. </a:t>
            </a:r>
            <a:endParaRPr lang="fr-FR" sz="4800" dirty="0">
              <a:solidFill>
                <a:srgbClr val="0000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38" y="1033499"/>
            <a:ext cx="8929881" cy="5824501"/>
          </a:xfrm>
          <a:ln/>
        </p:spPr>
        <p:txBody>
          <a:bodyPr tIns="22399">
            <a:noAutofit/>
          </a:bodyPr>
          <a:lstStyle/>
          <a:p>
            <a:pPr marL="391645" indent="-293733">
              <a:buSzPct val="45000"/>
              <a:buFont typeface="Wingdings" charset="0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dirty="0">
                <a:solidFill>
                  <a:srgbClr val="FF6600"/>
                </a:solidFill>
              </a:rPr>
              <a:t>Origine</a:t>
            </a:r>
            <a:r>
              <a:rPr lang="fr-FR" dirty="0"/>
              <a:t> : mouvement des chercheurs pour la publication scientifique en </a:t>
            </a:r>
            <a:r>
              <a:rPr lang="fr-FR" dirty="0">
                <a:solidFill>
                  <a:srgbClr val="0000FF"/>
                </a:solidFill>
              </a:rPr>
              <a:t>accès ouvert au sens de gratuit</a:t>
            </a:r>
            <a:r>
              <a:rPr lang="fr-FR" dirty="0"/>
              <a:t> (</a:t>
            </a:r>
            <a:r>
              <a:rPr lang="fr-FR" i="1" dirty="0"/>
              <a:t>versus</a:t>
            </a:r>
            <a:r>
              <a:rPr lang="fr-FR" dirty="0"/>
              <a:t> fermé payant : portails de revues propriétaires</a:t>
            </a:r>
            <a:r>
              <a:rPr lang="fr-FR" dirty="0" smtClean="0"/>
              <a:t>)</a:t>
            </a:r>
          </a:p>
          <a:p>
            <a:pPr marL="391645" indent="-293733">
              <a:buSzPct val="45000"/>
              <a:buFont typeface="Wingdings" charset="0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endParaRPr lang="fr-FR" dirty="0"/>
          </a:p>
          <a:p>
            <a:pPr marL="391645" indent="-293733">
              <a:buSzPct val="45000"/>
              <a:buFont typeface="Wingdings" charset="0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dirty="0"/>
              <a:t>dépôt de </a:t>
            </a:r>
            <a:r>
              <a:rPr lang="fr-FR" i="1" dirty="0" err="1"/>
              <a:t>preprints</a:t>
            </a:r>
            <a:r>
              <a:rPr lang="fr-FR" dirty="0"/>
              <a:t> de publications </a:t>
            </a:r>
            <a:r>
              <a:rPr lang="fr-FR" dirty="0">
                <a:hlinkClick r:id="rId3"/>
              </a:rPr>
              <a:t>arXiv</a:t>
            </a:r>
            <a:r>
              <a:rPr lang="fr-FR" dirty="0"/>
              <a:t> (1991</a:t>
            </a:r>
            <a:r>
              <a:rPr lang="fr-FR" dirty="0" smtClean="0"/>
              <a:t>)</a:t>
            </a:r>
          </a:p>
          <a:p>
            <a:pPr marL="97912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endParaRPr lang="fr-FR" dirty="0"/>
          </a:p>
          <a:p>
            <a:pPr marL="391645" indent="-293733">
              <a:buSzPct val="45000"/>
              <a:buFont typeface="Wingdings" charset="0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dirty="0"/>
              <a:t>Déclaration de Budapest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BOAI</a:t>
            </a:r>
            <a:r>
              <a:rPr lang="en-US" dirty="0"/>
              <a:t>) </a:t>
            </a:r>
            <a:r>
              <a:rPr lang="fr-FR" dirty="0"/>
              <a:t>2002 (puis </a:t>
            </a:r>
            <a:r>
              <a:rPr lang="fr-FR" dirty="0">
                <a:hlinkClick r:id="rId5"/>
              </a:rPr>
              <a:t>Bethesda</a:t>
            </a:r>
            <a:r>
              <a:rPr lang="fr-FR" dirty="0"/>
              <a:t>, </a:t>
            </a:r>
            <a:r>
              <a:rPr lang="fr-FR" dirty="0" smtClean="0"/>
              <a:t>de Berlin, 2003) </a:t>
            </a:r>
            <a:r>
              <a:rPr lang="fr-FR" dirty="0"/>
              <a:t>: </a:t>
            </a:r>
            <a:r>
              <a:rPr lang="en-US" dirty="0" err="1"/>
              <a:t>accès</a:t>
            </a:r>
            <a:r>
              <a:rPr lang="en-US" dirty="0"/>
              <a:t> </a:t>
            </a:r>
            <a:r>
              <a:rPr lang="en-US" dirty="0" err="1"/>
              <a:t>gratuit</a:t>
            </a:r>
            <a:r>
              <a:rPr lang="en-US" dirty="0"/>
              <a:t> </a:t>
            </a:r>
            <a:r>
              <a:rPr lang="en-US" dirty="0" err="1"/>
              <a:t>assorti</a:t>
            </a:r>
            <a:r>
              <a:rPr lang="en-US" dirty="0"/>
              <a:t> du </a:t>
            </a:r>
            <a:r>
              <a:rPr lang="en-US" dirty="0" err="1"/>
              <a:t>droit</a:t>
            </a:r>
            <a:r>
              <a:rPr lang="en-US" dirty="0"/>
              <a:t> de </a:t>
            </a:r>
            <a:r>
              <a:rPr lang="en-US" dirty="0" err="1" smtClean="0"/>
              <a:t>copie</a:t>
            </a:r>
            <a:r>
              <a:rPr lang="en-US" dirty="0" smtClean="0"/>
              <a:t>, de  redistribution?? et de </a:t>
            </a:r>
            <a:r>
              <a:rPr lang="en-US" dirty="0" err="1" smtClean="0"/>
              <a:t>réutilisation</a:t>
            </a:r>
            <a:r>
              <a:rPr lang="en-US" dirty="0" smtClean="0"/>
              <a:t>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425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047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ET des </a:t>
            </a:r>
            <a:r>
              <a:rPr lang="en-US" sz="4800" dirty="0" err="1" smtClean="0"/>
              <a:t>modèles</a:t>
            </a:r>
            <a:r>
              <a:rPr lang="en-US" sz="4800" dirty="0" smtClean="0"/>
              <a:t> </a:t>
            </a:r>
            <a:r>
              <a:rPr lang="en-US" sz="4800" dirty="0" err="1" smtClean="0"/>
              <a:t>économiques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(</a:t>
            </a:r>
            <a:r>
              <a:rPr lang="en-US" sz="4800" dirty="0" err="1" smtClean="0"/>
              <a:t>Effet</a:t>
            </a:r>
            <a:r>
              <a:rPr lang="en-US" sz="4800" dirty="0" smtClean="0"/>
              <a:t> de </a:t>
            </a:r>
            <a:r>
              <a:rPr lang="en-US" sz="4800" dirty="0" err="1" smtClean="0"/>
              <a:t>réseau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85110"/>
            <a:ext cx="8435280" cy="448424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2 </a:t>
            </a:r>
            <a:r>
              <a:rPr lang="en-US" sz="2800" dirty="0" err="1" smtClean="0">
                <a:solidFill>
                  <a:srgbClr val="0000FF"/>
                </a:solidFill>
              </a:rPr>
              <a:t>principes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marL="0" lvl="1" indent="0" algn="ctr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1- “</a:t>
            </a:r>
            <a:r>
              <a:rPr lang="en-US" sz="2800" dirty="0">
                <a:solidFill>
                  <a:schemeClr val="accent4"/>
                </a:solidFill>
              </a:rPr>
              <a:t>plus un </a:t>
            </a:r>
            <a:r>
              <a:rPr lang="en-US" sz="2800" dirty="0" err="1">
                <a:solidFill>
                  <a:schemeClr val="accent4"/>
                </a:solidFill>
              </a:rPr>
              <a:t>produit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est</a:t>
            </a:r>
            <a:r>
              <a:rPr lang="en-US" sz="2800" dirty="0">
                <a:solidFill>
                  <a:schemeClr val="accent4"/>
                </a:solidFill>
              </a:rPr>
              <a:t> consommé,  </a:t>
            </a:r>
            <a:endParaRPr lang="en-US" sz="2800" dirty="0" smtClean="0">
              <a:solidFill>
                <a:schemeClr val="accent4"/>
              </a:solidFill>
            </a:endParaRPr>
          </a:p>
          <a:p>
            <a:pPr marL="0" lvl="1" indent="0" algn="ctr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plus </a:t>
            </a:r>
            <a:r>
              <a:rPr lang="en-US" sz="2800" dirty="0" err="1">
                <a:solidFill>
                  <a:schemeClr val="accent4"/>
                </a:solidFill>
              </a:rPr>
              <a:t>il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est</a:t>
            </a:r>
            <a:r>
              <a:rPr lang="en-US" sz="2800" dirty="0">
                <a:solidFill>
                  <a:schemeClr val="accent4"/>
                </a:solidFill>
              </a:rPr>
              <a:t> utile</a:t>
            </a:r>
            <a:r>
              <a:rPr lang="en-US" sz="2800" dirty="0" smtClean="0">
                <a:solidFill>
                  <a:schemeClr val="accent4"/>
                </a:solidFill>
              </a:rPr>
              <a:t>”</a:t>
            </a:r>
          </a:p>
          <a:p>
            <a:pPr marL="0" lvl="1" indent="0" algn="ctr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2- “ </a:t>
            </a:r>
            <a:r>
              <a:rPr lang="en-US" sz="2800" dirty="0" err="1" smtClean="0">
                <a:solidFill>
                  <a:schemeClr val="accent4"/>
                </a:solidFill>
              </a:rPr>
              <a:t>l’utilité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croît</a:t>
            </a:r>
            <a:r>
              <a:rPr lang="en-US" sz="2800" dirty="0" smtClean="0">
                <a:solidFill>
                  <a:schemeClr val="accent4"/>
                </a:solidFill>
              </a:rPr>
              <a:t> avec le </a:t>
            </a:r>
            <a:r>
              <a:rPr lang="en-US" sz="2800" dirty="0" err="1" smtClean="0">
                <a:solidFill>
                  <a:schemeClr val="accent4"/>
                </a:solidFill>
              </a:rPr>
              <a:t>nombre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d’utilisateurs</a:t>
            </a:r>
            <a:r>
              <a:rPr lang="en-US" sz="2800" dirty="0" smtClean="0">
                <a:solidFill>
                  <a:schemeClr val="accent4"/>
                </a:solidFill>
              </a:rPr>
              <a:t> “</a:t>
            </a:r>
          </a:p>
          <a:p>
            <a:pPr marL="0" lvl="1" indent="0" algn="ctr"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lvl="1" indent="0"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2 </a:t>
            </a:r>
            <a:r>
              <a:rPr lang="en-US" sz="2800" dirty="0" err="1" smtClean="0">
                <a:solidFill>
                  <a:srgbClr val="0000FF"/>
                </a:solidFill>
              </a:rPr>
              <a:t>effets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  <a:p>
            <a:pPr marL="548640" lvl="2" indent="0">
              <a:buNone/>
            </a:pPr>
            <a:r>
              <a:rPr lang="en-US" sz="2800" dirty="0" smtClean="0"/>
              <a:t>1- Il </a:t>
            </a:r>
            <a:r>
              <a:rPr lang="en-US" sz="2800" dirty="0" err="1"/>
              <a:t>a</a:t>
            </a:r>
            <a:r>
              <a:rPr lang="en-US" sz="2800" dirty="0" err="1" smtClean="0"/>
              <a:t>ssigne</a:t>
            </a:r>
            <a:r>
              <a:rPr lang="en-US" sz="2800" dirty="0" smtClean="0"/>
              <a:t> des </a:t>
            </a:r>
            <a:r>
              <a:rPr lang="en-US" sz="2800" dirty="0" err="1" smtClean="0">
                <a:solidFill>
                  <a:srgbClr val="FF6600"/>
                </a:solidFill>
              </a:rPr>
              <a:t>coûts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err="1" smtClean="0">
                <a:solidFill>
                  <a:srgbClr val="FF6600"/>
                </a:solidFill>
              </a:rPr>
              <a:t>nuls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la diffusion massive</a:t>
            </a:r>
            <a:endParaRPr lang="en-US" sz="2800" dirty="0"/>
          </a:p>
          <a:p>
            <a:pPr marL="548640" lvl="2" indent="0">
              <a:buNone/>
            </a:pPr>
            <a:r>
              <a:rPr lang="en-US" sz="2800" dirty="0" smtClean="0"/>
              <a:t>2- - Il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/>
              <a:t>f</a:t>
            </a:r>
            <a:r>
              <a:rPr lang="en-US" sz="2800" dirty="0" err="1" smtClean="0"/>
              <a:t>ondé</a:t>
            </a:r>
            <a:r>
              <a:rPr lang="en-US" sz="2800" dirty="0" smtClean="0"/>
              <a:t> </a:t>
            </a:r>
            <a:r>
              <a:rPr lang="en-US" sz="2800" dirty="0" err="1" smtClean="0"/>
              <a:t>sur</a:t>
            </a:r>
            <a:r>
              <a:rPr lang="en-US" sz="2800" dirty="0" smtClean="0"/>
              <a:t> la </a:t>
            </a:r>
            <a:r>
              <a:rPr lang="en-US" sz="2800" dirty="0" err="1">
                <a:solidFill>
                  <a:srgbClr val="FF6600"/>
                </a:solidFill>
              </a:rPr>
              <a:t>d</a:t>
            </a:r>
            <a:r>
              <a:rPr lang="en-US" sz="2800" dirty="0" err="1" smtClean="0">
                <a:solidFill>
                  <a:srgbClr val="FF6600"/>
                </a:solidFill>
              </a:rPr>
              <a:t>ynamique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demande</a:t>
            </a:r>
            <a:r>
              <a:rPr lang="en-US" sz="2800" dirty="0" smtClean="0"/>
              <a:t>  et le </a:t>
            </a:r>
            <a:r>
              <a:rPr lang="en-US" sz="2800" dirty="0" err="1" smtClean="0"/>
              <a:t>captage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6600"/>
                </a:solidFill>
              </a:rPr>
              <a:t>d’attention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914400" lvl="2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	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14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>
          <a:xfrm>
            <a:off x="788857" y="609600"/>
            <a:ext cx="8126544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Inefficacité du droit de </a:t>
            </a:r>
            <a:r>
              <a:rPr lang="fr-FR" sz="28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la propriété intellectuelle </a:t>
            </a:r>
            <a:r>
              <a:rPr lang="fr-FR" sz="28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vis à vis de l’innovation (E. MACKAAY) </a:t>
            </a:r>
            <a:endParaRPr lang="fr-FR" sz="28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788856" y="1557337"/>
            <a:ext cx="7771921" cy="5164137"/>
          </a:xfrm>
        </p:spPr>
        <p:txBody>
          <a:bodyPr/>
          <a:lstStyle/>
          <a:p>
            <a:r>
              <a:rPr lang="fr-FR" sz="2000" dirty="0">
                <a:latin typeface="Tahoma" charset="0"/>
                <a:ea typeface="ＭＳ Ｐゴシック" charset="0"/>
                <a:cs typeface="ＭＳ Ｐゴシック" charset="0"/>
              </a:rPr>
              <a:t>Si la propriété intellectuelle a bien un effet stimulateur pour la création, l’exclusivité risque de retarder la création par </a:t>
            </a:r>
            <a:r>
              <a:rPr lang="fr-FR" sz="20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filiation</a:t>
            </a:r>
            <a:r>
              <a:rPr lang="fr-FR" sz="2000" dirty="0">
                <a:latin typeface="Tahoma" charset="0"/>
                <a:ea typeface="ＭＳ Ｐゴシック" charset="0"/>
                <a:cs typeface="ＭＳ Ｐゴシック" charset="0"/>
              </a:rPr>
              <a:t> :</a:t>
            </a:r>
          </a:p>
          <a:p>
            <a:endParaRPr lang="fr-FR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000">
                <a:solidFill>
                  <a:schemeClr val="hlink"/>
                </a:solidFill>
                <a:latin typeface="Tahoma" charset="0"/>
              </a:rPr>
              <a:t>Ejan Mackaay - mars 2014</a:t>
            </a:r>
            <a:endParaRPr lang="en-GB" sz="100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2458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413C68-DEE8-A24A-9C13-E293F04CCC17}" type="slidenum">
              <a:rPr lang="en-GB" sz="1400">
                <a:solidFill>
                  <a:schemeClr val="hlink"/>
                </a:solidFill>
                <a:latin typeface="Tahoma" charset="0"/>
              </a:rPr>
              <a:pPr/>
              <a:t>41</a:t>
            </a:fld>
            <a:endParaRPr lang="en-GB" sz="1400">
              <a:solidFill>
                <a:schemeClr val="hlink"/>
              </a:solidFill>
              <a:latin typeface="Tahoma" charset="0"/>
            </a:endParaRPr>
          </a:p>
        </p:txBody>
      </p:sp>
      <p:pic>
        <p:nvPicPr>
          <p:cNvPr id="24581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2" y="2348880"/>
            <a:ext cx="5829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1279281" y="609600"/>
            <a:ext cx="7636119" cy="1143000"/>
          </a:xfrm>
        </p:spPr>
        <p:txBody>
          <a:bodyPr/>
          <a:lstStyle/>
          <a:p>
            <a:r>
              <a:rPr lang="fr-FR" sz="2800">
                <a:latin typeface="Tahoma" charset="0"/>
                <a:ea typeface="ＭＳ Ｐゴシック" charset="0"/>
                <a:cs typeface="ＭＳ Ｐゴシック" charset="0"/>
              </a:rPr>
              <a:t>Vues optimiste (rouge) et pessimiste (bleue) de l’effet incitatif de la pi</a:t>
            </a:r>
          </a:p>
        </p:txBody>
      </p:sp>
      <p:sp>
        <p:nvSpPr>
          <p:cNvPr id="2765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000">
                <a:solidFill>
                  <a:schemeClr val="hlink"/>
                </a:solidFill>
                <a:latin typeface="Tahoma" charset="0"/>
              </a:rPr>
              <a:t>Ejan Mackaay - mars 2014</a:t>
            </a:r>
            <a:endParaRPr lang="en-GB" sz="100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4CB704-186A-1D44-8975-EDC50A7784CC}" type="slidenum">
              <a:rPr lang="en-GB" sz="1400">
                <a:solidFill>
                  <a:schemeClr val="hlink"/>
                </a:solidFill>
                <a:latin typeface="Tahoma" charset="0"/>
              </a:rPr>
              <a:pPr/>
              <a:t>42</a:t>
            </a:fld>
            <a:endParaRPr lang="en-GB" sz="140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2174" y="1772816"/>
            <a:ext cx="7423227" cy="4323184"/>
          </a:xfrm>
        </p:spPr>
        <p:txBody>
          <a:bodyPr/>
          <a:lstStyle/>
          <a:p>
            <a:r>
              <a:rPr lang="fr-FR" sz="1800" dirty="0" smtClean="0"/>
              <a:t>Toutefois, personne ne sait encore mesurer la courbe directement. D’où des conceptions discordantes :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33" y="2492896"/>
            <a:ext cx="6183217" cy="40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>
                <a:solidFill>
                  <a:prstClr val="black"/>
                </a:solidFill>
                <a:latin typeface="ArialMT"/>
              </a:rPr>
              <a:t>RoMEO</a:t>
            </a:r>
            <a:r>
              <a:rPr lang="fr-FR" sz="3200" b="1" dirty="0">
                <a:solidFill>
                  <a:prstClr val="black"/>
                </a:solidFill>
                <a:latin typeface="ArialMT"/>
              </a:rPr>
              <a:t> </a:t>
            </a:r>
            <a:r>
              <a:rPr lang="fr-FR" sz="3200" dirty="0">
                <a:solidFill>
                  <a:prstClr val="black"/>
                </a:solidFill>
                <a:latin typeface="ArialMT"/>
              </a:rPr>
              <a:t>	</a:t>
            </a:r>
            <a:r>
              <a:rPr lang="fr-FR" sz="3200" b="1" dirty="0" err="1">
                <a:solidFill>
                  <a:prstClr val="black"/>
                </a:solidFill>
                <a:latin typeface="ArialMT"/>
              </a:rPr>
              <a:t>Archiving</a:t>
            </a:r>
            <a:r>
              <a:rPr lang="fr-FR" sz="3200" b="1" dirty="0">
                <a:solidFill>
                  <a:prstClr val="black"/>
                </a:solidFill>
                <a:latin typeface="ArialMT"/>
              </a:rPr>
              <a:t> </a:t>
            </a:r>
            <a:r>
              <a:rPr lang="fr-FR" sz="3200" b="1" dirty="0" err="1">
                <a:solidFill>
                  <a:prstClr val="black"/>
                </a:solidFill>
                <a:latin typeface="ArialMT"/>
              </a:rPr>
              <a:t>policy</a:t>
            </a:r>
            <a:r>
              <a:rPr lang="fr-FR" sz="3200" dirty="0">
                <a:solidFill>
                  <a:prstClr val="black"/>
                </a:solidFill>
                <a:latin typeface="ArialMT"/>
              </a:rPr>
              <a:t>	</a:t>
            </a:r>
            <a:r>
              <a:rPr lang="fr-FR" sz="3200" b="1" dirty="0" err="1">
                <a:solidFill>
                  <a:prstClr val="black"/>
                </a:solidFill>
                <a:latin typeface="ArialMT"/>
              </a:rPr>
              <a:t>Publishers</a:t>
            </a:r>
            <a:r>
              <a:rPr lang="fr-FR" sz="3200" dirty="0">
                <a:solidFill>
                  <a:prstClr val="black"/>
                </a:solidFill>
                <a:latin typeface="ArialMT"/>
              </a:rPr>
              <a:t>	</a:t>
            </a:r>
            <a:br>
              <a:rPr lang="fr-FR" sz="3200" dirty="0">
                <a:solidFill>
                  <a:prstClr val="black"/>
                </a:solidFill>
                <a:latin typeface="ArialMT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u="sng" dirty="0" smtClean="0">
                <a:solidFill>
                  <a:prstClr val="black"/>
                </a:solidFill>
                <a:latin typeface="ArialMT"/>
                <a:hlinkClick r:id="rId2"/>
              </a:rPr>
              <a:t>Can 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2"/>
              </a:rPr>
              <a:t>archive pre-print and post-print	</a:t>
            </a:r>
            <a:r>
              <a:rPr lang="fr-FR" u="sng" dirty="0" smtClean="0">
                <a:solidFill>
                  <a:prstClr val="black"/>
                </a:solidFill>
                <a:latin typeface="ArialMT"/>
                <a:hlinkClick r:id="rId2"/>
              </a:rPr>
              <a:t>33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2"/>
              </a:rPr>
              <a:t>	</a:t>
            </a:r>
            <a:r>
              <a:rPr lang="fr-FR" u="sng" dirty="0" smtClean="0">
                <a:solidFill>
                  <a:prstClr val="black"/>
                </a:solidFill>
                <a:latin typeface="ArialMT"/>
                <a:hlinkClick r:id="rId2"/>
              </a:rPr>
              <a:t>%</a:t>
            </a:r>
            <a:endParaRPr lang="fr-FR" u="sng" dirty="0">
              <a:solidFill>
                <a:prstClr val="black"/>
              </a:solidFill>
              <a:latin typeface="ArialMT"/>
              <a:hlinkClick r:id="rId2"/>
            </a:endParaRPr>
          </a:p>
          <a:p>
            <a:pPr marL="0" indent="0" algn="ctr">
              <a:buNone/>
            </a:pPr>
            <a:r>
              <a:rPr lang="fr-FR" u="sng" dirty="0" smtClean="0">
                <a:solidFill>
                  <a:prstClr val="black"/>
                </a:solidFill>
                <a:latin typeface="ArialMT"/>
                <a:hlinkClick r:id="rId3"/>
              </a:rPr>
              <a:t>Can 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3"/>
              </a:rPr>
              <a:t>archive post-print (ie final draft post-refereeing)	</a:t>
            </a:r>
            <a:r>
              <a:rPr lang="fr-FR" u="sng" dirty="0" smtClean="0">
                <a:solidFill>
                  <a:prstClr val="black"/>
                </a:solidFill>
                <a:latin typeface="ArialMT"/>
                <a:hlinkClick r:id="rId3"/>
              </a:rPr>
              <a:t>33%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3"/>
              </a:rPr>
              <a:t>	</a:t>
            </a:r>
          </a:p>
          <a:p>
            <a:pPr algn="ctr"/>
            <a:r>
              <a:rPr lang="fr-FR" u="sng" dirty="0">
                <a:solidFill>
                  <a:prstClr val="black"/>
                </a:solidFill>
                <a:latin typeface="ArialMT"/>
                <a:hlinkClick r:id="rId4"/>
              </a:rPr>
              <a:t>	Can archive pre-print (ie pre-refereeing</a:t>
            </a:r>
            <a:r>
              <a:rPr lang="fr-FR" u="sng" dirty="0" smtClean="0">
                <a:solidFill>
                  <a:prstClr val="black"/>
                </a:solidFill>
                <a:latin typeface="ArialMT"/>
                <a:hlinkClick r:id="rId4"/>
              </a:rPr>
              <a:t>) 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4"/>
              </a:rPr>
              <a:t>	</a:t>
            </a:r>
            <a:r>
              <a:rPr lang="fr-FR" u="sng" dirty="0" smtClean="0">
                <a:solidFill>
                  <a:prstClr val="black"/>
                </a:solidFill>
                <a:latin typeface="ArialMT"/>
                <a:hlinkClick r:id="rId4"/>
              </a:rPr>
              <a:t>7%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4"/>
              </a:rPr>
              <a:t>	</a:t>
            </a:r>
          </a:p>
          <a:p>
            <a:pPr algn="ctr"/>
            <a:r>
              <a:rPr lang="fr-FR" u="sng" dirty="0">
                <a:solidFill>
                  <a:prstClr val="black"/>
                </a:solidFill>
                <a:latin typeface="ArialMT"/>
                <a:hlinkClick r:id="rId5"/>
              </a:rPr>
              <a:t>	Archiving not formally supported	</a:t>
            </a:r>
            <a:r>
              <a:rPr lang="fr-FR" u="sng" dirty="0" smtClean="0">
                <a:solidFill>
                  <a:prstClr val="black"/>
                </a:solidFill>
                <a:latin typeface="ArialMT"/>
                <a:hlinkClick r:id="rId5"/>
              </a:rPr>
              <a:t>28%</a:t>
            </a:r>
            <a:r>
              <a:rPr lang="fr-FR" u="sng" dirty="0">
                <a:solidFill>
                  <a:prstClr val="black"/>
                </a:solidFill>
                <a:latin typeface="ArialMT"/>
                <a:hlinkClick r:id="rId5"/>
              </a:rPr>
              <a:t>	</a:t>
            </a:r>
            <a:endParaRPr lang="fr-FR" u="sng" dirty="0" smtClean="0">
              <a:solidFill>
                <a:prstClr val="black"/>
              </a:solidFill>
              <a:latin typeface="ArialMT"/>
              <a:hlinkClick r:id="rId5"/>
            </a:endParaRPr>
          </a:p>
          <a:p>
            <a:pPr algn="ctr"/>
            <a:endParaRPr lang="fr-FR" u="sng" dirty="0">
              <a:solidFill>
                <a:prstClr val="black"/>
              </a:solidFill>
              <a:latin typeface="ArialMT"/>
              <a:hlinkClick r:id="rId5"/>
            </a:endParaRPr>
          </a:p>
          <a:p>
            <a:pPr marL="0" indent="0" algn="ctr">
              <a:buNone/>
            </a:pPr>
            <a:r>
              <a:rPr lang="fr-FR" sz="3600" dirty="0" err="1" smtClean="0">
                <a:solidFill>
                  <a:prstClr val="black"/>
                </a:solidFill>
                <a:latin typeface="ArialMT"/>
              </a:rPr>
              <a:t>Summary</a:t>
            </a:r>
            <a:r>
              <a:rPr lang="fr-FR" sz="3600" dirty="0">
                <a:solidFill>
                  <a:prstClr val="black"/>
                </a:solidFill>
                <a:latin typeface="ArialMT"/>
              </a:rPr>
              <a:t>: </a:t>
            </a:r>
            <a:r>
              <a:rPr lang="fr-FR" sz="3600" b="1" dirty="0" smtClean="0">
                <a:solidFill>
                  <a:prstClr val="black"/>
                </a:solidFill>
                <a:latin typeface="ArialMT"/>
              </a:rPr>
              <a:t>73%</a:t>
            </a:r>
            <a:r>
              <a:rPr lang="fr-FR" sz="3600" dirty="0" smtClean="0">
                <a:solidFill>
                  <a:prstClr val="black"/>
                </a:solidFill>
                <a:latin typeface="ArialMT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ArialMT"/>
              </a:rPr>
              <a:t>of </a:t>
            </a:r>
            <a:r>
              <a:rPr lang="fr-FR" sz="3600" dirty="0" err="1">
                <a:solidFill>
                  <a:prstClr val="black"/>
                </a:solidFill>
                <a:latin typeface="ArialMT"/>
              </a:rPr>
              <a:t>publishers</a:t>
            </a:r>
            <a:r>
              <a:rPr lang="fr-FR" sz="3600" dirty="0">
                <a:solidFill>
                  <a:prstClr val="black"/>
                </a:solidFill>
                <a:latin typeface="ArialMT"/>
              </a:rPr>
              <a:t> </a:t>
            </a:r>
            <a:r>
              <a:rPr lang="fr-FR" sz="3600" dirty="0" smtClean="0">
                <a:solidFill>
                  <a:prstClr val="black"/>
                </a:solidFill>
                <a:latin typeface="ArialMT"/>
              </a:rPr>
              <a:t>(2500 titres) </a:t>
            </a:r>
            <a:r>
              <a:rPr lang="fr-FR" sz="3600" dirty="0" err="1" smtClean="0">
                <a:solidFill>
                  <a:prstClr val="black"/>
                </a:solidFill>
                <a:latin typeface="ArialMT"/>
              </a:rPr>
              <a:t>formally</a:t>
            </a:r>
            <a:r>
              <a:rPr lang="fr-FR" sz="3600" dirty="0" smtClean="0">
                <a:solidFill>
                  <a:prstClr val="black"/>
                </a:solidFill>
                <a:latin typeface="ArialMT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ArialMT"/>
              </a:rPr>
              <a:t>allow</a:t>
            </a:r>
            <a:r>
              <a:rPr lang="fr-FR" sz="3600" dirty="0">
                <a:solidFill>
                  <a:prstClr val="black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FF"/>
                </a:solidFill>
                <a:latin typeface="ArialMT"/>
              </a:rPr>
              <a:t>some</a:t>
            </a:r>
            <a:r>
              <a:rPr lang="fr-FR" sz="3600" dirty="0">
                <a:solidFill>
                  <a:srgbClr val="0000FF"/>
                </a:solidFill>
                <a:latin typeface="ArialMT"/>
              </a:rPr>
              <a:t> </a:t>
            </a:r>
            <a:r>
              <a:rPr lang="fr-FR" sz="3600" dirty="0" err="1">
                <a:solidFill>
                  <a:srgbClr val="0000FF"/>
                </a:solidFill>
                <a:latin typeface="ArialMT"/>
              </a:rPr>
              <a:t>form</a:t>
            </a:r>
            <a:r>
              <a:rPr lang="fr-FR" sz="3600" dirty="0">
                <a:solidFill>
                  <a:srgbClr val="0000FF"/>
                </a:solidFill>
                <a:latin typeface="ArialMT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ArialMT"/>
              </a:rPr>
              <a:t>of self-</a:t>
            </a:r>
            <a:r>
              <a:rPr lang="fr-FR" sz="3600" dirty="0" err="1">
                <a:solidFill>
                  <a:prstClr val="black"/>
                </a:solidFill>
                <a:latin typeface="ArialMT"/>
              </a:rPr>
              <a:t>archiving</a:t>
            </a:r>
            <a:r>
              <a:rPr lang="fr-FR" sz="3600" dirty="0">
                <a:solidFill>
                  <a:prstClr val="black"/>
                </a:solidFill>
                <a:latin typeface="ArialMT"/>
              </a:rPr>
              <a:t>.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55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235" y="1939988"/>
            <a:ext cx="8763726" cy="4508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800" dirty="0" smtClean="0"/>
              <a:t>`« Dans un monde fermé, le droit d’auteur s’applique </a:t>
            </a:r>
            <a:r>
              <a:rPr lang="fr-FR" sz="4800" dirty="0" smtClean="0">
                <a:solidFill>
                  <a:srgbClr val="0000FF"/>
                </a:solidFill>
              </a:rPr>
              <a:t>totalement</a:t>
            </a:r>
            <a:r>
              <a:rPr lang="fr-FR" sz="4800" dirty="0" smtClean="0"/>
              <a:t> et par défaut.</a:t>
            </a:r>
          </a:p>
          <a:p>
            <a:pPr marL="0" indent="0">
              <a:buNone/>
            </a:pPr>
            <a:r>
              <a:rPr lang="fr-FR" sz="4800" dirty="0" smtClean="0"/>
              <a:t>Dans un monde ouvert (Open </a:t>
            </a:r>
            <a:r>
              <a:rPr lang="fr-FR" sz="4800" dirty="0" err="1" smtClean="0"/>
              <a:t>access</a:t>
            </a:r>
            <a:r>
              <a:rPr lang="fr-FR" sz="4800" dirty="0" smtClean="0"/>
              <a:t>), il faut utiliser des licences comme </a:t>
            </a:r>
            <a:r>
              <a:rPr lang="fr-FR" sz="4800" dirty="0" err="1" smtClean="0"/>
              <a:t>Creative</a:t>
            </a:r>
            <a:r>
              <a:rPr lang="fr-FR" sz="4800" dirty="0" smtClean="0"/>
              <a:t> Commons pour protéger </a:t>
            </a:r>
            <a:r>
              <a:rPr lang="fr-FR" sz="4800" dirty="0"/>
              <a:t>l</a:t>
            </a:r>
            <a:r>
              <a:rPr lang="fr-FR" sz="4800" dirty="0" smtClean="0"/>
              <a:t>es droits et autorisations  </a:t>
            </a:r>
            <a:r>
              <a:rPr lang="fr-FR" sz="4800" dirty="0" smtClean="0">
                <a:solidFill>
                  <a:srgbClr val="0000FF"/>
                </a:solidFill>
              </a:rPr>
              <a:t>réservés</a:t>
            </a:r>
            <a:r>
              <a:rPr lang="fr-FR" sz="4800" dirty="0" smtClean="0"/>
              <a:t>»</a:t>
            </a:r>
          </a:p>
          <a:p>
            <a:pPr marL="0" indent="0">
              <a:buNone/>
            </a:pPr>
            <a:r>
              <a:rPr lang="fr-FR" sz="4800" dirty="0" smtClean="0"/>
              <a:t>B0YLE</a:t>
            </a:r>
          </a:p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261871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534400" cy="5562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FR" sz="3200" dirty="0" smtClean="0"/>
              <a:t>Les licences </a:t>
            </a:r>
            <a:r>
              <a:rPr lang="fr-FR" sz="3200" dirty="0"/>
              <a:t>juridiques </a:t>
            </a:r>
            <a:r>
              <a:rPr lang="fr-FR" sz="3200" dirty="0" smtClean="0"/>
              <a:t>CC label </a:t>
            </a:r>
            <a:r>
              <a:rPr lang="fr-FR" sz="3200" dirty="0"/>
              <a:t>d</a:t>
            </a:r>
            <a:r>
              <a:rPr lang="ja-JP" altLang="fr-FR" sz="3200" dirty="0">
                <a:latin typeface="Arial"/>
              </a:rPr>
              <a:t>’</a:t>
            </a:r>
            <a:r>
              <a:rPr lang="fr-FR" sz="3200" dirty="0"/>
              <a:t>informations sur des œuvres </a:t>
            </a:r>
            <a:r>
              <a:rPr lang="fr-FR" sz="3200" dirty="0" smtClean="0"/>
              <a:t>permettent</a:t>
            </a:r>
            <a:r>
              <a:rPr lang="fr-FR" sz="3200" dirty="0"/>
              <a:t>, à partir du web :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 1- aux auteurs : de choisir et d</a:t>
            </a:r>
            <a:r>
              <a:rPr lang="ja-JP" altLang="fr-FR" sz="3200" dirty="0">
                <a:latin typeface="Arial"/>
              </a:rPr>
              <a:t>’</a:t>
            </a:r>
            <a:r>
              <a:rPr lang="fr-FR" sz="3200" dirty="0"/>
              <a:t>exprimer les conditions d</a:t>
            </a:r>
            <a:r>
              <a:rPr lang="ja-JP" altLang="fr-FR" sz="3200" dirty="0">
                <a:latin typeface="Arial"/>
              </a:rPr>
              <a:t>’</a:t>
            </a:r>
            <a:r>
              <a:rPr lang="fr-FR" sz="3200" dirty="0"/>
              <a:t>utilisation de leurs œuvres, de participer </a:t>
            </a:r>
            <a:r>
              <a:rPr lang="fr-FR" sz="3200" i="1" dirty="0"/>
              <a:t>de facto</a:t>
            </a:r>
            <a:r>
              <a:rPr lang="fr-FR" sz="3200" dirty="0"/>
              <a:t> à un </a:t>
            </a:r>
            <a:r>
              <a:rPr lang="fr-FR" sz="3200" dirty="0">
                <a:solidFill>
                  <a:srgbClr val="FF6600"/>
                </a:solidFill>
              </a:rPr>
              <a:t>dép</a:t>
            </a:r>
            <a:r>
              <a:rPr lang="fr-FR" altLang="ja-JP" sz="3200" dirty="0">
                <a:solidFill>
                  <a:srgbClr val="FF6600"/>
                </a:solidFill>
              </a:rPr>
              <a:t>ôt</a:t>
            </a:r>
            <a:r>
              <a:rPr lang="fr-FR" sz="3200" dirty="0">
                <a:solidFill>
                  <a:srgbClr val="FF6600"/>
                </a:solidFill>
              </a:rPr>
              <a:t> </a:t>
            </a:r>
            <a:r>
              <a:rPr lang="fr-FR" sz="3200" i="1" dirty="0">
                <a:solidFill>
                  <a:srgbClr val="FF6600"/>
                </a:solidFill>
              </a:rPr>
              <a:t>ouvert</a:t>
            </a:r>
            <a:r>
              <a:rPr lang="fr-FR" sz="3200" dirty="0">
                <a:solidFill>
                  <a:srgbClr val="FF6600"/>
                </a:solidFill>
              </a:rPr>
              <a:t> </a:t>
            </a:r>
            <a:r>
              <a:rPr lang="fr-FR" sz="3200" dirty="0" smtClean="0">
                <a:solidFill>
                  <a:srgbClr val="FF6600"/>
                </a:solidFill>
              </a:rPr>
              <a:t>d</a:t>
            </a:r>
            <a:r>
              <a:rPr lang="fr-FR" sz="3200" dirty="0" smtClean="0">
                <a:solidFill>
                  <a:srgbClr val="FF6600"/>
                </a:solidFill>
                <a:latin typeface="Arial"/>
              </a:rPr>
              <a:t>’</a:t>
            </a:r>
            <a:r>
              <a:rPr lang="fr-FR" sz="3200" dirty="0" smtClean="0">
                <a:solidFill>
                  <a:srgbClr val="FF6600"/>
                </a:solidFill>
              </a:rPr>
              <a:t>archives </a:t>
            </a:r>
            <a:r>
              <a:rPr lang="fr-FR" sz="3200" dirty="0">
                <a:solidFill>
                  <a:srgbClr val="FF6600"/>
                </a:solidFill>
              </a:rPr>
              <a:t>CC</a:t>
            </a:r>
            <a:br>
              <a:rPr lang="fr-FR" sz="3200" dirty="0">
                <a:solidFill>
                  <a:srgbClr val="FF6600"/>
                </a:solidFill>
              </a:rPr>
            </a:br>
            <a:r>
              <a:rPr lang="fr-FR" sz="3200" dirty="0">
                <a:solidFill>
                  <a:srgbClr val="FF6600"/>
                </a:solidFill>
              </a:rPr>
              <a:t/>
            </a:r>
            <a:br>
              <a:rPr lang="fr-FR" sz="3200" dirty="0">
                <a:solidFill>
                  <a:srgbClr val="FF6600"/>
                </a:solidFill>
              </a:rPr>
            </a:br>
            <a:r>
              <a:rPr lang="fr-FR" sz="3200" dirty="0"/>
              <a:t>3- aux utilisateurs ou aux nouveaux auteurs de ne pas avoir à négocier systématiquement une autorisation sur ces </a:t>
            </a:r>
            <a:r>
              <a:rPr lang="fr-FR" sz="3200" dirty="0" smtClean="0"/>
              <a:t>archives mais en s’y conformant</a:t>
            </a:r>
            <a:endParaRPr lang="fr-FR" sz="3200" dirty="0"/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990600" y="5867400"/>
          <a:ext cx="14859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5" imgW="2057143" imgH="495238" progId="Word.Document.8">
                  <p:embed/>
                </p:oleObj>
              </mc:Choice>
              <mc:Fallback>
                <p:oleObj name="Document" r:id="rId5" imgW="2057143" imgH="4952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867400"/>
                        <a:ext cx="14859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3352802" y="5791202"/>
          <a:ext cx="10080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8" imgW="2552381" imgH="1231746" progId="Word.Document.8">
                  <p:embed/>
                </p:oleObj>
              </mc:Choice>
              <mc:Fallback>
                <p:oleObj name="Document" r:id="rId8" imgW="2552381" imgH="12317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2" y="5791202"/>
                        <a:ext cx="10080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4953000" y="5867402"/>
          <a:ext cx="15509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11" imgW="1803175" imgH="584127" progId="Word.Document.8">
                  <p:embed/>
                </p:oleObj>
              </mc:Choice>
              <mc:Fallback>
                <p:oleObj name="Document" r:id="rId11" imgW="1803175" imgH="5841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867402"/>
                        <a:ext cx="15509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7"/>
          <p:cNvGraphicFramePr>
            <a:graphicFrameLocks noChangeAspect="1"/>
          </p:cNvGraphicFramePr>
          <p:nvPr/>
        </p:nvGraphicFramePr>
        <p:xfrm>
          <a:off x="6934200" y="5867402"/>
          <a:ext cx="1360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14" imgW="1803175" imgH="622222" progId="Word.Document.8">
                  <p:embed/>
                </p:oleObj>
              </mc:Choice>
              <mc:Fallback>
                <p:oleObj name="Document" r:id="rId14" imgW="1803175" imgH="6222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867402"/>
                        <a:ext cx="1360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81000" y="3712497"/>
            <a:ext cx="8396682" cy="1926303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4885"/>
            <a:ext cx="8229600" cy="3907891"/>
          </a:xfrm>
        </p:spPr>
        <p:txBody>
          <a:bodyPr/>
          <a:lstStyle/>
          <a:p>
            <a:pPr marL="0" marR="63500" indent="0" algn="ctr">
              <a:spcAft>
                <a:spcPts val="2400"/>
              </a:spcAft>
              <a:buNone/>
            </a:pPr>
            <a:r>
              <a:rPr lang="fr-FR" dirty="0" smtClean="0">
                <a:solidFill>
                  <a:srgbClr val="646464"/>
                </a:solidFill>
                <a:latin typeface="Helvetica Neue"/>
                <a:ea typeface="ＭＳ 明朝"/>
                <a:cs typeface="Helvetica Neue"/>
              </a:rPr>
              <a:t>Merci de vos questions </a:t>
            </a:r>
            <a:endParaRPr lang="fr-FR" dirty="0">
              <a:solidFill>
                <a:srgbClr val="646464"/>
              </a:solidFill>
              <a:latin typeface="Helvetica Neue"/>
              <a:ea typeface="ＭＳ 明朝"/>
              <a:cs typeface="Helvetica Neue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60" y="2051642"/>
            <a:ext cx="6087947" cy="35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5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posées par l’OA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 smtClean="0"/>
              <a:t> </a:t>
            </a:r>
            <a:r>
              <a:rPr lang="fr-FR" sz="4400" dirty="0" smtClean="0"/>
              <a:t>la </a:t>
            </a:r>
            <a:r>
              <a:rPr lang="fr-FR" sz="4400" dirty="0" smtClean="0">
                <a:solidFill>
                  <a:srgbClr val="0000FF"/>
                </a:solidFill>
              </a:rPr>
              <a:t>question politique </a:t>
            </a:r>
            <a:r>
              <a:rPr lang="fr-FR" sz="4400" dirty="0" smtClean="0"/>
              <a:t>de l’accès universel et  partagé à la connaissance </a:t>
            </a:r>
          </a:p>
          <a:p>
            <a:pPr marL="0" indent="0">
              <a:buNone/>
            </a:pPr>
            <a:endParaRPr lang="fr-FR" sz="4400" dirty="0"/>
          </a:p>
          <a:p>
            <a:r>
              <a:rPr lang="fr-FR" sz="4400" dirty="0" smtClean="0"/>
              <a:t>mais surtout celui du </a:t>
            </a:r>
            <a:r>
              <a:rPr lang="fr-FR" sz="4400" dirty="0" smtClean="0">
                <a:solidFill>
                  <a:srgbClr val="0000FF"/>
                </a:solidFill>
              </a:rPr>
              <a:t>modèle économique </a:t>
            </a:r>
            <a:endParaRPr lang="fr-FR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2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00FF"/>
                </a:solidFill>
              </a:rPr>
              <a:t> Open Access </a:t>
            </a:r>
            <a:r>
              <a:rPr lang="fr-FR" dirty="0" smtClean="0"/>
              <a:t>Gratis/Ouvert/Libre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8638"/>
          </a:xfrm>
        </p:spPr>
        <p:txBody>
          <a:bodyPr>
            <a:normAutofit fontScale="70000" lnSpcReduction="20000"/>
          </a:bodyPr>
          <a:lstStyle/>
          <a:p>
            <a:pPr marL="783291" lvl="1" indent="-293733">
              <a:buSzPct val="45000"/>
              <a:buFont typeface="Wingdings" charset="0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4000" i="1" dirty="0" smtClean="0"/>
              <a:t>a </a:t>
            </a:r>
            <a:r>
              <a:rPr lang="fr-FR" sz="4000" i="1" dirty="0"/>
              <a:t>minima</a:t>
            </a:r>
            <a:r>
              <a:rPr lang="fr-FR" sz="4000" dirty="0"/>
              <a:t> accès </a:t>
            </a:r>
            <a:r>
              <a:rPr lang="fr-FR" sz="4000" b="1" dirty="0"/>
              <a:t>gratuit </a:t>
            </a:r>
            <a:r>
              <a:rPr lang="fr-FR" sz="4000" dirty="0"/>
              <a:t>sur Internet (</a:t>
            </a:r>
            <a:r>
              <a:rPr lang="fr-FR" sz="4000" i="1" dirty="0"/>
              <a:t>Gratis</a:t>
            </a:r>
            <a:r>
              <a:rPr lang="fr-FR" sz="4000" dirty="0"/>
              <a:t> Open Access) </a:t>
            </a:r>
            <a:r>
              <a:rPr lang="fr-FR" sz="4000" dirty="0">
                <a:solidFill>
                  <a:srgbClr val="FF0000"/>
                </a:solidFill>
              </a:rPr>
              <a:t>mais sans licence, aucun autre droit </a:t>
            </a:r>
            <a:r>
              <a:rPr lang="fr-FR" sz="4000" dirty="0" smtClean="0">
                <a:solidFill>
                  <a:srgbClr val="FF0000"/>
                </a:solidFill>
              </a:rPr>
              <a:t>accordé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4000" dirty="0" smtClean="0">
                <a:solidFill>
                  <a:srgbClr val="0000FF"/>
                </a:solidFill>
              </a:rPr>
              <a:t>OU</a:t>
            </a:r>
            <a:endParaRPr lang="fr-FR" sz="4000" dirty="0">
              <a:solidFill>
                <a:srgbClr val="0000FF"/>
              </a:solidFill>
            </a:endParaRPr>
          </a:p>
          <a:p>
            <a:pPr marL="783291" lvl="1" indent="-293733">
              <a:buSzPct val="45000"/>
              <a:buFont typeface="Wingdings" charset="0"/>
              <a:buChar char="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4000" dirty="0" smtClean="0"/>
              <a:t>Régi par des </a:t>
            </a:r>
            <a:r>
              <a:rPr lang="fr-FR" sz="4000" dirty="0" smtClean="0">
                <a:solidFill>
                  <a:srgbClr val="0000FF"/>
                </a:solidFill>
              </a:rPr>
              <a:t>licences 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4000" dirty="0" smtClean="0"/>
              <a:t>(</a:t>
            </a:r>
            <a:r>
              <a:rPr lang="fr-FR" sz="4000" i="1" dirty="0" smtClean="0"/>
              <a:t>Libre</a:t>
            </a:r>
            <a:r>
              <a:rPr lang="fr-FR" sz="4000" dirty="0" smtClean="0"/>
              <a:t> Open </a:t>
            </a:r>
            <a:r>
              <a:rPr lang="fr-FR" sz="4000" dirty="0" err="1" smtClean="0"/>
              <a:t>access</a:t>
            </a:r>
            <a:r>
              <a:rPr lang="fr-FR" sz="4000" dirty="0" smtClean="0"/>
              <a:t>)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endParaRPr lang="fr-FR" sz="4000" dirty="0" smtClean="0"/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3500" dirty="0"/>
              <a:t> </a:t>
            </a:r>
            <a:r>
              <a:rPr lang="fr-FR" sz="3500" dirty="0" smtClean="0"/>
              <a:t> 	 	licence </a:t>
            </a:r>
            <a:r>
              <a:rPr lang="fr-FR" sz="3500" b="1" dirty="0" smtClean="0"/>
              <a:t>libre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3500" dirty="0" smtClean="0"/>
              <a:t>		 OU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3500" dirty="0"/>
              <a:t> </a:t>
            </a:r>
            <a:r>
              <a:rPr lang="fr-FR" sz="3500" dirty="0" smtClean="0"/>
              <a:t>       	licence </a:t>
            </a:r>
            <a:r>
              <a:rPr lang="fr-FR" sz="3500" b="1" dirty="0" smtClean="0"/>
              <a:t>ouverte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3500" b="1" dirty="0" smtClean="0">
                <a:solidFill>
                  <a:srgbClr val="0000FF"/>
                </a:solidFill>
              </a:rPr>
              <a:t>OU</a:t>
            </a:r>
          </a:p>
          <a:p>
            <a:pPr marL="489558" lvl="1" indent="0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  <a:tab pos="8535561" algn="l"/>
              </a:tabLst>
            </a:pPr>
            <a:r>
              <a:rPr lang="fr-FR" sz="3500" b="1" dirty="0"/>
              <a:t>	 </a:t>
            </a:r>
            <a:r>
              <a:rPr lang="fr-FR" sz="3500" b="1" dirty="0" smtClean="0"/>
              <a:t> </a:t>
            </a:r>
            <a:r>
              <a:rPr lang="fr-FR" sz="4600" dirty="0" smtClean="0"/>
              <a:t>par des </a:t>
            </a:r>
            <a:r>
              <a:rPr lang="fr-FR" sz="4600" dirty="0" smtClean="0">
                <a:solidFill>
                  <a:srgbClr val="0000FF"/>
                </a:solidFill>
              </a:rPr>
              <a:t>contrats</a:t>
            </a:r>
            <a:r>
              <a:rPr lang="fr-FR" sz="4600" dirty="0" smtClean="0"/>
              <a:t> d’édition </a:t>
            </a:r>
            <a:endParaRPr lang="fr-FR" sz="4600" dirty="0"/>
          </a:p>
        </p:txBody>
      </p:sp>
    </p:spTree>
    <p:extLst>
      <p:ext uri="{BB962C8B-B14F-4D97-AF65-F5344CB8AC3E}">
        <p14:creationId xmlns:p14="http://schemas.microsoft.com/office/powerpoint/2010/main" val="105248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Différences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71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dirty="0"/>
              <a:t>licence </a:t>
            </a:r>
            <a:r>
              <a:rPr lang="fr-FR" dirty="0">
                <a:solidFill>
                  <a:srgbClr val="FF0000"/>
                </a:solidFill>
              </a:rPr>
              <a:t>ouverte</a:t>
            </a:r>
            <a:r>
              <a:rPr lang="fr-FR" dirty="0"/>
              <a:t> peut comporter des </a:t>
            </a:r>
            <a:r>
              <a:rPr lang="fr-FR" dirty="0">
                <a:solidFill>
                  <a:srgbClr val="0000FF"/>
                </a:solidFill>
              </a:rPr>
              <a:t>restrictions d'utilisation </a:t>
            </a:r>
            <a:r>
              <a:rPr lang="fr-FR" dirty="0"/>
              <a:t>(par exemple interdire les modifications ou interdire les usages commerciaux)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alors qu'une </a:t>
            </a:r>
            <a:r>
              <a:rPr lang="fr-FR" dirty="0"/>
              <a:t>licence </a:t>
            </a:r>
            <a:r>
              <a:rPr lang="fr-FR" dirty="0">
                <a:solidFill>
                  <a:srgbClr val="FF0000"/>
                </a:solidFill>
              </a:rPr>
              <a:t>libre</a:t>
            </a:r>
            <a:r>
              <a:rPr lang="fr-FR" dirty="0"/>
              <a:t> (au sens de la FSF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0000FF"/>
                </a:solidFill>
              </a:rPr>
              <a:t>ne </a:t>
            </a:r>
            <a:r>
              <a:rPr lang="fr-FR" dirty="0">
                <a:solidFill>
                  <a:srgbClr val="0000FF"/>
                </a:solidFill>
              </a:rPr>
              <a:t>doit pas comporter de </a:t>
            </a:r>
            <a:r>
              <a:rPr lang="fr-FR" dirty="0" smtClean="0">
                <a:solidFill>
                  <a:srgbClr val="0000FF"/>
                </a:solidFill>
              </a:rPr>
              <a:t>restrictions</a:t>
            </a:r>
          </a:p>
          <a:p>
            <a:pPr marL="0" indent="0">
              <a:buNone/>
            </a:pPr>
            <a:endParaRPr lang="fr-FR" dirty="0"/>
          </a:p>
          <a:p>
            <a:pPr algn="ctr"/>
            <a:r>
              <a:rPr lang="fr-FR" dirty="0" smtClean="0"/>
              <a:t>Licences CC: Ouvertes</a:t>
            </a:r>
          </a:p>
          <a:p>
            <a:pPr algn="ctr"/>
            <a:r>
              <a:rPr lang="fr-FR" dirty="0" smtClean="0"/>
              <a:t>« Licence » CC0 : libre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93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446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Licences libres  CC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7772400" cy="5137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Chaque licence se différencie selon des options sélectionnées par l’auteur qui souhaite informer le public que certaines utilisations sont autorisées à l’avance, bien qu’elles soient interdites </a:t>
            </a:r>
            <a:r>
              <a:rPr lang="fr-FR" sz="4000" dirty="0">
                <a:solidFill>
                  <a:srgbClr val="FF6600"/>
                </a:solidFill>
              </a:rPr>
              <a:t>par défau</a:t>
            </a:r>
            <a:r>
              <a:rPr lang="fr-FR" sz="4000" dirty="0"/>
              <a:t>t sous le régime du droit </a:t>
            </a:r>
            <a:r>
              <a:rPr lang="fr-FR" sz="4000" dirty="0" smtClean="0"/>
              <a:t>d’auteur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  <a:p>
            <a:endParaRPr lang="fr-F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131912"/>
              </p:ext>
            </p:extLst>
          </p:nvPr>
        </p:nvGraphicFramePr>
        <p:xfrm>
          <a:off x="3337172" y="5944394"/>
          <a:ext cx="248073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988060" imgH="241300" progId="Word.Document.8">
                  <p:embed/>
                </p:oleObj>
              </mc:Choice>
              <mc:Fallback>
                <p:oleObj name="Document" r:id="rId4" imgW="988060" imgH="241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172" y="5944394"/>
                        <a:ext cx="248073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3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3922" y="206700"/>
            <a:ext cx="8416763" cy="13935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CC:</a:t>
            </a:r>
            <a:r>
              <a:rPr lang="fr-FR" dirty="0" smtClean="0"/>
              <a:t> </a:t>
            </a:r>
            <a:r>
              <a:rPr lang="fr-FR" sz="6000" dirty="0"/>
              <a:t>l</a:t>
            </a:r>
            <a:r>
              <a:rPr lang="fr-FR" sz="6000" dirty="0" smtClean="0"/>
              <a:t>es </a:t>
            </a:r>
            <a:r>
              <a:rPr lang="fr-FR" sz="6000" dirty="0"/>
              <a:t>conditions communes</a:t>
            </a:r>
            <a:br>
              <a:rPr lang="fr-FR" sz="6000" dirty="0"/>
            </a:br>
            <a:endParaRPr lang="fr-FR" sz="6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799" y="1752600"/>
            <a:ext cx="7776585" cy="4124672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3600" dirty="0">
                <a:solidFill>
                  <a:srgbClr val="000000"/>
                </a:solidFill>
              </a:rPr>
              <a:t>L’accès ouvert et gratuit (sauf NC)</a:t>
            </a:r>
          </a:p>
          <a:p>
            <a:pPr algn="l">
              <a:buFontTx/>
              <a:buChar char="•"/>
            </a:pPr>
            <a:r>
              <a:rPr lang="fr-FR" sz="3600" dirty="0">
                <a:solidFill>
                  <a:schemeClr val="tx1"/>
                </a:solidFill>
              </a:rPr>
              <a:t> Une autorisation </a:t>
            </a:r>
            <a:r>
              <a:rPr lang="fr-FR" sz="3600" b="1" dirty="0">
                <a:solidFill>
                  <a:schemeClr val="tx1"/>
                </a:solidFill>
              </a:rPr>
              <a:t>générale non exclusive</a:t>
            </a:r>
            <a:r>
              <a:rPr lang="fr-FR" sz="3600" dirty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fr-FR" sz="3600" dirty="0">
                <a:solidFill>
                  <a:schemeClr val="tx1"/>
                </a:solidFill>
              </a:rPr>
              <a:t> de reproduire, de distribuer et de communiquer l’œuvre au public à titre gratuit, y compris dans les collections et sur les réseaux P2P</a:t>
            </a:r>
          </a:p>
          <a:p>
            <a:pPr algn="l"/>
            <a:endParaRPr lang="fr-FR" sz="3600" b="1" dirty="0">
              <a:solidFill>
                <a:srgbClr val="000000"/>
              </a:solidFill>
              <a:latin typeface="Trebuchet MS" pitchFamily="1" charset="0"/>
            </a:endParaRPr>
          </a:p>
          <a:p>
            <a:endParaRPr lang="fr-FR" sz="3600" b="1" dirty="0">
              <a:solidFill>
                <a:srgbClr val="000000"/>
              </a:solidFill>
              <a:latin typeface="Trebuchet MS" pitchFamily="1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44938"/>
              </p:ext>
            </p:extLst>
          </p:nvPr>
        </p:nvGraphicFramePr>
        <p:xfrm>
          <a:off x="990600" y="5867400"/>
          <a:ext cx="14859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cument" r:id="rId5" imgW="988060" imgH="241300" progId="Word.Document.8">
                  <p:embed/>
                </p:oleObj>
              </mc:Choice>
              <mc:Fallback>
                <p:oleObj name="Document" r:id="rId5" imgW="988060" imgH="241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867400"/>
                        <a:ext cx="14859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53000" y="5867400"/>
          <a:ext cx="15509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Document" r:id="rId8" imgW="1033780" imgH="325120" progId="Word.Document.8">
                  <p:embed/>
                </p:oleObj>
              </mc:Choice>
              <mc:Fallback>
                <p:oleObj name="Document" r:id="rId8" imgW="1033780" imgH="325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867400"/>
                        <a:ext cx="15509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6934200" y="5867400"/>
          <a:ext cx="1360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ocument" r:id="rId10" imgW="914400" imgH="322580" progId="Word.Document.8">
                  <p:embed/>
                </p:oleObj>
              </mc:Choice>
              <mc:Fallback>
                <p:oleObj name="Document" r:id="rId10" imgW="914400" imgH="3225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867400"/>
                        <a:ext cx="1360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64657"/>
              </p:ext>
            </p:extLst>
          </p:nvPr>
        </p:nvGraphicFramePr>
        <p:xfrm>
          <a:off x="971600" y="5877272"/>
          <a:ext cx="14859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13" imgW="988060" imgH="241300" progId="Word.Document.8">
                  <p:embed/>
                </p:oleObj>
              </mc:Choice>
              <mc:Fallback>
                <p:oleObj name="Document" r:id="rId13" imgW="988060" imgH="241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877272"/>
                        <a:ext cx="14859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76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1087</Words>
  <Application>Microsoft Macintosh PowerPoint</Application>
  <PresentationFormat>Présentation à l'écran (4:3)</PresentationFormat>
  <Paragraphs>278</Paragraphs>
  <Slides>46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Thème Office</vt:lpstr>
      <vt:lpstr>Document</vt:lpstr>
      <vt:lpstr>Image bitmap</vt:lpstr>
      <vt:lpstr>Présentation PowerPoint</vt:lpstr>
      <vt:lpstr>Plan </vt:lpstr>
      <vt:lpstr>1- Open Access to publications scientifiques  </vt:lpstr>
      <vt:lpstr>Open Access aux P. Sc. </vt:lpstr>
      <vt:lpstr>Questions posées par l’OA</vt:lpstr>
      <vt:lpstr> Open Access Gratis/Ouvert/Libre</vt:lpstr>
      <vt:lpstr>Différences </vt:lpstr>
      <vt:lpstr>Licences libres  CC</vt:lpstr>
      <vt:lpstr> CC: les conditions communes </vt:lpstr>
      <vt:lpstr>CC: Les conditions optionnelles</vt:lpstr>
      <vt:lpstr>Présentation PowerPoint</vt:lpstr>
      <vt:lpstr> Par des contrats  Voie dorée/voie verte</vt:lpstr>
      <vt:lpstr>La voie verte : incertitude</vt:lpstr>
      <vt:lpstr>LES REPONSES</vt:lpstr>
      <vt:lpstr>Positions éthiques </vt:lpstr>
      <vt:lpstr>Recommandations COMETS 2013</vt:lpstr>
      <vt:lpstr>Stratégies institutionnelles ? </vt:lpstr>
      <vt:lpstr>EU Policies</vt:lpstr>
      <vt:lpstr>Présentation PowerPoint</vt:lpstr>
      <vt:lpstr>CC</vt:lpstr>
      <vt:lpstr>2- Arguments du  Vraiment Besoin </vt:lpstr>
      <vt:lpstr>L’intérêt des licences CC pour les  Publications  Scientifiques </vt:lpstr>
      <vt:lpstr>1er argument</vt:lpstr>
      <vt:lpstr>Option « attribution »  </vt:lpstr>
      <vt:lpstr>Option  « Réutilisation » (ND) vs re-propriétarisation </vt:lpstr>
      <vt:lpstr>Présentation PowerPoint</vt:lpstr>
      <vt:lpstr>Option NC non commercial</vt:lpstr>
      <vt:lpstr>2ème  argument</vt:lpstr>
      <vt:lpstr>3 ème  argument </vt:lpstr>
      <vt:lpstr>Particularités de l’écosystème de l’article scientifique</vt:lpstr>
      <vt:lpstr>Et pour l’Open Access des publications??</vt:lpstr>
      <vt:lpstr>Résumé : Arguments du   Vraiment Besoin </vt:lpstr>
      <vt:lpstr> (quoi de neuf en 2014 pour les licences CC en France  ) </vt:lpstr>
      <vt:lpstr>Reconnaissance  par le Ministère de la Culture</vt:lpstr>
      <vt:lpstr>Intégration dans le monde marchand de la musique </vt:lpstr>
      <vt:lpstr>Présentation PowerPoint</vt:lpstr>
      <vt:lpstr>Et dans le monde de l’édition …</vt:lpstr>
      <vt:lpstr>Et enfin…</vt:lpstr>
      <vt:lpstr>Exemple  CROWD COLLABORATIF « Science citoyenne »  (Biodiversité, Rio, 1992)</vt:lpstr>
      <vt:lpstr>ET des modèles économiques (Effet de réseau)</vt:lpstr>
      <vt:lpstr>Inefficacité du droit de la propriété intellectuelle vis à vis de l’innovation (E. MACKAAY) </vt:lpstr>
      <vt:lpstr>Vues optimiste (rouge) et pessimiste (bleue) de l’effet incitatif de la pi</vt:lpstr>
      <vt:lpstr>RoMEO  Archiving policy Publishers  </vt:lpstr>
      <vt:lpstr>Conclusion </vt:lpstr>
      <vt:lpstr>Les licences juridiques CC label d’informations sur des œuvres permettent, à partir du web :   1- aux auteurs : de choisir et d’exprimer les conditions d’utilisation de leurs œuvres, de participer de facto à un dépôt ouvert d’archives CC  3- aux utilisateurs ou aux nouveaux auteurs de ne pas avoir à négocier systématiquement une autorisation sur ces archives mais en s’y conformant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Daniele Bourcier</dc:creator>
  <cp:lastModifiedBy>Daniele Bourcier</cp:lastModifiedBy>
  <cp:revision>45</cp:revision>
  <dcterms:created xsi:type="dcterms:W3CDTF">2014-06-29T23:35:54Z</dcterms:created>
  <dcterms:modified xsi:type="dcterms:W3CDTF">2014-07-03T00:18:06Z</dcterms:modified>
</cp:coreProperties>
</file>