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1" r:id="rId2"/>
    <p:sldMasterId id="2147483708" r:id="rId3"/>
  </p:sldMasterIdLst>
  <p:notesMasterIdLst>
    <p:notesMasterId r:id="rId25"/>
  </p:notesMasterIdLst>
  <p:handoutMasterIdLst>
    <p:handoutMasterId r:id="rId26"/>
  </p:handoutMasterIdLst>
  <p:sldIdLst>
    <p:sldId id="256" r:id="rId4"/>
    <p:sldId id="317" r:id="rId5"/>
    <p:sldId id="312" r:id="rId6"/>
    <p:sldId id="284" r:id="rId7"/>
    <p:sldId id="286" r:id="rId8"/>
    <p:sldId id="333" r:id="rId9"/>
    <p:sldId id="272" r:id="rId10"/>
    <p:sldId id="318" r:id="rId11"/>
    <p:sldId id="335" r:id="rId12"/>
    <p:sldId id="327" r:id="rId13"/>
    <p:sldId id="325" r:id="rId14"/>
    <p:sldId id="296" r:id="rId15"/>
    <p:sldId id="260" r:id="rId16"/>
    <p:sldId id="266" r:id="rId17"/>
    <p:sldId id="264" r:id="rId18"/>
    <p:sldId id="305" r:id="rId19"/>
    <p:sldId id="308" r:id="rId20"/>
    <p:sldId id="329" r:id="rId21"/>
    <p:sldId id="306" r:id="rId22"/>
    <p:sldId id="344" r:id="rId23"/>
    <p:sldId id="345" r:id="rId24"/>
  </p:sldIdLst>
  <p:sldSz cx="9144000" cy="6858000" type="screen4x3"/>
  <p:notesSz cx="6867525" cy="9993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105"/>
    <a:srgbClr val="C45D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6" autoAdjust="0"/>
    <p:restoredTop sz="81849" autoAdjust="0"/>
  </p:normalViewPr>
  <p:slideViewPr>
    <p:cSldViewPr>
      <p:cViewPr varScale="1">
        <p:scale>
          <a:sx n="59" d="100"/>
          <a:sy n="59" d="100"/>
        </p:scale>
        <p:origin x="-94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928" cy="499665"/>
          </a:xfrm>
          <a:prstGeom prst="rect">
            <a:avLst/>
          </a:prstGeom>
        </p:spPr>
        <p:txBody>
          <a:bodyPr vert="horz" lIns="91751" tIns="45875" rIns="91751" bIns="45875" rtlCol="0"/>
          <a:lstStyle>
            <a:lvl1pPr algn="l">
              <a:defRPr sz="1200"/>
            </a:lvl1pPr>
          </a:lstStyle>
          <a:p>
            <a:endParaRPr lang="fr-FR"/>
          </a:p>
        </p:txBody>
      </p:sp>
      <p:sp>
        <p:nvSpPr>
          <p:cNvPr id="3" name="Espace réservé de la date 2"/>
          <p:cNvSpPr>
            <a:spLocks noGrp="1"/>
          </p:cNvSpPr>
          <p:nvPr>
            <p:ph type="dt" sz="quarter" idx="1"/>
          </p:nvPr>
        </p:nvSpPr>
        <p:spPr>
          <a:xfrm>
            <a:off x="3890008" y="0"/>
            <a:ext cx="2975928" cy="499665"/>
          </a:xfrm>
          <a:prstGeom prst="rect">
            <a:avLst/>
          </a:prstGeom>
        </p:spPr>
        <p:txBody>
          <a:bodyPr vert="horz" lIns="91751" tIns="45875" rIns="91751" bIns="45875" rtlCol="0"/>
          <a:lstStyle>
            <a:lvl1pPr algn="r">
              <a:defRPr sz="1200"/>
            </a:lvl1pPr>
          </a:lstStyle>
          <a:p>
            <a:fld id="{E4C4C843-2787-4FD9-88FB-1131EC9436C0}" type="datetimeFigureOut">
              <a:rPr lang="fr-FR" smtClean="0"/>
              <a:pPr/>
              <a:t>02/07/2014</a:t>
            </a:fld>
            <a:endParaRPr lang="fr-FR"/>
          </a:p>
        </p:txBody>
      </p:sp>
      <p:sp>
        <p:nvSpPr>
          <p:cNvPr id="4" name="Espace réservé du pied de page 3"/>
          <p:cNvSpPr>
            <a:spLocks noGrp="1"/>
          </p:cNvSpPr>
          <p:nvPr>
            <p:ph type="ftr" sz="quarter" idx="2"/>
          </p:nvPr>
        </p:nvSpPr>
        <p:spPr>
          <a:xfrm>
            <a:off x="0" y="9491914"/>
            <a:ext cx="2975928" cy="499665"/>
          </a:xfrm>
          <a:prstGeom prst="rect">
            <a:avLst/>
          </a:prstGeom>
        </p:spPr>
        <p:txBody>
          <a:bodyPr vert="horz" lIns="91751" tIns="45875" rIns="91751" bIns="4587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0008" y="9491914"/>
            <a:ext cx="2975928" cy="499665"/>
          </a:xfrm>
          <a:prstGeom prst="rect">
            <a:avLst/>
          </a:prstGeom>
        </p:spPr>
        <p:txBody>
          <a:bodyPr vert="horz" lIns="91751" tIns="45875" rIns="91751" bIns="45875" rtlCol="0" anchor="b"/>
          <a:lstStyle>
            <a:lvl1pPr algn="r">
              <a:defRPr sz="1200"/>
            </a:lvl1pPr>
          </a:lstStyle>
          <a:p>
            <a:fld id="{FDD5256D-AEBA-46AB-BCCE-DFBF208F6587}" type="slidenum">
              <a:rPr lang="fr-FR" smtClean="0"/>
              <a:pPr/>
              <a:t>‹N°›</a:t>
            </a:fld>
            <a:endParaRPr lang="fr-FR"/>
          </a:p>
        </p:txBody>
      </p:sp>
    </p:spTree>
    <p:extLst>
      <p:ext uri="{BB962C8B-B14F-4D97-AF65-F5344CB8AC3E}">
        <p14:creationId xmlns:p14="http://schemas.microsoft.com/office/powerpoint/2010/main" xmlns="" val="175159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928" cy="499665"/>
          </a:xfrm>
          <a:prstGeom prst="rect">
            <a:avLst/>
          </a:prstGeom>
        </p:spPr>
        <p:txBody>
          <a:bodyPr vert="horz" lIns="91751" tIns="45875" rIns="91751" bIns="45875" rtlCol="0"/>
          <a:lstStyle>
            <a:lvl1pPr algn="l">
              <a:defRPr sz="1200"/>
            </a:lvl1pPr>
          </a:lstStyle>
          <a:p>
            <a:endParaRPr lang="fr-FR"/>
          </a:p>
        </p:txBody>
      </p:sp>
      <p:sp>
        <p:nvSpPr>
          <p:cNvPr id="3" name="Espace réservé de la date 2"/>
          <p:cNvSpPr>
            <a:spLocks noGrp="1"/>
          </p:cNvSpPr>
          <p:nvPr>
            <p:ph type="dt" idx="1"/>
          </p:nvPr>
        </p:nvSpPr>
        <p:spPr>
          <a:xfrm>
            <a:off x="3890008" y="0"/>
            <a:ext cx="2975928" cy="499665"/>
          </a:xfrm>
          <a:prstGeom prst="rect">
            <a:avLst/>
          </a:prstGeom>
        </p:spPr>
        <p:txBody>
          <a:bodyPr vert="horz" lIns="91751" tIns="45875" rIns="91751" bIns="45875" rtlCol="0"/>
          <a:lstStyle>
            <a:lvl1pPr algn="r">
              <a:defRPr sz="1200"/>
            </a:lvl1pPr>
          </a:lstStyle>
          <a:p>
            <a:fld id="{10C1DFA5-9CA7-4D35-9965-548AA2817BDA}" type="datetimeFigureOut">
              <a:rPr lang="fr-FR" smtClean="0"/>
              <a:pPr/>
              <a:t>02/07/2014</a:t>
            </a:fld>
            <a:endParaRPr lang="fr-FR"/>
          </a:p>
        </p:txBody>
      </p:sp>
      <p:sp>
        <p:nvSpPr>
          <p:cNvPr id="4" name="Espace réservé de l'image des diapositives 3"/>
          <p:cNvSpPr>
            <a:spLocks noGrp="1" noRot="1" noChangeAspect="1"/>
          </p:cNvSpPr>
          <p:nvPr>
            <p:ph type="sldImg" idx="2"/>
          </p:nvPr>
        </p:nvSpPr>
        <p:spPr>
          <a:xfrm>
            <a:off x="936625" y="749300"/>
            <a:ext cx="4994275" cy="3746500"/>
          </a:xfrm>
          <a:prstGeom prst="rect">
            <a:avLst/>
          </a:prstGeom>
          <a:noFill/>
          <a:ln w="12700">
            <a:solidFill>
              <a:prstClr val="black"/>
            </a:solidFill>
          </a:ln>
        </p:spPr>
        <p:txBody>
          <a:bodyPr vert="horz" lIns="91751" tIns="45875" rIns="91751" bIns="45875" rtlCol="0" anchor="ctr"/>
          <a:lstStyle/>
          <a:p>
            <a:endParaRPr lang="fr-FR"/>
          </a:p>
        </p:txBody>
      </p:sp>
      <p:sp>
        <p:nvSpPr>
          <p:cNvPr id="5" name="Espace réservé des commentaires 4"/>
          <p:cNvSpPr>
            <a:spLocks noGrp="1"/>
          </p:cNvSpPr>
          <p:nvPr>
            <p:ph type="body" sz="quarter" idx="3"/>
          </p:nvPr>
        </p:nvSpPr>
        <p:spPr>
          <a:xfrm>
            <a:off x="686753" y="4746824"/>
            <a:ext cx="5494020" cy="4496991"/>
          </a:xfrm>
          <a:prstGeom prst="rect">
            <a:avLst/>
          </a:prstGeom>
        </p:spPr>
        <p:txBody>
          <a:bodyPr vert="horz" lIns="91751" tIns="45875" rIns="91751" bIns="4587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1914"/>
            <a:ext cx="2975928" cy="499665"/>
          </a:xfrm>
          <a:prstGeom prst="rect">
            <a:avLst/>
          </a:prstGeom>
        </p:spPr>
        <p:txBody>
          <a:bodyPr vert="horz" lIns="91751" tIns="45875" rIns="91751" bIns="4587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0008" y="9491914"/>
            <a:ext cx="2975928" cy="499665"/>
          </a:xfrm>
          <a:prstGeom prst="rect">
            <a:avLst/>
          </a:prstGeom>
        </p:spPr>
        <p:txBody>
          <a:bodyPr vert="horz" lIns="91751" tIns="45875" rIns="91751" bIns="45875" rtlCol="0" anchor="b"/>
          <a:lstStyle>
            <a:lvl1pPr algn="r">
              <a:defRPr sz="1200"/>
            </a:lvl1pPr>
          </a:lstStyle>
          <a:p>
            <a:fld id="{09FD428D-C1A1-4306-A659-94AB51BC70F9}" type="slidenum">
              <a:rPr lang="fr-FR" smtClean="0"/>
              <a:pPr/>
              <a:t>‹N°›</a:t>
            </a:fld>
            <a:endParaRPr lang="fr-FR"/>
          </a:p>
        </p:txBody>
      </p:sp>
    </p:spTree>
    <p:extLst>
      <p:ext uri="{BB962C8B-B14F-4D97-AF65-F5344CB8AC3E}">
        <p14:creationId xmlns:p14="http://schemas.microsoft.com/office/powerpoint/2010/main" xmlns="" val="74784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al.archives-ouvertes.f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a:t>
            </a:fld>
            <a:endParaRPr lang="fr-FR"/>
          </a:p>
        </p:txBody>
      </p:sp>
    </p:spTree>
    <p:extLst>
      <p:ext uri="{BB962C8B-B14F-4D97-AF65-F5344CB8AC3E}">
        <p14:creationId xmlns:p14="http://schemas.microsoft.com/office/powerpoint/2010/main" xmlns="" val="3246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10</a:t>
            </a:fld>
            <a:endParaRPr lang="fr-FR"/>
          </a:p>
        </p:txBody>
      </p:sp>
    </p:spTree>
    <p:extLst>
      <p:ext uri="{BB962C8B-B14F-4D97-AF65-F5344CB8AC3E}">
        <p14:creationId xmlns:p14="http://schemas.microsoft.com/office/powerpoint/2010/main" xmlns="" val="215405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11</a:t>
            </a:fld>
            <a:endParaRPr lang="fr-FR"/>
          </a:p>
        </p:txBody>
      </p:sp>
    </p:spTree>
    <p:extLst>
      <p:ext uri="{BB962C8B-B14F-4D97-AF65-F5344CB8AC3E}">
        <p14:creationId xmlns:p14="http://schemas.microsoft.com/office/powerpoint/2010/main" xmlns="" val="5889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12</a:t>
            </a:fld>
            <a:endParaRPr lang="fr-FR"/>
          </a:p>
        </p:txBody>
      </p:sp>
    </p:spTree>
    <p:extLst>
      <p:ext uri="{BB962C8B-B14F-4D97-AF65-F5344CB8AC3E}">
        <p14:creationId xmlns:p14="http://schemas.microsoft.com/office/powerpoint/2010/main" xmlns="" val="410810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25" y="749300"/>
            <a:ext cx="4994275" cy="3746500"/>
          </a:xfrm>
        </p:spPr>
      </p:sp>
      <p:sp>
        <p:nvSpPr>
          <p:cNvPr id="3" name="Espace réservé des commentaires 2"/>
          <p:cNvSpPr>
            <a:spLocks noGrp="1"/>
          </p:cNvSpPr>
          <p:nvPr>
            <p:ph type="body" idx="1"/>
          </p:nvPr>
        </p:nvSpPr>
        <p:spPr/>
        <p:txBody>
          <a:bodyPr/>
          <a:lstStyle/>
          <a:p>
            <a:r>
              <a:rPr lang="fr-FR" b="1" dirty="0" smtClean="0"/>
              <a:t>Visibilité institutionnelle.</a:t>
            </a:r>
            <a:r>
              <a:rPr lang="fr-FR" b="1" baseline="0" dirty="0" smtClean="0"/>
              <a:t> Adapté à l’organisation de la recherche française : intérêt des portails et collections</a:t>
            </a:r>
            <a:endParaRPr lang="fr-FR" b="1"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13</a:t>
            </a:fld>
            <a:endParaRPr lang="fr-FR"/>
          </a:p>
        </p:txBody>
      </p:sp>
    </p:spTree>
    <p:extLst>
      <p:ext uri="{BB962C8B-B14F-4D97-AF65-F5344CB8AC3E}">
        <p14:creationId xmlns:p14="http://schemas.microsoft.com/office/powerpoint/2010/main" xmlns="" val="288661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25" y="749300"/>
            <a:ext cx="4994275" cy="3746500"/>
          </a:xfrm>
        </p:spPr>
      </p:sp>
      <p:sp>
        <p:nvSpPr>
          <p:cNvPr id="3" name="Espace réservé des commentaires 2"/>
          <p:cNvSpPr>
            <a:spLocks noGrp="1"/>
          </p:cNvSpPr>
          <p:nvPr>
            <p:ph type="body" idx="1"/>
          </p:nvPr>
        </p:nvSpPr>
        <p:spPr/>
        <p:txBody>
          <a:bodyPr/>
          <a:lstStyle/>
          <a:p>
            <a:r>
              <a:rPr lang="fr-FR" dirty="0" smtClean="0"/>
              <a:t>Visibilité</a:t>
            </a:r>
            <a:r>
              <a:rPr lang="fr-FR" baseline="0" dirty="0" smtClean="0"/>
              <a:t> de la discipline</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14</a:t>
            </a:fld>
            <a:endParaRPr lang="fr-FR"/>
          </a:p>
        </p:txBody>
      </p:sp>
    </p:spTree>
    <p:extLst>
      <p:ext uri="{BB962C8B-B14F-4D97-AF65-F5344CB8AC3E}">
        <p14:creationId xmlns:p14="http://schemas.microsoft.com/office/powerpoint/2010/main" xmlns="" val="261234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25" y="749300"/>
            <a:ext cx="4994275" cy="3746500"/>
          </a:xfrm>
        </p:spPr>
      </p:sp>
      <p:sp>
        <p:nvSpPr>
          <p:cNvPr id="3" name="Espace réservé des commentaires 2"/>
          <p:cNvSpPr>
            <a:spLocks noGrp="1"/>
          </p:cNvSpPr>
          <p:nvPr>
            <p:ph type="body" idx="1"/>
          </p:nvPr>
        </p:nvSpPr>
        <p:spPr/>
        <p:txBody>
          <a:bodyPr/>
          <a:lstStyle/>
          <a:p>
            <a:r>
              <a:rPr lang="fr-FR" dirty="0" smtClean="0"/>
              <a:t>Le</a:t>
            </a:r>
            <a:r>
              <a:rPr lang="fr-FR" baseline="0" dirty="0" smtClean="0"/>
              <a:t> critère d’entrée = tamponnage de la collection peut être une ANR ou un projet </a:t>
            </a:r>
            <a:r>
              <a:rPr lang="fr-FR" baseline="0" dirty="0" err="1" smtClean="0"/>
              <a:t>europen</a:t>
            </a:r>
            <a:r>
              <a:rPr lang="fr-FR" baseline="0" dirty="0" smtClean="0"/>
              <a:t> :</a:t>
            </a:r>
          </a:p>
          <a:p>
            <a:r>
              <a:rPr lang="fr-FR" baseline="0" dirty="0" smtClean="0"/>
              <a:t>Bouvard et Pécuchet</a:t>
            </a:r>
          </a:p>
          <a:p>
            <a:r>
              <a:rPr lang="fr-FR" baseline="0" dirty="0" smtClean="0"/>
              <a:t>LASCAUX</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15</a:t>
            </a:fld>
            <a:endParaRPr lang="fr-FR"/>
          </a:p>
        </p:txBody>
      </p:sp>
    </p:spTree>
    <p:extLst>
      <p:ext uri="{BB962C8B-B14F-4D97-AF65-F5344CB8AC3E}">
        <p14:creationId xmlns:p14="http://schemas.microsoft.com/office/powerpoint/2010/main" xmlns="" val="17212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16</a:t>
            </a:fld>
            <a:endParaRPr lang="fr-FR"/>
          </a:p>
        </p:txBody>
      </p:sp>
    </p:spTree>
    <p:extLst>
      <p:ext uri="{BB962C8B-B14F-4D97-AF65-F5344CB8AC3E}">
        <p14:creationId xmlns:p14="http://schemas.microsoft.com/office/powerpoint/2010/main" xmlns="" val="104537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17</a:t>
            </a:fld>
            <a:endParaRPr lang="fr-FR"/>
          </a:p>
        </p:txBody>
      </p:sp>
    </p:spTree>
    <p:extLst>
      <p:ext uri="{BB962C8B-B14F-4D97-AF65-F5344CB8AC3E}">
        <p14:creationId xmlns:p14="http://schemas.microsoft.com/office/powerpoint/2010/main" xmlns="" val="32511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18</a:t>
            </a:fld>
            <a:endParaRPr lang="fr-FR"/>
          </a:p>
        </p:txBody>
      </p:sp>
    </p:spTree>
    <p:extLst>
      <p:ext uri="{BB962C8B-B14F-4D97-AF65-F5344CB8AC3E}">
        <p14:creationId xmlns:p14="http://schemas.microsoft.com/office/powerpoint/2010/main" xmlns="" val="437466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19</a:t>
            </a:fld>
            <a:endParaRPr lang="fr-FR"/>
          </a:p>
        </p:txBody>
      </p:sp>
    </p:spTree>
    <p:extLst>
      <p:ext uri="{BB962C8B-B14F-4D97-AF65-F5344CB8AC3E}">
        <p14:creationId xmlns:p14="http://schemas.microsoft.com/office/powerpoint/2010/main" xmlns="" val="209011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509">
              <a:defRPr/>
            </a:pPr>
            <a:r>
              <a:rPr lang="fr-FR" dirty="0" smtClean="0"/>
              <a:t>Ce mouvement, qui fait écho aux préoccupations de la communauté scientifique mondiale concernant la constitution d’une véritable édition en libre accès, se développe depuis les années 1990. Entre 1991 et 1997, s’appuyant sur les développements technologiques, des chercheurs en physique théorique, en mathématiques, en médecine, puis en sciences cognitives, ont imaginé et mis en place des serveurs pour stocker leurs publications avant parution (</a:t>
            </a:r>
            <a:r>
              <a:rPr lang="fr-FR" dirty="0" err="1" smtClean="0"/>
              <a:t>preprints</a:t>
            </a:r>
            <a:r>
              <a:rPr lang="fr-FR" dirty="0" smtClean="0"/>
              <a:t>), puis après publication dans un journal scientifique (</a:t>
            </a:r>
            <a:r>
              <a:rPr lang="fr-FR" dirty="0" err="1" smtClean="0"/>
              <a:t>postprints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2</a:t>
            </a:fld>
            <a:endParaRPr lang="fr-FR"/>
          </a:p>
        </p:txBody>
      </p:sp>
    </p:spTree>
    <p:extLst>
      <p:ext uri="{BB962C8B-B14F-4D97-AF65-F5344CB8AC3E}">
        <p14:creationId xmlns:p14="http://schemas.microsoft.com/office/powerpoint/2010/main" xmlns="" val="429491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20</a:t>
            </a:fld>
            <a:endParaRPr lang="fr-FR"/>
          </a:p>
        </p:txBody>
      </p:sp>
    </p:spTree>
    <p:extLst>
      <p:ext uri="{BB962C8B-B14F-4D97-AF65-F5344CB8AC3E}">
        <p14:creationId xmlns:p14="http://schemas.microsoft.com/office/powerpoint/2010/main" xmlns="" val="18063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21</a:t>
            </a:fld>
            <a:endParaRPr lang="fr-FR"/>
          </a:p>
        </p:txBody>
      </p:sp>
    </p:spTree>
    <p:extLst>
      <p:ext uri="{BB962C8B-B14F-4D97-AF65-F5344CB8AC3E}">
        <p14:creationId xmlns:p14="http://schemas.microsoft.com/office/powerpoint/2010/main" xmlns="" val="195732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3</a:t>
            </a:fld>
            <a:endParaRPr lang="fr-FR"/>
          </a:p>
        </p:txBody>
      </p:sp>
    </p:spTree>
    <p:extLst>
      <p:ext uri="{BB962C8B-B14F-4D97-AF65-F5344CB8AC3E}">
        <p14:creationId xmlns:p14="http://schemas.microsoft.com/office/powerpoint/2010/main" xmlns="" val="409419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509">
              <a:defRPr/>
            </a:pPr>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4</a:t>
            </a:fld>
            <a:endParaRPr lang="fr-FR"/>
          </a:p>
        </p:txBody>
      </p:sp>
    </p:spTree>
    <p:extLst>
      <p:ext uri="{BB962C8B-B14F-4D97-AF65-F5344CB8AC3E}">
        <p14:creationId xmlns:p14="http://schemas.microsoft.com/office/powerpoint/2010/main" xmlns="" val="292688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processus en deux étapes est prévu (p. 6 et suivantes des Guidelines…).</a:t>
            </a:r>
            <a:br>
              <a:rPr lang="fr-FR" dirty="0" smtClean="0"/>
            </a:br>
            <a:r>
              <a:rPr lang="fr-FR" dirty="0" smtClean="0"/>
              <a:t>-    </a:t>
            </a:r>
            <a:r>
              <a:rPr lang="fr-FR" b="1" dirty="0" smtClean="0"/>
              <a:t>Déposer la publication dans une archive ouverte</a:t>
            </a:r>
            <a:r>
              <a:rPr lang="fr-FR" dirty="0" smtClean="0"/>
              <a:t> (</a:t>
            </a:r>
            <a:r>
              <a:rPr lang="fr-FR" dirty="0" smtClean="0">
                <a:hlinkClick r:id="rId3"/>
              </a:rPr>
              <a:t>HAL</a:t>
            </a:r>
            <a:r>
              <a:rPr lang="fr-FR" dirty="0" smtClean="0"/>
              <a:t> par exemple). Le PDF éditeur ou le </a:t>
            </a:r>
            <a:r>
              <a:rPr lang="fr-FR" dirty="0" err="1" smtClean="0"/>
              <a:t>postprint</a:t>
            </a:r>
            <a:r>
              <a:rPr lang="fr-FR" dirty="0" smtClean="0"/>
              <a:t> doit être déposé dès que possible et au plus tard au moment de la publication, dans l’objectif d’assurer la conservation à long terme de la publication.</a:t>
            </a:r>
            <a:br>
              <a:rPr lang="fr-FR" dirty="0" smtClean="0"/>
            </a:br>
            <a:r>
              <a:rPr lang="fr-FR" dirty="0" smtClean="0"/>
              <a:t>-    </a:t>
            </a:r>
            <a:r>
              <a:rPr lang="fr-FR" b="1" dirty="0" smtClean="0"/>
              <a:t>Assurer l’accès libre à la publication dans un délai maximum de 6 mois.</a:t>
            </a:r>
            <a:r>
              <a:rPr lang="fr-FR" dirty="0" smtClean="0"/>
              <a:t> Cette étape peut être envisagée de plusieurs façons, soit en recourant uniquement à l’archive ouverte si la politique open </a:t>
            </a:r>
            <a:r>
              <a:rPr lang="fr-FR" dirty="0" err="1" smtClean="0"/>
              <a:t>access</a:t>
            </a:r>
            <a:r>
              <a:rPr lang="fr-FR" dirty="0" smtClean="0"/>
              <a:t> de l’éditeur le permet, soit en publiant dans une revues open </a:t>
            </a:r>
            <a:r>
              <a:rPr lang="fr-FR" dirty="0" err="1" smtClean="0"/>
              <a:t>access</a:t>
            </a:r>
            <a:r>
              <a:rPr lang="fr-FR" dirty="0" smtClean="0"/>
              <a:t> ou hybride (la publication devra alors aussi être disponible en libre accès dans l’archive ouverte). Cette étape concerne également les métadonnées bibliographiques, qui doivent notamment comporter la référence précise à l’action du programme Horizon 2020.</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5</a:t>
            </a:fld>
            <a:endParaRPr lang="fr-FR"/>
          </a:p>
        </p:txBody>
      </p:sp>
    </p:spTree>
    <p:extLst>
      <p:ext uri="{BB962C8B-B14F-4D97-AF65-F5344CB8AC3E}">
        <p14:creationId xmlns:p14="http://schemas.microsoft.com/office/powerpoint/2010/main" xmlns="" val="412331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6</a:t>
            </a:fld>
            <a:endParaRPr lang="fr-FR"/>
          </a:p>
        </p:txBody>
      </p:sp>
    </p:spTree>
    <p:extLst>
      <p:ext uri="{BB962C8B-B14F-4D97-AF65-F5344CB8AC3E}">
        <p14:creationId xmlns:p14="http://schemas.microsoft.com/office/powerpoint/2010/main" xmlns="" val="209011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a:t>
            </a:r>
            <a:r>
              <a:rPr lang="fr-FR" baseline="0" dirty="0" smtClean="0"/>
              <a:t> programme européen</a:t>
            </a:r>
            <a:endParaRPr lang="fr-FR" dirty="0"/>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7</a:t>
            </a:fld>
            <a:endParaRPr lang="fr-FR"/>
          </a:p>
        </p:txBody>
      </p:sp>
    </p:spTree>
    <p:extLst>
      <p:ext uri="{BB962C8B-B14F-4D97-AF65-F5344CB8AC3E}">
        <p14:creationId xmlns:p14="http://schemas.microsoft.com/office/powerpoint/2010/main" xmlns="" val="1356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Mediteraneen</a:t>
            </a:r>
            <a:r>
              <a:rPr lang="fr-FR" dirty="0" smtClean="0"/>
              <a:t> open </a:t>
            </a:r>
            <a:r>
              <a:rPr lang="fr-FR" dirty="0" err="1" smtClean="0"/>
              <a:t>access</a:t>
            </a:r>
            <a:r>
              <a:rPr lang="fr-FR" dirty="0" smtClean="0"/>
              <a:t> Network</a:t>
            </a:r>
          </a:p>
          <a:p>
            <a:r>
              <a:rPr lang="fr-FR" dirty="0" err="1" smtClean="0"/>
              <a:t>Dariah</a:t>
            </a:r>
            <a:r>
              <a:rPr lang="fr-FR" dirty="0" smtClean="0"/>
              <a:t> : objectif bâtir une infrastructure</a:t>
            </a:r>
            <a:r>
              <a:rPr lang="fr-FR" baseline="0" dirty="0" smtClean="0"/>
              <a:t> numérique rassemblant les initiatives en humanité numériques au niveau européen</a:t>
            </a:r>
          </a:p>
          <a:p>
            <a:r>
              <a:rPr lang="fr-FR" baseline="0" dirty="0" smtClean="0"/>
              <a:t>PEER : </a:t>
            </a:r>
            <a:r>
              <a:rPr lang="fr-FR" baseline="0" dirty="0" err="1" smtClean="0"/>
              <a:t>publishing</a:t>
            </a:r>
            <a:r>
              <a:rPr lang="fr-FR" baseline="0" dirty="0" smtClean="0"/>
              <a:t> and the </a:t>
            </a:r>
            <a:r>
              <a:rPr lang="fr-FR" baseline="0" dirty="0" err="1" smtClean="0"/>
              <a:t>ecology</a:t>
            </a:r>
            <a:r>
              <a:rPr lang="fr-FR" baseline="0" dirty="0" smtClean="0"/>
              <a:t> of </a:t>
            </a:r>
            <a:r>
              <a:rPr lang="fr-FR" baseline="0" dirty="0" err="1" smtClean="0"/>
              <a:t>european</a:t>
            </a:r>
            <a:r>
              <a:rPr lang="fr-FR" baseline="0" dirty="0" smtClean="0"/>
              <a:t> </a:t>
            </a:r>
            <a:r>
              <a:rPr lang="fr-FR" baseline="0" dirty="0" err="1" smtClean="0"/>
              <a:t>research</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354349-0068-47AD-9157-F7F8AC157565}" type="slidenum">
              <a:rPr lang="fr-FR" smtClean="0"/>
              <a:pPr/>
              <a:t>8</a:t>
            </a:fld>
            <a:endParaRPr lang="fr-FR"/>
          </a:p>
        </p:txBody>
      </p:sp>
    </p:spTree>
    <p:extLst>
      <p:ext uri="{BB962C8B-B14F-4D97-AF65-F5344CB8AC3E}">
        <p14:creationId xmlns:p14="http://schemas.microsoft.com/office/powerpoint/2010/main" xmlns="" val="220208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FD428D-C1A1-4306-A659-94AB51BC70F9}" type="slidenum">
              <a:rPr lang="fr-FR" smtClean="0"/>
              <a:pPr/>
              <a:t>9</a:t>
            </a:fld>
            <a:endParaRPr lang="fr-FR"/>
          </a:p>
        </p:txBody>
      </p:sp>
    </p:spTree>
    <p:extLst>
      <p:ext uri="{BB962C8B-B14F-4D97-AF65-F5344CB8AC3E}">
        <p14:creationId xmlns:p14="http://schemas.microsoft.com/office/powerpoint/2010/main" xmlns="" val="31627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76039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9703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58785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134281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161433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87643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412934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419253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206602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2328908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131383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155301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355208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169382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50359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723077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47088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312050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668114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145094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3002112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8245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066456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410677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1531409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61054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80006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304384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2472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73288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32743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371209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40513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797C85-3150-467C-ACBD-622D5FF04A28}" type="datetimeFigureOut">
              <a:rPr lang="fr-FR" smtClean="0"/>
              <a:pPr/>
              <a:t>02/07/2014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428230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97C85-3150-467C-ACBD-622D5FF04A28}" type="datetimeFigureOut">
              <a:rPr lang="fr-FR" smtClean="0"/>
              <a:pPr/>
              <a:t>02/07/2014</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42643-10BB-4ACC-AA46-6A73ACA77085}" type="slidenum">
              <a:rPr lang="fr-FR" smtClean="0"/>
              <a:pPr/>
              <a:t>‹N°›</a:t>
            </a:fld>
            <a:endParaRPr lang="fr-FR"/>
          </a:p>
        </p:txBody>
      </p:sp>
    </p:spTree>
    <p:extLst>
      <p:ext uri="{BB962C8B-B14F-4D97-AF65-F5344CB8AC3E}">
        <p14:creationId xmlns:p14="http://schemas.microsoft.com/office/powerpoint/2010/main" xmlns="" val="2721301343"/>
      </p:ext>
    </p:extLst>
  </p:cSld>
  <p:clrMap bg1="lt1" tx1="dk1" bg2="lt2" tx2="dk2" accent1="accent1" accent2="accent2" accent3="accent3" accent4="accent4" accent5="accent5" accent6="accent6" hlink="hlink" folHlink="folHlink"/>
  <p:sldLayoutIdLst>
    <p:sldLayoutId id="2147483697" r:id="rId1"/>
    <p:sldLayoutId id="2147483720"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DA193-9F0D-4C53-8F58-7B55FB51C054}" type="datetimeFigureOut">
              <a:rPr lang="fr-FR" smtClean="0"/>
              <a:pPr/>
              <a:t>02/07/2014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573D-3660-42E8-8841-B0C3C063AE93}" type="slidenum">
              <a:rPr lang="fr-FR" smtClean="0"/>
              <a:pPr/>
              <a:t>‹N°›</a:t>
            </a:fld>
            <a:endParaRPr lang="fr-FR"/>
          </a:p>
        </p:txBody>
      </p:sp>
    </p:spTree>
    <p:extLst>
      <p:ext uri="{BB962C8B-B14F-4D97-AF65-F5344CB8AC3E}">
        <p14:creationId xmlns:p14="http://schemas.microsoft.com/office/powerpoint/2010/main" xmlns="" val="34987374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49EF-173B-4033-A4D6-465C5485D45E}" type="datetimeFigureOut">
              <a:rPr lang="fr-FR" smtClean="0"/>
              <a:pPr/>
              <a:t>02/07/2014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A93-ABD4-4EC8-88E3-71D4BCA0D426}" type="slidenum">
              <a:rPr lang="fr-FR" smtClean="0"/>
              <a:pPr/>
              <a:t>‹N°›</a:t>
            </a:fld>
            <a:endParaRPr lang="fr-FR"/>
          </a:p>
        </p:txBody>
      </p:sp>
    </p:spTree>
    <p:extLst>
      <p:ext uri="{BB962C8B-B14F-4D97-AF65-F5344CB8AC3E}">
        <p14:creationId xmlns:p14="http://schemas.microsoft.com/office/powerpoint/2010/main" xmlns="" val="34182052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berthaud@ccsd.cnrs.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blog.ccsd.cnrs.fr/" TargetMode="External"/><Relationship Id="rId3" Type="http://schemas.openxmlformats.org/officeDocument/2006/relationships/hyperlink" Target="http://hal.archives-ouvertes.fr/" TargetMode="External"/><Relationship Id="rId7" Type="http://schemas.openxmlformats.org/officeDocument/2006/relationships/hyperlink" Target="http://support.ccsd.cnrs.f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hal.support@ccsd.cnrs.fr" TargetMode="External"/><Relationship Id="rId11" Type="http://schemas.openxmlformats.org/officeDocument/2006/relationships/image" Target="../media/image34.png"/><Relationship Id="rId5" Type="http://schemas.openxmlformats.org/officeDocument/2006/relationships/hyperlink" Target="http://ccsd.cnrs.fr/" TargetMode="External"/><Relationship Id="rId10" Type="http://schemas.openxmlformats.org/officeDocument/2006/relationships/image" Target="../media/image3.png"/><Relationship Id="rId4" Type="http://schemas.openxmlformats.org/officeDocument/2006/relationships/hyperlink" Target="http://tel.archives-ouvertes.fr/" TargetMode="External"/><Relationship Id="rId9" Type="http://schemas.openxmlformats.org/officeDocument/2006/relationships/hyperlink" Target="http://episcience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oros.org/openaccess/fr/index.s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horizon2020.gouv.f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jubil.upmc.fr/fr/open_access/horizon_2020_et_l_open_access_en_resum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episciences.org/" TargetMode="External"/><Relationship Id="rId13" Type="http://schemas.openxmlformats.org/officeDocument/2006/relationships/image" Target="../media/image11.jpeg"/><Relationship Id="rId18" Type="http://schemas.openxmlformats.org/officeDocument/2006/relationships/image" Target="../media/image14.png"/><Relationship Id="rId3" Type="http://schemas.openxmlformats.org/officeDocument/2006/relationships/hyperlink" Target="http://hal.archives-ouvertes.fr/" TargetMode="External"/><Relationship Id="rId21" Type="http://schemas.openxmlformats.org/officeDocument/2006/relationships/image" Target="../media/image17.jpeg"/><Relationship Id="rId7" Type="http://schemas.openxmlformats.org/officeDocument/2006/relationships/hyperlink" Target="http://www.rechercheisidore.fr/" TargetMode="External"/><Relationship Id="rId12" Type="http://schemas.openxmlformats.org/officeDocument/2006/relationships/image" Target="../media/image10.jpeg"/><Relationship Id="rId17" Type="http://schemas.openxmlformats.org/officeDocument/2006/relationships/image" Target="../media/image1.png"/><Relationship Id="rId2" Type="http://schemas.openxmlformats.org/officeDocument/2006/relationships/notesSlide" Target="../notesSlides/notesSlide8.xml"/><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hyperlink" Target="http://medihal.archives-ouvertes.fr/" TargetMode="External"/><Relationship Id="rId11" Type="http://schemas.openxmlformats.org/officeDocument/2006/relationships/image" Target="../media/image9.jpeg"/><Relationship Id="rId5" Type="http://schemas.openxmlformats.org/officeDocument/2006/relationships/hyperlink" Target="http://www.sciencesconf.org/" TargetMode="External"/><Relationship Id="rId15" Type="http://schemas.openxmlformats.org/officeDocument/2006/relationships/hyperlink" Target="http://cc.in2p3.fr/" TargetMode="External"/><Relationship Id="rId10" Type="http://schemas.openxmlformats.org/officeDocument/2006/relationships/image" Target="../media/image8.jpeg"/><Relationship Id="rId19" Type="http://schemas.openxmlformats.org/officeDocument/2006/relationships/image" Target="../media/image15.png"/><Relationship Id="rId4" Type="http://schemas.openxmlformats.org/officeDocument/2006/relationships/hyperlink" Target="http://tel.archives-ouvertes.fr/" TargetMode="External"/><Relationship Id="rId9" Type="http://schemas.openxmlformats.org/officeDocument/2006/relationships/hyperlink" Target="http://heloise.ccsd.cnrs.fr/" TargetMode="External"/><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9" y="1484784"/>
            <a:ext cx="8603654" cy="2140075"/>
          </a:xfrm>
        </p:spPr>
        <p:txBody>
          <a:bodyPr>
            <a:normAutofit fontScale="90000"/>
          </a:bodyPr>
          <a:lstStyle/>
          <a:p>
            <a:r>
              <a:rPr lang="fr-FR" b="1" dirty="0" smtClean="0">
                <a:solidFill>
                  <a:schemeClr val="accent6">
                    <a:lumMod val="75000"/>
                  </a:schemeClr>
                </a:solidFill>
              </a:rPr>
              <a:t>Politique des </a:t>
            </a:r>
            <a:r>
              <a:rPr lang="fr-FR" b="1" dirty="0">
                <a:solidFill>
                  <a:schemeClr val="accent6">
                    <a:lumMod val="75000"/>
                  </a:schemeClr>
                </a:solidFill>
              </a:rPr>
              <a:t>archives </a:t>
            </a:r>
            <a:r>
              <a:rPr lang="fr-FR" b="1" dirty="0" smtClean="0">
                <a:solidFill>
                  <a:schemeClr val="accent6">
                    <a:lumMod val="75000"/>
                  </a:schemeClr>
                </a:solidFill>
              </a:rPr>
              <a:t>ouvertes en France :</a:t>
            </a:r>
            <a:br>
              <a:rPr lang="fr-FR" b="1" dirty="0" smtClean="0">
                <a:solidFill>
                  <a:schemeClr val="accent6">
                    <a:lumMod val="75000"/>
                  </a:schemeClr>
                </a:solidFill>
              </a:rPr>
            </a:br>
            <a:r>
              <a:rPr lang="fr-FR" b="1" dirty="0" smtClean="0">
                <a:solidFill>
                  <a:schemeClr val="accent6">
                    <a:lumMod val="75000"/>
                  </a:schemeClr>
                </a:solidFill>
              </a:rPr>
              <a:t>un modèle dynamique</a:t>
            </a:r>
            <a:r>
              <a:rPr lang="fr-FR" dirty="0" smtClean="0"/>
              <a:t/>
            </a:r>
            <a:br>
              <a:rPr lang="fr-FR" dirty="0" smtClean="0"/>
            </a:br>
            <a:endParaRPr lang="fr-FR" sz="2000" dirty="0"/>
          </a:p>
        </p:txBody>
      </p:sp>
      <p:sp>
        <p:nvSpPr>
          <p:cNvPr id="3" name="Sous-titre 2"/>
          <p:cNvSpPr>
            <a:spLocks noGrp="1"/>
          </p:cNvSpPr>
          <p:nvPr>
            <p:ph type="subTitle" idx="1"/>
          </p:nvPr>
        </p:nvSpPr>
        <p:spPr>
          <a:xfrm>
            <a:off x="685800" y="4221088"/>
            <a:ext cx="6400800" cy="960512"/>
          </a:xfrm>
        </p:spPr>
        <p:txBody>
          <a:bodyPr>
            <a:normAutofit/>
          </a:bodyPr>
          <a:lstStyle/>
          <a:p>
            <a:pPr algn="l"/>
            <a:r>
              <a:rPr lang="fr-FR" sz="2400" dirty="0" smtClean="0">
                <a:solidFill>
                  <a:schemeClr val="bg1">
                    <a:lumMod val="50000"/>
                  </a:schemeClr>
                </a:solidFill>
                <a:hlinkClick r:id="rId3"/>
              </a:rPr>
              <a:t>christine.berthaud@ccsd.cnrs.fr</a:t>
            </a:r>
            <a:endParaRPr lang="fr-FR" sz="2400" dirty="0" smtClean="0">
              <a:solidFill>
                <a:schemeClr val="bg1">
                  <a:lumMod val="50000"/>
                </a:schemeClr>
              </a:solidFill>
            </a:endParaRPr>
          </a:p>
        </p:txBody>
      </p:sp>
      <p:pic>
        <p:nvPicPr>
          <p:cNvPr id="1026" name="Picture 2" descr="https://lh6.googleusercontent.com/0rkDzy4ms3-nirqyuEimUim1UCR1wnIiU2sKwmpSEZk1O7pQ9i2aKIjTZw8HhUWzDFwhplCSCYu2GEmnnLR0KhiaGysOfi77UVyHrCkbRp-TnWYBbWPCuW1fAh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5825234"/>
            <a:ext cx="2266951" cy="752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63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39552" y="404664"/>
            <a:ext cx="8229600" cy="706090"/>
          </a:xfrm>
        </p:spPr>
        <p:txBody>
          <a:bodyPr>
            <a:normAutofit/>
          </a:bodyPr>
          <a:lstStyle/>
          <a:p>
            <a:r>
              <a:rPr lang="fr-FR" sz="3200" b="1" dirty="0" smtClean="0">
                <a:solidFill>
                  <a:schemeClr val="accent6">
                    <a:lumMod val="75000"/>
                  </a:schemeClr>
                </a:solidFill>
              </a:rPr>
              <a:t>La plate-forme HAL, des garanties de  pérennité</a:t>
            </a:r>
          </a:p>
        </p:txBody>
      </p:sp>
      <p:sp>
        <p:nvSpPr>
          <p:cNvPr id="18435" name="Espace réservé du contenu 2"/>
          <p:cNvSpPr>
            <a:spLocks noGrp="1"/>
          </p:cNvSpPr>
          <p:nvPr>
            <p:ph idx="1"/>
          </p:nvPr>
        </p:nvSpPr>
        <p:spPr>
          <a:xfrm>
            <a:off x="352425" y="1268761"/>
            <a:ext cx="8534400" cy="4755802"/>
          </a:xfrm>
        </p:spPr>
        <p:txBody>
          <a:bodyPr>
            <a:normAutofit/>
          </a:bodyPr>
          <a:lstStyle/>
          <a:p>
            <a:pPr>
              <a:lnSpc>
                <a:spcPct val="90000"/>
              </a:lnSpc>
              <a:buClr>
                <a:srgbClr val="F18105"/>
              </a:buClr>
              <a:buSzPct val="100000"/>
              <a:buFont typeface="Wingdings 2" panose="05020102010507070707" pitchFamily="18" charset="2"/>
              <a:buChar char=""/>
              <a:defRPr/>
            </a:pPr>
            <a:r>
              <a:rPr lang="fr-FR" sz="2800" dirty="0" smtClean="0"/>
              <a:t>Environnement privilégié et sécurisé</a:t>
            </a:r>
          </a:p>
          <a:p>
            <a:pPr lvl="1">
              <a:lnSpc>
                <a:spcPct val="90000"/>
              </a:lnSpc>
              <a:buClr>
                <a:schemeClr val="tx1">
                  <a:lumMod val="75000"/>
                  <a:lumOff val="25000"/>
                </a:schemeClr>
              </a:buClr>
              <a:buFont typeface="Wingdings" panose="05000000000000000000" pitchFamily="2" charset="2"/>
              <a:buChar char="ü"/>
              <a:defRPr/>
            </a:pPr>
            <a:r>
              <a:rPr lang="fr-FR" sz="2400" dirty="0" smtClean="0"/>
              <a:t>Hébergé par le Centre de Calcul de l’IN2P3 avec des garanties de :</a:t>
            </a:r>
          </a:p>
          <a:p>
            <a:pPr lvl="2">
              <a:lnSpc>
                <a:spcPct val="90000"/>
              </a:lnSpc>
              <a:buClr>
                <a:schemeClr val="tx1">
                  <a:lumMod val="75000"/>
                  <a:lumOff val="25000"/>
                </a:schemeClr>
              </a:buClr>
              <a:buFont typeface="Courier New" panose="02070309020205020404" pitchFamily="49" charset="0"/>
              <a:buChar char="o"/>
              <a:defRPr/>
            </a:pPr>
            <a:r>
              <a:rPr lang="fr-FR" sz="2000" dirty="0" smtClean="0"/>
              <a:t>Haute disponibilité, </a:t>
            </a:r>
          </a:p>
          <a:p>
            <a:pPr lvl="2">
              <a:lnSpc>
                <a:spcPct val="90000"/>
              </a:lnSpc>
              <a:buClr>
                <a:schemeClr val="tx1">
                  <a:lumMod val="75000"/>
                  <a:lumOff val="25000"/>
                </a:schemeClr>
              </a:buClr>
              <a:buFont typeface="Courier New" panose="02070309020205020404" pitchFamily="49" charset="0"/>
              <a:buChar char="o"/>
              <a:defRPr/>
            </a:pPr>
            <a:r>
              <a:rPr lang="fr-FR" sz="2000" dirty="0" smtClean="0"/>
              <a:t>sécurisation, </a:t>
            </a:r>
          </a:p>
          <a:p>
            <a:pPr lvl="2">
              <a:lnSpc>
                <a:spcPct val="90000"/>
              </a:lnSpc>
              <a:buClr>
                <a:schemeClr val="tx1">
                  <a:lumMod val="75000"/>
                  <a:lumOff val="25000"/>
                </a:schemeClr>
              </a:buClr>
              <a:buFont typeface="Courier New" panose="02070309020205020404" pitchFamily="49" charset="0"/>
              <a:buChar char="o"/>
              <a:defRPr/>
            </a:pPr>
            <a:r>
              <a:rPr lang="fr-FR" sz="2000" dirty="0" smtClean="0"/>
              <a:t>accès réseaux performants</a:t>
            </a:r>
          </a:p>
          <a:p>
            <a:pPr>
              <a:lnSpc>
                <a:spcPct val="90000"/>
              </a:lnSpc>
              <a:defRPr/>
            </a:pPr>
            <a:endParaRPr lang="fr-FR" sz="2000" dirty="0" smtClean="0"/>
          </a:p>
          <a:p>
            <a:pPr>
              <a:lnSpc>
                <a:spcPct val="90000"/>
              </a:lnSpc>
              <a:buClr>
                <a:srgbClr val="F18105"/>
              </a:buClr>
              <a:buSzPct val="100000"/>
              <a:buFont typeface="Wingdings 2" panose="05020102010507070707" pitchFamily="18" charset="2"/>
              <a:buChar char=""/>
              <a:defRPr/>
            </a:pPr>
            <a:r>
              <a:rPr lang="fr-FR" sz="2800" dirty="0" smtClean="0"/>
              <a:t>Archivage à long terme</a:t>
            </a:r>
          </a:p>
          <a:p>
            <a:pPr marL="631825" lvl="2" indent="-285750">
              <a:lnSpc>
                <a:spcPct val="90000"/>
              </a:lnSpc>
              <a:spcBef>
                <a:spcPct val="50000"/>
              </a:spcBef>
              <a:buClr>
                <a:schemeClr val="tx1">
                  <a:lumMod val="75000"/>
                  <a:lumOff val="25000"/>
                </a:schemeClr>
              </a:buClr>
              <a:buSzPct val="120000"/>
              <a:buFont typeface="Wingdings" panose="05000000000000000000" pitchFamily="2" charset="2"/>
              <a:buChar char="ü"/>
              <a:defRPr/>
            </a:pPr>
            <a:r>
              <a:rPr lang="fr-FR" dirty="0" smtClean="0"/>
              <a:t>Réplication  des données au Centre d’Informatique National de l’Enseignement Supérieur (CINES), </a:t>
            </a:r>
          </a:p>
          <a:p>
            <a:pPr marL="631825" lvl="2" indent="-285750">
              <a:lnSpc>
                <a:spcPct val="90000"/>
              </a:lnSpc>
              <a:spcBef>
                <a:spcPct val="50000"/>
              </a:spcBef>
              <a:buClr>
                <a:schemeClr val="tx1">
                  <a:lumMod val="75000"/>
                  <a:lumOff val="25000"/>
                </a:schemeClr>
              </a:buClr>
              <a:buSzPct val="120000"/>
              <a:buFont typeface="Wingdings" panose="05000000000000000000" pitchFamily="2" charset="2"/>
              <a:buChar char="ü"/>
              <a:defRPr/>
            </a:pPr>
            <a:r>
              <a:rPr lang="fr-FR" dirty="0"/>
              <a:t>T</a:t>
            </a:r>
            <a:r>
              <a:rPr lang="fr-FR" dirty="0" smtClean="0"/>
              <a:t>raitement des données et des formats  pour une lisibilité « éternelle », mise en </a:t>
            </a:r>
            <a:r>
              <a:rPr lang="fr-FR" dirty="0" err="1" smtClean="0"/>
              <a:t>oeuvre</a:t>
            </a:r>
            <a:r>
              <a:rPr lang="fr-FR" dirty="0" smtClean="0"/>
              <a:t> conjointe avec le CINES</a:t>
            </a:r>
          </a:p>
          <a:p>
            <a:pPr>
              <a:lnSpc>
                <a:spcPct val="90000"/>
              </a:lnSpc>
              <a:defRPr/>
            </a:pPr>
            <a:endParaRPr lang="fr-FR" dirty="0" smtClean="0"/>
          </a:p>
          <a:p>
            <a:pPr>
              <a:defRPr/>
            </a:pPr>
            <a:endParaRPr lang="fr-FR"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381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7488832" cy="634082"/>
          </a:xfrm>
        </p:spPr>
        <p:txBody>
          <a:bodyPr>
            <a:noAutofit/>
          </a:bodyPr>
          <a:lstStyle/>
          <a:p>
            <a:pPr algn="r"/>
            <a:r>
              <a:rPr lang="fr-FR" sz="3600" b="1" dirty="0" smtClean="0">
                <a:solidFill>
                  <a:srgbClr val="F18105"/>
                </a:solidFill>
              </a:rPr>
              <a:t>en quelques chiffres  </a:t>
            </a:r>
            <a:endParaRPr lang="fr-FR" sz="3600" b="1" dirty="0">
              <a:solidFill>
                <a:srgbClr val="F18105"/>
              </a:solidFill>
            </a:endParaRPr>
          </a:p>
        </p:txBody>
      </p:sp>
      <p:sp>
        <p:nvSpPr>
          <p:cNvPr id="3" name="Espace réservé du contenu 2"/>
          <p:cNvSpPr>
            <a:spLocks noGrp="1"/>
          </p:cNvSpPr>
          <p:nvPr>
            <p:ph idx="1"/>
          </p:nvPr>
        </p:nvSpPr>
        <p:spPr>
          <a:xfrm>
            <a:off x="971600" y="1196752"/>
            <a:ext cx="7920880" cy="5040560"/>
          </a:xfrm>
        </p:spPr>
        <p:txBody>
          <a:bodyPr>
            <a:normAutofit/>
          </a:bodyPr>
          <a:lstStyle/>
          <a:p>
            <a:pPr>
              <a:lnSpc>
                <a:spcPct val="90000"/>
              </a:lnSpc>
              <a:spcBef>
                <a:spcPts val="600"/>
              </a:spcBef>
              <a:buClr>
                <a:srgbClr val="FB8605"/>
              </a:buClr>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3000" b="1" dirty="0" smtClean="0">
                <a:solidFill>
                  <a:schemeClr val="tx1">
                    <a:lumMod val="85000"/>
                    <a:lumOff val="15000"/>
                  </a:schemeClr>
                </a:solidFill>
              </a:rPr>
              <a:t>310 000 </a:t>
            </a:r>
            <a:r>
              <a:rPr lang="en-GB" sz="3000" dirty="0">
                <a:solidFill>
                  <a:schemeClr val="tx1">
                    <a:lumMod val="85000"/>
                    <a:lumOff val="15000"/>
                  </a:schemeClr>
                </a:solidFill>
              </a:rPr>
              <a:t>articles </a:t>
            </a:r>
            <a:r>
              <a:rPr lang="en-GB" sz="3000" dirty="0" err="1">
                <a:solidFill>
                  <a:schemeClr val="tx1">
                    <a:lumMod val="85000"/>
                    <a:lumOff val="15000"/>
                  </a:schemeClr>
                </a:solidFill>
              </a:rPr>
              <a:t>scientifiques</a:t>
            </a:r>
            <a:r>
              <a:rPr lang="en-GB" sz="3000" dirty="0">
                <a:solidFill>
                  <a:schemeClr val="tx1">
                    <a:lumMod val="85000"/>
                    <a:lumOff val="15000"/>
                  </a:schemeClr>
                </a:solidFill>
              </a:rPr>
              <a:t> </a:t>
            </a:r>
            <a:r>
              <a:rPr lang="en-GB" sz="3000" dirty="0" err="1">
                <a:solidFill>
                  <a:schemeClr val="tx1">
                    <a:lumMod val="85000"/>
                    <a:lumOff val="15000"/>
                  </a:schemeClr>
                </a:solidFill>
              </a:rPr>
              <a:t>accessibles</a:t>
            </a:r>
            <a:r>
              <a:rPr lang="en-GB" sz="3000" dirty="0">
                <a:solidFill>
                  <a:schemeClr val="tx1">
                    <a:lumMod val="85000"/>
                    <a:lumOff val="15000"/>
                  </a:schemeClr>
                </a:solidFill>
              </a:rPr>
              <a:t> en </a:t>
            </a:r>
            <a:r>
              <a:rPr lang="en-GB" sz="3000" dirty="0" err="1">
                <a:solidFill>
                  <a:schemeClr val="tx1">
                    <a:lumMod val="85000"/>
                    <a:lumOff val="15000"/>
                  </a:schemeClr>
                </a:solidFill>
              </a:rPr>
              <a:t>texte</a:t>
            </a:r>
            <a:r>
              <a:rPr lang="en-GB" sz="3000" dirty="0">
                <a:solidFill>
                  <a:schemeClr val="tx1">
                    <a:lumMod val="85000"/>
                    <a:lumOff val="15000"/>
                  </a:schemeClr>
                </a:solidFill>
              </a:rPr>
              <a:t> </a:t>
            </a:r>
            <a:r>
              <a:rPr lang="en-GB" sz="3000" dirty="0" err="1">
                <a:solidFill>
                  <a:schemeClr val="tx1">
                    <a:lumMod val="85000"/>
                    <a:lumOff val="15000"/>
                  </a:schemeClr>
                </a:solidFill>
              </a:rPr>
              <a:t>intégral</a:t>
            </a:r>
            <a:r>
              <a:rPr lang="en-GB" sz="3000" dirty="0">
                <a:solidFill>
                  <a:schemeClr val="tx1">
                    <a:lumMod val="85000"/>
                    <a:lumOff val="15000"/>
                  </a:schemeClr>
                </a:solidFill>
              </a:rPr>
              <a:t> </a:t>
            </a:r>
            <a:r>
              <a:rPr lang="en-GB" sz="3000" dirty="0" err="1">
                <a:solidFill>
                  <a:schemeClr val="tx1">
                    <a:lumMod val="85000"/>
                    <a:lumOff val="15000"/>
                  </a:schemeClr>
                </a:solidFill>
              </a:rPr>
              <a:t>sur</a:t>
            </a:r>
            <a:r>
              <a:rPr lang="en-GB" sz="3000" dirty="0">
                <a:solidFill>
                  <a:schemeClr val="tx1">
                    <a:lumMod val="85000"/>
                    <a:lumOff val="15000"/>
                  </a:schemeClr>
                </a:solidFill>
              </a:rPr>
              <a:t> HAL </a:t>
            </a:r>
            <a:r>
              <a:rPr lang="en-GB" sz="3000" dirty="0" err="1">
                <a:solidFill>
                  <a:schemeClr val="tx1">
                    <a:lumMod val="85000"/>
                    <a:lumOff val="15000"/>
                  </a:schemeClr>
                </a:solidFill>
              </a:rPr>
              <a:t>dont</a:t>
            </a:r>
            <a:r>
              <a:rPr lang="en-GB" sz="3000" dirty="0">
                <a:solidFill>
                  <a:schemeClr val="tx1">
                    <a:lumMod val="85000"/>
                    <a:lumOff val="15000"/>
                  </a:schemeClr>
                </a:solidFill>
              </a:rPr>
              <a:t> :</a:t>
            </a: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56 170 </a:t>
            </a:r>
            <a:r>
              <a:rPr lang="en-GB" sz="2600" dirty="0">
                <a:solidFill>
                  <a:schemeClr val="tx1">
                    <a:lumMod val="85000"/>
                    <a:lumOff val="15000"/>
                  </a:schemeClr>
                </a:solidFill>
              </a:rPr>
              <a:t>documents </a:t>
            </a:r>
            <a:r>
              <a:rPr lang="en-GB" sz="2600" dirty="0" err="1">
                <a:solidFill>
                  <a:schemeClr val="tx1">
                    <a:lumMod val="85000"/>
                    <a:lumOff val="15000"/>
                  </a:schemeClr>
                </a:solidFill>
              </a:rPr>
              <a:t>liés</a:t>
            </a:r>
            <a:r>
              <a:rPr lang="en-GB" sz="2600" dirty="0">
                <a:solidFill>
                  <a:schemeClr val="tx1">
                    <a:lumMod val="85000"/>
                    <a:lumOff val="15000"/>
                  </a:schemeClr>
                </a:solidFill>
              </a:rPr>
              <a:t> aux disciplines des </a:t>
            </a:r>
            <a:r>
              <a:rPr lang="en-GB" sz="2600" dirty="0" smtClean="0">
                <a:solidFill>
                  <a:schemeClr val="tx1">
                    <a:lumMod val="85000"/>
                    <a:lumOff val="15000"/>
                  </a:schemeClr>
                </a:solidFill>
              </a:rPr>
              <a:t>SHS</a:t>
            </a: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43 240 </a:t>
            </a:r>
            <a:r>
              <a:rPr lang="en-GB" sz="2600" dirty="0" err="1" smtClean="0">
                <a:solidFill>
                  <a:schemeClr val="tx1">
                    <a:lumMod val="85000"/>
                    <a:lumOff val="15000"/>
                  </a:schemeClr>
                </a:solidFill>
              </a:rPr>
              <a:t>thèses</a:t>
            </a:r>
            <a:r>
              <a:rPr lang="en-GB" sz="2600" dirty="0" smtClean="0">
                <a:solidFill>
                  <a:schemeClr val="tx1">
                    <a:lumMod val="85000"/>
                    <a:lumOff val="15000"/>
                  </a:schemeClr>
                </a:solidFill>
              </a:rPr>
              <a:t> </a:t>
            </a:r>
            <a:r>
              <a:rPr lang="en-GB" sz="2600" dirty="0" err="1" smtClean="0">
                <a:solidFill>
                  <a:schemeClr val="tx1">
                    <a:lumMod val="85000"/>
                    <a:lumOff val="15000"/>
                  </a:schemeClr>
                </a:solidFill>
              </a:rPr>
              <a:t>sur</a:t>
            </a:r>
            <a:r>
              <a:rPr lang="en-GB" sz="2600" dirty="0" smtClean="0">
                <a:solidFill>
                  <a:schemeClr val="tx1">
                    <a:lumMod val="85000"/>
                    <a:lumOff val="15000"/>
                  </a:schemeClr>
                </a:solidFill>
              </a:rPr>
              <a:t> TEL</a:t>
            </a:r>
            <a:endParaRPr lang="en-GB" sz="2600" dirty="0">
              <a:solidFill>
                <a:schemeClr val="tx1">
                  <a:lumMod val="85000"/>
                  <a:lumOff val="15000"/>
                </a:schemeClr>
              </a:solidFill>
            </a:endParaRP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dirty="0" smtClean="0">
                <a:solidFill>
                  <a:schemeClr val="tx1">
                    <a:lumMod val="85000"/>
                    <a:lumOff val="15000"/>
                  </a:schemeClr>
                </a:solidFill>
              </a:rPr>
              <a:t>Plus </a:t>
            </a:r>
            <a:r>
              <a:rPr lang="en-GB" sz="2600" dirty="0">
                <a:solidFill>
                  <a:schemeClr val="tx1">
                    <a:lumMod val="85000"/>
                    <a:lumOff val="15000"/>
                  </a:schemeClr>
                </a:solidFill>
              </a:rPr>
              <a:t>de </a:t>
            </a:r>
            <a:r>
              <a:rPr lang="en-GB" sz="2600" b="1" dirty="0">
                <a:solidFill>
                  <a:schemeClr val="tx1">
                    <a:lumMod val="85000"/>
                    <a:lumOff val="15000"/>
                  </a:schemeClr>
                </a:solidFill>
              </a:rPr>
              <a:t>600 000 </a:t>
            </a:r>
            <a:r>
              <a:rPr lang="en-GB" sz="2600" dirty="0">
                <a:solidFill>
                  <a:schemeClr val="tx1">
                    <a:lumMod val="85000"/>
                    <a:lumOff val="15000"/>
                  </a:schemeClr>
                </a:solidFill>
              </a:rPr>
              <a:t>auteurs </a:t>
            </a:r>
            <a:r>
              <a:rPr lang="en-GB" sz="2600" dirty="0" err="1" smtClean="0">
                <a:solidFill>
                  <a:schemeClr val="tx1">
                    <a:lumMod val="85000"/>
                    <a:lumOff val="15000"/>
                  </a:schemeClr>
                </a:solidFill>
              </a:rPr>
              <a:t>référencés</a:t>
            </a:r>
            <a:endParaRPr lang="en-GB" sz="2600" dirty="0" smtClean="0">
              <a:solidFill>
                <a:schemeClr val="tx1">
                  <a:lumMod val="85000"/>
                  <a:lumOff val="15000"/>
                </a:schemeClr>
              </a:solidFill>
            </a:endParaRPr>
          </a:p>
          <a:p>
            <a:pPr marL="739775" lvl="1" indent="-282575">
              <a:lnSpc>
                <a:spcPct val="90000"/>
              </a:lnSpc>
              <a:spcBef>
                <a:spcPts val="600"/>
              </a:spcBef>
              <a:buClr>
                <a:schemeClr val="tx1">
                  <a:lumMod val="75000"/>
                  <a:lumOff val="25000"/>
                </a:schemeClr>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dirty="0">
                <a:solidFill>
                  <a:schemeClr val="tx1">
                    <a:lumMod val="85000"/>
                    <a:lumOff val="15000"/>
                  </a:schemeClr>
                </a:solidFill>
              </a:rPr>
              <a:t>P</a:t>
            </a:r>
            <a:r>
              <a:rPr lang="en-GB" sz="2600" dirty="0" smtClean="0">
                <a:solidFill>
                  <a:schemeClr val="tx1">
                    <a:lumMod val="85000"/>
                    <a:lumOff val="15000"/>
                  </a:schemeClr>
                </a:solidFill>
              </a:rPr>
              <a:t>lus de </a:t>
            </a:r>
            <a:r>
              <a:rPr lang="en-GB" sz="2600" b="1" dirty="0" smtClean="0">
                <a:solidFill>
                  <a:schemeClr val="tx1">
                    <a:lumMod val="85000"/>
                    <a:lumOff val="15000"/>
                  </a:schemeClr>
                </a:solidFill>
              </a:rPr>
              <a:t>3000</a:t>
            </a:r>
            <a:r>
              <a:rPr lang="en-GB" sz="2600" dirty="0" smtClean="0">
                <a:solidFill>
                  <a:schemeClr val="tx1">
                    <a:lumMod val="85000"/>
                    <a:lumOff val="15000"/>
                  </a:schemeClr>
                </a:solidFill>
              </a:rPr>
              <a:t> </a:t>
            </a:r>
            <a:r>
              <a:rPr lang="en-GB" sz="2600" dirty="0" err="1" smtClean="0">
                <a:solidFill>
                  <a:schemeClr val="tx1">
                    <a:lumMod val="85000"/>
                    <a:lumOff val="15000"/>
                  </a:schemeClr>
                </a:solidFill>
              </a:rPr>
              <a:t>dépôts</a:t>
            </a:r>
            <a:r>
              <a:rPr lang="en-GB" sz="2600" dirty="0" smtClean="0">
                <a:solidFill>
                  <a:schemeClr val="tx1">
                    <a:lumMod val="85000"/>
                    <a:lumOff val="15000"/>
                  </a:schemeClr>
                </a:solidFill>
              </a:rPr>
              <a:t> par </a:t>
            </a:r>
            <a:r>
              <a:rPr lang="en-GB" sz="2600" dirty="0" err="1" smtClean="0">
                <a:solidFill>
                  <a:schemeClr val="tx1">
                    <a:lumMod val="85000"/>
                    <a:lumOff val="15000"/>
                  </a:schemeClr>
                </a:solidFill>
              </a:rPr>
              <a:t>mois</a:t>
            </a:r>
            <a:endParaRPr lang="en-GB" sz="2600" dirty="0">
              <a:solidFill>
                <a:schemeClr val="tx1">
                  <a:lumMod val="85000"/>
                  <a:lumOff val="15000"/>
                </a:schemeClr>
              </a:solidFill>
            </a:endParaRPr>
          </a:p>
          <a:p>
            <a:pPr marL="658368" indent="-457200">
              <a:lnSpc>
                <a:spcPct val="90000"/>
              </a:lnSpc>
              <a:spcBef>
                <a:spcPts val="6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800" dirty="0">
              <a:solidFill>
                <a:schemeClr val="tx1">
                  <a:lumMod val="85000"/>
                  <a:lumOff val="15000"/>
                </a:schemeClr>
              </a:solidFill>
            </a:endParaRPr>
          </a:p>
          <a:p>
            <a:pPr>
              <a:lnSpc>
                <a:spcPct val="90000"/>
              </a:lnSpc>
              <a:spcBef>
                <a:spcPts val="600"/>
              </a:spcBef>
              <a:buClr>
                <a:srgbClr val="FB8605"/>
              </a:buClr>
              <a:buFont typeface="Wingdings 2" panose="05020102010507070707"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3000" dirty="0" err="1" smtClean="0">
                <a:solidFill>
                  <a:schemeClr val="tx1">
                    <a:lumMod val="85000"/>
                    <a:lumOff val="15000"/>
                  </a:schemeClr>
                </a:solidFill>
              </a:rPr>
              <a:t>Transferts</a:t>
            </a:r>
            <a:r>
              <a:rPr lang="en-GB" sz="3000" dirty="0" smtClean="0">
                <a:solidFill>
                  <a:schemeClr val="tx1">
                    <a:lumMod val="85000"/>
                    <a:lumOff val="15000"/>
                  </a:schemeClr>
                </a:solidFill>
              </a:rPr>
              <a:t> de documents </a:t>
            </a:r>
            <a:r>
              <a:rPr lang="en-GB" sz="2400" dirty="0" smtClean="0">
                <a:solidFill>
                  <a:schemeClr val="tx1">
                    <a:lumMod val="85000"/>
                    <a:lumOff val="15000"/>
                  </a:schemeClr>
                </a:solidFill>
              </a:rPr>
              <a:t>(2013)</a:t>
            </a:r>
            <a:r>
              <a:rPr lang="en-GB" sz="3000" dirty="0" smtClean="0">
                <a:solidFill>
                  <a:schemeClr val="tx1">
                    <a:lumMod val="85000"/>
                    <a:lumOff val="15000"/>
                  </a:schemeClr>
                </a:solidFill>
              </a:rPr>
              <a:t> </a:t>
            </a:r>
            <a:r>
              <a:rPr lang="en-GB" sz="3000" b="1" dirty="0" smtClean="0">
                <a:solidFill>
                  <a:schemeClr val="tx1">
                    <a:lumMod val="85000"/>
                    <a:lumOff val="15000"/>
                  </a:schemeClr>
                </a:solidFill>
              </a:rPr>
              <a:t> </a:t>
            </a: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ArXiv</a:t>
            </a:r>
            <a:r>
              <a:rPr lang="en-GB" sz="2600" dirty="0">
                <a:solidFill>
                  <a:schemeClr val="tx1">
                    <a:lumMod val="85000"/>
                    <a:lumOff val="15000"/>
                  </a:schemeClr>
                </a:solidFill>
              </a:rPr>
              <a:t> </a:t>
            </a:r>
            <a:r>
              <a:rPr lang="en-GB" sz="2600" dirty="0" smtClean="0">
                <a:solidFill>
                  <a:schemeClr val="tx1">
                    <a:lumMod val="85000"/>
                    <a:lumOff val="15000"/>
                  </a:schemeClr>
                </a:solidFill>
              </a:rPr>
              <a:t>: </a:t>
            </a:r>
            <a:r>
              <a:rPr lang="en-GB" sz="2600" b="1" dirty="0" smtClean="0">
                <a:solidFill>
                  <a:schemeClr val="tx1">
                    <a:lumMod val="85000"/>
                    <a:lumOff val="15000"/>
                  </a:schemeClr>
                </a:solidFill>
              </a:rPr>
              <a:t>2744</a:t>
            </a:r>
            <a:endParaRPr lang="en-GB" sz="2600" dirty="0" smtClean="0">
              <a:solidFill>
                <a:schemeClr val="tx1">
                  <a:lumMod val="85000"/>
                  <a:lumOff val="15000"/>
                </a:schemeClr>
              </a:solidFill>
            </a:endParaRP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RePec</a:t>
            </a:r>
            <a:r>
              <a:rPr lang="en-GB" sz="2600" dirty="0">
                <a:solidFill>
                  <a:schemeClr val="tx1">
                    <a:lumMod val="85000"/>
                    <a:lumOff val="15000"/>
                  </a:schemeClr>
                </a:solidFill>
              </a:rPr>
              <a:t> </a:t>
            </a:r>
            <a:r>
              <a:rPr lang="en-GB" sz="2600" dirty="0" smtClean="0">
                <a:solidFill>
                  <a:schemeClr val="tx1">
                    <a:lumMod val="85000"/>
                    <a:lumOff val="15000"/>
                  </a:schemeClr>
                </a:solidFill>
              </a:rPr>
              <a:t>:</a:t>
            </a:r>
            <a:r>
              <a:rPr lang="en-GB" sz="2600" b="1" dirty="0" smtClean="0">
                <a:solidFill>
                  <a:schemeClr val="tx1">
                    <a:lumMod val="85000"/>
                    <a:lumOff val="15000"/>
                  </a:schemeClr>
                </a:solidFill>
              </a:rPr>
              <a:t>1798</a:t>
            </a:r>
            <a:endParaRPr lang="en-GB" sz="2600" dirty="0">
              <a:solidFill>
                <a:schemeClr val="tx1">
                  <a:lumMod val="85000"/>
                  <a:lumOff val="15000"/>
                </a:schemeClr>
              </a:solidFill>
            </a:endParaRPr>
          </a:p>
          <a:p>
            <a:pPr lvl="1">
              <a:lnSpc>
                <a:spcPct val="90000"/>
              </a:lnSpc>
              <a:spcBef>
                <a:spcPts val="600"/>
              </a:spcBef>
              <a:buClr>
                <a:schemeClr val="tx1">
                  <a:lumMod val="75000"/>
                  <a:lumOff val="25000"/>
                </a:schemeClr>
              </a:buClr>
              <a:buFont typeface="Wingdings" panose="05000000000000000000"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600" b="1" dirty="0" smtClean="0">
                <a:solidFill>
                  <a:schemeClr val="tx1">
                    <a:lumMod val="85000"/>
                    <a:lumOff val="15000"/>
                  </a:schemeClr>
                </a:solidFill>
              </a:rPr>
              <a:t> </a:t>
            </a:r>
            <a:r>
              <a:rPr lang="en-GB" sz="2600" dirty="0" err="1">
                <a:solidFill>
                  <a:schemeClr val="tx1">
                    <a:lumMod val="85000"/>
                    <a:lumOff val="15000"/>
                  </a:schemeClr>
                </a:solidFill>
              </a:rPr>
              <a:t>vers</a:t>
            </a:r>
            <a:r>
              <a:rPr lang="en-GB" sz="2600" dirty="0">
                <a:solidFill>
                  <a:schemeClr val="tx1">
                    <a:lumMod val="85000"/>
                    <a:lumOff val="15000"/>
                  </a:schemeClr>
                </a:solidFill>
              </a:rPr>
              <a:t> </a:t>
            </a:r>
            <a:r>
              <a:rPr lang="en-GB" sz="2600" dirty="0" err="1">
                <a:solidFill>
                  <a:schemeClr val="tx1">
                    <a:lumMod val="85000"/>
                    <a:lumOff val="15000"/>
                  </a:schemeClr>
                </a:solidFill>
              </a:rPr>
              <a:t>Pubmed</a:t>
            </a:r>
            <a:r>
              <a:rPr lang="en-GB" sz="2600" dirty="0">
                <a:solidFill>
                  <a:schemeClr val="tx1">
                    <a:lumMod val="85000"/>
                    <a:lumOff val="15000"/>
                  </a:schemeClr>
                </a:solidFill>
              </a:rPr>
              <a:t> </a:t>
            </a:r>
            <a:r>
              <a:rPr lang="en-GB" sz="2600" dirty="0" smtClean="0">
                <a:solidFill>
                  <a:schemeClr val="tx1">
                    <a:lumMod val="85000"/>
                    <a:lumOff val="15000"/>
                  </a:schemeClr>
                </a:solidFill>
              </a:rPr>
              <a:t>: </a:t>
            </a:r>
            <a:r>
              <a:rPr lang="en-GB" sz="2600" b="1" dirty="0" smtClean="0">
                <a:solidFill>
                  <a:schemeClr val="tx1">
                    <a:lumMod val="85000"/>
                    <a:lumOff val="15000"/>
                  </a:schemeClr>
                </a:solidFill>
              </a:rPr>
              <a:t>523</a:t>
            </a:r>
            <a:endParaRPr lang="en-GB" sz="2600" dirty="0" smtClean="0">
              <a:solidFill>
                <a:schemeClr val="tx1">
                  <a:lumMod val="85000"/>
                  <a:lumOff val="15000"/>
                </a:schemeClr>
              </a:solidFill>
            </a:endParaRPr>
          </a:p>
          <a:p>
            <a:pPr>
              <a:lnSpc>
                <a:spcPct val="90000"/>
              </a:lnSpc>
              <a:spcBef>
                <a:spcPts val="600"/>
              </a:spcBef>
              <a:buClr>
                <a:srgbClr val="0070C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3000" dirty="0">
              <a:solidFill>
                <a:schemeClr val="tx1">
                  <a:lumMod val="85000"/>
                  <a:lumOff val="15000"/>
                </a:schemeClr>
              </a:solidFill>
            </a:endParaRPr>
          </a:p>
          <a:p>
            <a:pPr>
              <a:buClr>
                <a:srgbClr val="0070C0"/>
              </a:buClr>
              <a:buSzPct val="130000"/>
              <a:buFont typeface="Wingdings" pitchFamily="2" charset="2"/>
              <a:buChar char="Ø"/>
            </a:pPr>
            <a:endParaRPr lang="fr-FR" dirty="0"/>
          </a:p>
        </p:txBody>
      </p:sp>
      <p:pic>
        <p:nvPicPr>
          <p:cNvPr id="4" name="Picture 4" descr="h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00077"/>
            <a:ext cx="2664296" cy="64264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786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7239000" cy="720080"/>
          </a:xfrm>
        </p:spPr>
        <p:txBody>
          <a:bodyPr>
            <a:normAutofit/>
          </a:bodyPr>
          <a:lstStyle/>
          <a:p>
            <a:r>
              <a:rPr lang="fr-FR" sz="3600" b="1" dirty="0" smtClean="0">
                <a:solidFill>
                  <a:srgbClr val="F18105"/>
                </a:solidFill>
              </a:rPr>
              <a:t>Les déclinaisons de HAL</a:t>
            </a:r>
            <a:endParaRPr lang="fr-FR" sz="3600" b="1" dirty="0">
              <a:solidFill>
                <a:srgbClr val="F18105"/>
              </a:solidFill>
            </a:endParaRPr>
          </a:p>
        </p:txBody>
      </p:sp>
      <p:sp>
        <p:nvSpPr>
          <p:cNvPr id="3" name="Espace réservé du contenu 2"/>
          <p:cNvSpPr>
            <a:spLocks noGrp="1"/>
          </p:cNvSpPr>
          <p:nvPr>
            <p:ph idx="1"/>
          </p:nvPr>
        </p:nvSpPr>
        <p:spPr>
          <a:xfrm>
            <a:off x="323528" y="908720"/>
            <a:ext cx="8352928" cy="5184576"/>
          </a:xfrm>
        </p:spPr>
        <p:txBody>
          <a:bodyPr>
            <a:normAutofit/>
          </a:bodyPr>
          <a:lstStyle/>
          <a:p>
            <a:pPr>
              <a:buClr>
                <a:srgbClr val="F18105"/>
              </a:buClr>
            </a:pPr>
            <a:r>
              <a:rPr lang="fr-FR" sz="2400" dirty="0" smtClean="0"/>
              <a:t>Portails thématiques</a:t>
            </a:r>
          </a:p>
          <a:p>
            <a:pPr lvl="1">
              <a:buClr>
                <a:srgbClr val="F18105"/>
              </a:buClr>
              <a:buFont typeface="Wingdings" panose="05000000000000000000" pitchFamily="2" charset="2"/>
              <a:buChar char="ü"/>
            </a:pPr>
            <a:r>
              <a:rPr lang="fr-FR" sz="1800" dirty="0" smtClean="0"/>
              <a:t>HAL-SHS, </a:t>
            </a:r>
            <a:r>
              <a:rPr lang="fr-FR" sz="1800" dirty="0"/>
              <a:t>@</a:t>
            </a:r>
            <a:r>
              <a:rPr lang="fr-FR" sz="1800" dirty="0" err="1" smtClean="0"/>
              <a:t>rchiveSIC</a:t>
            </a:r>
            <a:r>
              <a:rPr lang="fr-FR" sz="1800" dirty="0" smtClean="0"/>
              <a:t>, HAL-SDE…</a:t>
            </a:r>
          </a:p>
          <a:p>
            <a:pPr>
              <a:buClr>
                <a:srgbClr val="F18105"/>
              </a:buClr>
            </a:pPr>
            <a:r>
              <a:rPr lang="fr-FR" sz="2400" dirty="0" smtClean="0"/>
              <a:t>Portails Génériques</a:t>
            </a:r>
          </a:p>
          <a:p>
            <a:pPr lvl="1">
              <a:buClr>
                <a:srgbClr val="F18105"/>
              </a:buClr>
              <a:buFont typeface="Wingdings" panose="05000000000000000000" pitchFamily="2" charset="2"/>
              <a:buChar char="ü"/>
            </a:pPr>
            <a:r>
              <a:rPr lang="fr-FR" sz="1800" dirty="0" smtClean="0"/>
              <a:t>HAL, TEL, CEL…</a:t>
            </a:r>
          </a:p>
          <a:p>
            <a:pPr>
              <a:buClr>
                <a:srgbClr val="F18105"/>
              </a:buClr>
            </a:pPr>
            <a:r>
              <a:rPr lang="fr-FR" sz="2400" dirty="0" smtClean="0"/>
              <a:t>83 Portails institutionnels</a:t>
            </a:r>
            <a:br>
              <a:rPr lang="fr-FR" sz="2400" dirty="0" smtClean="0"/>
            </a:br>
            <a:r>
              <a:rPr lang="fr-FR" sz="2400" dirty="0" smtClean="0"/>
              <a:t>faits « sur mesure » dans le</a:t>
            </a:r>
            <a:br>
              <a:rPr lang="fr-FR" sz="2400" dirty="0" smtClean="0"/>
            </a:br>
            <a:r>
              <a:rPr lang="fr-FR" sz="2400" dirty="0" smtClean="0"/>
              <a:t>cadre de conventions</a:t>
            </a:r>
          </a:p>
          <a:p>
            <a:pPr marL="457200" lvl="1" indent="0">
              <a:buClr>
                <a:srgbClr val="F18105"/>
              </a:buClr>
              <a:buNone/>
            </a:pPr>
            <a:r>
              <a:rPr lang="fr-FR" sz="1800" dirty="0" smtClean="0"/>
              <a:t>développés spécifiquement dans HAL</a:t>
            </a:r>
            <a:br>
              <a:rPr lang="fr-FR" sz="1800" dirty="0" smtClean="0"/>
            </a:br>
            <a:r>
              <a:rPr lang="fr-FR" sz="1800" dirty="0" smtClean="0"/>
              <a:t> pour :</a:t>
            </a:r>
          </a:p>
          <a:p>
            <a:pPr lvl="1">
              <a:buClr>
                <a:srgbClr val="F18105"/>
              </a:buClr>
              <a:buFont typeface="Wingdings" panose="05000000000000000000" pitchFamily="2" charset="2"/>
              <a:buChar char="ü"/>
            </a:pPr>
            <a:r>
              <a:rPr lang="fr-FR" sz="1800" dirty="0" smtClean="0"/>
              <a:t>32 universités, </a:t>
            </a:r>
          </a:p>
          <a:p>
            <a:pPr lvl="1">
              <a:buClr>
                <a:srgbClr val="F18105"/>
              </a:buClr>
              <a:buFont typeface="Wingdings" panose="05000000000000000000" pitchFamily="2" charset="2"/>
              <a:buChar char="ü"/>
            </a:pPr>
            <a:r>
              <a:rPr lang="fr-FR" sz="1800" dirty="0" smtClean="0"/>
              <a:t>28 grandes écoles, </a:t>
            </a:r>
          </a:p>
          <a:p>
            <a:pPr lvl="1">
              <a:buClr>
                <a:srgbClr val="F18105"/>
              </a:buClr>
              <a:buFont typeface="Wingdings" panose="05000000000000000000" pitchFamily="2" charset="2"/>
              <a:buChar char="ü"/>
            </a:pPr>
            <a:r>
              <a:rPr lang="fr-FR" sz="1800" dirty="0" smtClean="0"/>
              <a:t>23 établissements de recherche…</a:t>
            </a:r>
          </a:p>
          <a:p>
            <a:pPr>
              <a:buClr>
                <a:srgbClr val="F18105"/>
              </a:buClr>
            </a:pPr>
            <a:r>
              <a:rPr lang="fr-FR" sz="2400" dirty="0" smtClean="0"/>
              <a:t>2600 Collections</a:t>
            </a:r>
          </a:p>
          <a:p>
            <a:pPr marL="457200" lvl="1" indent="0">
              <a:buClr>
                <a:srgbClr val="F18105"/>
              </a:buClr>
              <a:buNone/>
            </a:pPr>
            <a:r>
              <a:rPr lang="fr-FR" sz="1800" dirty="0" smtClean="0"/>
              <a:t>Pour les laboratoires, les projets de recherche, les conférences, les revues…</a:t>
            </a:r>
          </a:p>
          <a:p>
            <a:endParaRPr lang="fr-FR" sz="20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124744"/>
            <a:ext cx="3722936" cy="348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51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104" y="1738622"/>
            <a:ext cx="5112000" cy="4650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12024" y="170216"/>
            <a:ext cx="3598984" cy="3136813"/>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11008" y="1196753"/>
            <a:ext cx="3600000" cy="3644489"/>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11008" y="2492897"/>
            <a:ext cx="3600000" cy="3046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12024" y="3789040"/>
            <a:ext cx="3600000"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251520" y="260648"/>
            <a:ext cx="4570162" cy="95410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2800" b="1" dirty="0" smtClean="0">
                <a:solidFill>
                  <a:schemeClr val="accent6">
                    <a:lumMod val="75000"/>
                  </a:schemeClr>
                </a:solidFill>
                <a:latin typeface="+mj-lt"/>
              </a:rPr>
              <a:t>PORTAILS ET COLLECTIONS : </a:t>
            </a:r>
          </a:p>
          <a:p>
            <a:r>
              <a:rPr lang="fr-FR" sz="2800" b="1" dirty="0" smtClean="0">
                <a:solidFill>
                  <a:schemeClr val="accent6">
                    <a:lumMod val="75000"/>
                  </a:schemeClr>
                </a:solidFill>
                <a:latin typeface="+mj-lt"/>
              </a:rPr>
              <a:t>VISIBILITÉ INSTITUTIONNELLE</a:t>
            </a:r>
            <a:endParaRPr lang="fr-FR" sz="2800" b="1" dirty="0">
              <a:solidFill>
                <a:schemeClr val="accent6">
                  <a:lumMod val="75000"/>
                </a:schemeClr>
              </a:solidFill>
              <a:latin typeface="+mj-lt"/>
            </a:endParaRPr>
          </a:p>
        </p:txBody>
      </p:sp>
    </p:spTree>
    <p:extLst>
      <p:ext uri="{BB962C8B-B14F-4D97-AF65-F5344CB8AC3E}">
        <p14:creationId xmlns:p14="http://schemas.microsoft.com/office/powerpoint/2010/main" xmlns="" val="3866247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104" y="1738622"/>
            <a:ext cx="5112000" cy="4650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Espace réservé du contenu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908720"/>
            <a:ext cx="3600000" cy="2928750"/>
          </a:xfrm>
          <a:prstGeom prst="rect">
            <a:avLst/>
          </a:prstGeom>
          <a:ln w="3175">
            <a:solidFill>
              <a:schemeClr val="tx1"/>
            </a:solidFill>
          </a:ln>
        </p:spPr>
      </p:pic>
      <p:pic>
        <p:nvPicPr>
          <p:cNvPr id="6" name="Imag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32040" y="2239876"/>
            <a:ext cx="3600000" cy="3195189"/>
          </a:xfrm>
          <a:prstGeom prst="rect">
            <a:avLst/>
          </a:prstGeom>
          <a:ln w="3175">
            <a:solidFill>
              <a:schemeClr val="tx1"/>
            </a:solidFill>
          </a:ln>
        </p:spPr>
      </p:pic>
      <p:sp>
        <p:nvSpPr>
          <p:cNvPr id="7" name="ZoneTexte 6"/>
          <p:cNvSpPr txBox="1"/>
          <p:nvPr/>
        </p:nvSpPr>
        <p:spPr>
          <a:xfrm>
            <a:off x="251520" y="188640"/>
            <a:ext cx="4401141" cy="95410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2800" b="1" dirty="0" smtClean="0">
                <a:solidFill>
                  <a:schemeClr val="accent6">
                    <a:lumMod val="75000"/>
                  </a:schemeClr>
                </a:solidFill>
              </a:rPr>
              <a:t>PORTAILS ET COLLECTIONS : </a:t>
            </a:r>
          </a:p>
          <a:p>
            <a:r>
              <a:rPr lang="fr-FR" sz="2800" b="1" dirty="0" smtClean="0">
                <a:solidFill>
                  <a:schemeClr val="accent6">
                    <a:lumMod val="75000"/>
                  </a:schemeClr>
                </a:solidFill>
              </a:rPr>
              <a:t>VISIBILITÉ DE LA DISCIPLINE</a:t>
            </a:r>
            <a:endParaRPr lang="fr-FR" sz="2800" b="1" dirty="0">
              <a:solidFill>
                <a:schemeClr val="accent6">
                  <a:lumMod val="75000"/>
                </a:schemeClr>
              </a:solidFill>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31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846608"/>
            <a:ext cx="4608000" cy="4534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ZoneTexte 4"/>
          <p:cNvSpPr txBox="1"/>
          <p:nvPr/>
        </p:nvSpPr>
        <p:spPr>
          <a:xfrm>
            <a:off x="179512" y="260648"/>
            <a:ext cx="7679153" cy="1200329"/>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fr-FR" sz="3600" b="1" dirty="0" smtClean="0">
                <a:solidFill>
                  <a:schemeClr val="accent6">
                    <a:lumMod val="75000"/>
                  </a:schemeClr>
                </a:solidFill>
                <a:latin typeface="+mj-lt"/>
              </a:rPr>
              <a:t>COLLECTIONS : VISIBILITÉ DES PROJETS </a:t>
            </a:r>
          </a:p>
          <a:p>
            <a:r>
              <a:rPr lang="fr-FR" sz="3600" b="1" dirty="0" smtClean="0">
                <a:solidFill>
                  <a:schemeClr val="accent6">
                    <a:lumMod val="75000"/>
                  </a:schemeClr>
                </a:solidFill>
                <a:latin typeface="+mj-lt"/>
              </a:rPr>
              <a:t>DE RECHERCHE</a:t>
            </a:r>
            <a:endParaRPr lang="fr-FR" sz="3600" b="1" dirty="0">
              <a:solidFill>
                <a:schemeClr val="accent6">
                  <a:lumMod val="75000"/>
                </a:schemeClr>
              </a:solidFill>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9992" y="1124744"/>
            <a:ext cx="3672000" cy="3026477"/>
          </a:xfrm>
          <a:prstGeom prst="rect">
            <a:avLst/>
          </a:prstGeom>
          <a:ln w="9525">
            <a:solidFill>
              <a:schemeClr val="tx1"/>
            </a:solidFill>
          </a:ln>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99536" y="3501008"/>
            <a:ext cx="6048000" cy="3033309"/>
          </a:xfrm>
          <a:prstGeom prst="rect">
            <a:avLst/>
          </a:prstGeom>
          <a:ln w="9525">
            <a:solidFill>
              <a:schemeClr val="tx1"/>
            </a:solidFill>
          </a:ln>
        </p:spPr>
      </p:pic>
    </p:spTree>
    <p:extLst>
      <p:ext uri="{BB962C8B-B14F-4D97-AF65-F5344CB8AC3E}">
        <p14:creationId xmlns:p14="http://schemas.microsoft.com/office/powerpoint/2010/main" xmlns="" val="374039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280920" cy="562074"/>
          </a:xfrm>
        </p:spPr>
        <p:txBody>
          <a:bodyPr>
            <a:normAutofit fontScale="90000"/>
          </a:bodyPr>
          <a:lstStyle/>
          <a:p>
            <a:r>
              <a:rPr lang="fr-FR" sz="3600" b="1" dirty="0">
                <a:solidFill>
                  <a:srgbClr val="F18105"/>
                </a:solidFill>
              </a:rPr>
              <a:t>Les archives ouvertes pour le chercheur</a:t>
            </a:r>
          </a:p>
        </p:txBody>
      </p:sp>
      <p:sp>
        <p:nvSpPr>
          <p:cNvPr id="3" name="Espace réservé du contenu 2"/>
          <p:cNvSpPr>
            <a:spLocks noGrp="1"/>
          </p:cNvSpPr>
          <p:nvPr>
            <p:ph idx="1"/>
          </p:nvPr>
        </p:nvSpPr>
        <p:spPr>
          <a:xfrm>
            <a:off x="539552" y="1052736"/>
            <a:ext cx="8208912" cy="5328592"/>
          </a:xfrm>
        </p:spPr>
        <p:txBody>
          <a:bodyPr>
            <a:normAutofit fontScale="85000" lnSpcReduction="20000"/>
          </a:bodyPr>
          <a:lstStyle/>
          <a:p>
            <a:pPr>
              <a:lnSpc>
                <a:spcPct val="90000"/>
              </a:lnSpc>
              <a:buClr>
                <a:srgbClr val="FB8605"/>
              </a:buClr>
              <a:buFont typeface="Wingdings 2" panose="05020102010507070707" pitchFamily="18" charset="2"/>
              <a:buChar char=""/>
            </a:pPr>
            <a:r>
              <a:rPr lang="en-GB" dirty="0">
                <a:solidFill>
                  <a:schemeClr val="tx1">
                    <a:lumMod val="85000"/>
                    <a:lumOff val="15000"/>
                  </a:schemeClr>
                </a:solidFill>
              </a:rPr>
              <a:t>Large distribution des publications </a:t>
            </a: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publications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davantage</a:t>
            </a:r>
            <a:r>
              <a:rPr lang="en-GB" dirty="0">
                <a:solidFill>
                  <a:schemeClr val="tx1">
                    <a:lumMod val="85000"/>
                    <a:lumOff val="15000"/>
                  </a:schemeClr>
                </a:solidFill>
              </a:rPr>
              <a:t> </a:t>
            </a:r>
            <a:r>
              <a:rPr lang="en-GB" dirty="0" err="1">
                <a:solidFill>
                  <a:schemeClr val="tx1">
                    <a:lumMod val="85000"/>
                    <a:lumOff val="15000"/>
                  </a:schemeClr>
                </a:solidFill>
              </a:rPr>
              <a:t>visibles</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publications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davantage</a:t>
            </a:r>
            <a:r>
              <a:rPr lang="en-GB" dirty="0">
                <a:solidFill>
                  <a:schemeClr val="tx1">
                    <a:lumMod val="85000"/>
                    <a:lumOff val="15000"/>
                  </a:schemeClr>
                </a:solidFill>
              </a:rPr>
              <a:t> </a:t>
            </a:r>
            <a:r>
              <a:rPr lang="en-GB" dirty="0" err="1" smtClean="0">
                <a:solidFill>
                  <a:schemeClr val="tx1">
                    <a:lumMod val="85000"/>
                    <a:lumOff val="15000"/>
                  </a:schemeClr>
                </a:solidFill>
              </a:rPr>
              <a:t>citées</a:t>
            </a:r>
            <a:endParaRPr lang="en-GB" dirty="0" smtClean="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endParaRPr lang="en-GB" sz="1000" dirty="0">
              <a:solidFill>
                <a:schemeClr val="tx1">
                  <a:lumMod val="85000"/>
                  <a:lumOff val="15000"/>
                </a:schemeClr>
              </a:solidFill>
            </a:endParaRPr>
          </a:p>
          <a:p>
            <a:pPr>
              <a:lnSpc>
                <a:spcPct val="90000"/>
              </a:lnSpc>
              <a:buClr>
                <a:srgbClr val="FB8605"/>
              </a:buClr>
              <a:buFont typeface="Wingdings 2" panose="05020102010507070707" pitchFamily="18" charset="2"/>
              <a:buChar char=""/>
            </a:pPr>
            <a:r>
              <a:rPr lang="en-GB" dirty="0">
                <a:solidFill>
                  <a:schemeClr val="tx1">
                    <a:lumMod val="85000"/>
                    <a:lumOff val="15000"/>
                  </a:schemeClr>
                </a:solidFill>
              </a:rPr>
              <a:t>La </a:t>
            </a:r>
            <a:r>
              <a:rPr lang="en-GB" dirty="0" err="1">
                <a:solidFill>
                  <a:schemeClr val="tx1">
                    <a:lumMod val="85000"/>
                    <a:lumOff val="15000"/>
                  </a:schemeClr>
                </a:solidFill>
              </a:rPr>
              <a:t>dissémination</a:t>
            </a:r>
            <a:r>
              <a:rPr lang="en-GB" dirty="0">
                <a:solidFill>
                  <a:schemeClr val="tx1">
                    <a:lumMod val="85000"/>
                    <a:lumOff val="15000"/>
                  </a:schemeClr>
                </a:solidFill>
              </a:rPr>
              <a:t> de la publication </a:t>
            </a:r>
            <a:r>
              <a:rPr lang="en-GB" dirty="0" err="1">
                <a:solidFill>
                  <a:schemeClr val="tx1">
                    <a:lumMod val="85000"/>
                    <a:lumOff val="15000"/>
                  </a:schemeClr>
                </a:solidFill>
              </a:rPr>
              <a:t>est</a:t>
            </a:r>
            <a:r>
              <a:rPr lang="en-GB" dirty="0">
                <a:solidFill>
                  <a:schemeClr val="tx1">
                    <a:lumMod val="85000"/>
                    <a:lumOff val="15000"/>
                  </a:schemeClr>
                </a:solidFill>
              </a:rPr>
              <a:t> </a:t>
            </a:r>
            <a:r>
              <a:rPr lang="en-GB" dirty="0" err="1">
                <a:solidFill>
                  <a:schemeClr val="tx1">
                    <a:lumMod val="85000"/>
                    <a:lumOff val="15000"/>
                  </a:schemeClr>
                </a:solidFill>
              </a:rPr>
              <a:t>rapide</a:t>
            </a:r>
            <a:r>
              <a:rPr lang="en-GB" dirty="0">
                <a:solidFill>
                  <a:schemeClr val="tx1">
                    <a:lumMod val="85000"/>
                    <a:lumOff val="15000"/>
                  </a:schemeClr>
                </a:solidFill>
              </a:rPr>
              <a:t> et </a:t>
            </a:r>
            <a:r>
              <a:rPr lang="en-GB" dirty="0" err="1">
                <a:solidFill>
                  <a:schemeClr val="tx1">
                    <a:lumMod val="85000"/>
                    <a:lumOff val="15000"/>
                  </a:schemeClr>
                </a:solidFill>
              </a:rPr>
              <a:t>immédiate</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Les </a:t>
            </a:r>
            <a:r>
              <a:rPr lang="en-GB" dirty="0" err="1">
                <a:solidFill>
                  <a:schemeClr val="tx1">
                    <a:lumMod val="85000"/>
                    <a:lumOff val="15000"/>
                  </a:schemeClr>
                </a:solidFill>
              </a:rPr>
              <a:t>résultats</a:t>
            </a:r>
            <a:r>
              <a:rPr lang="en-GB" dirty="0">
                <a:solidFill>
                  <a:schemeClr val="tx1">
                    <a:lumMod val="85000"/>
                    <a:lumOff val="15000"/>
                  </a:schemeClr>
                </a:solidFill>
              </a:rPr>
              <a:t> de </a:t>
            </a:r>
            <a:r>
              <a:rPr lang="en-GB" dirty="0" err="1">
                <a:solidFill>
                  <a:schemeClr val="tx1">
                    <a:lumMod val="85000"/>
                    <a:lumOff val="15000"/>
                  </a:schemeClr>
                </a:solidFill>
              </a:rPr>
              <a:t>recherche</a:t>
            </a:r>
            <a:r>
              <a:rPr lang="en-GB" dirty="0">
                <a:solidFill>
                  <a:schemeClr val="tx1">
                    <a:lumMod val="85000"/>
                    <a:lumOff val="15000"/>
                  </a:schemeClr>
                </a:solidFill>
              </a:rPr>
              <a:t> </a:t>
            </a:r>
            <a:r>
              <a:rPr lang="en-GB" dirty="0" err="1">
                <a:solidFill>
                  <a:schemeClr val="tx1">
                    <a:lumMod val="85000"/>
                    <a:lumOff val="15000"/>
                  </a:schemeClr>
                </a:solidFill>
              </a:rPr>
              <a:t>sont</a:t>
            </a:r>
            <a:r>
              <a:rPr lang="en-GB" dirty="0">
                <a:solidFill>
                  <a:schemeClr val="tx1">
                    <a:lumMod val="85000"/>
                    <a:lumOff val="15000"/>
                  </a:schemeClr>
                </a:solidFill>
              </a:rPr>
              <a:t> </a:t>
            </a:r>
            <a:r>
              <a:rPr lang="en-GB" dirty="0" err="1">
                <a:solidFill>
                  <a:schemeClr val="tx1">
                    <a:lumMod val="85000"/>
                    <a:lumOff val="15000"/>
                  </a:schemeClr>
                </a:solidFill>
              </a:rPr>
              <a:t>immédiatement</a:t>
            </a:r>
            <a:r>
              <a:rPr lang="en-GB" dirty="0">
                <a:solidFill>
                  <a:schemeClr val="tx1">
                    <a:lumMod val="85000"/>
                    <a:lumOff val="15000"/>
                  </a:schemeClr>
                </a:solidFill>
              </a:rPr>
              <a:t> </a:t>
            </a:r>
            <a:r>
              <a:rPr lang="en-GB" dirty="0" err="1">
                <a:solidFill>
                  <a:schemeClr val="tx1">
                    <a:lumMod val="85000"/>
                    <a:lumOff val="15000"/>
                  </a:schemeClr>
                </a:solidFill>
              </a:rPr>
              <a:t>datés</a:t>
            </a:r>
            <a:r>
              <a:rPr lang="en-GB" dirty="0">
                <a:solidFill>
                  <a:schemeClr val="tx1">
                    <a:lumMod val="85000"/>
                    <a:lumOff val="15000"/>
                  </a:schemeClr>
                </a:solidFill>
              </a:rPr>
              <a:t>, la </a:t>
            </a:r>
            <a:r>
              <a:rPr lang="en-GB" dirty="0" err="1">
                <a:solidFill>
                  <a:schemeClr val="tx1">
                    <a:lumMod val="85000"/>
                    <a:lumOff val="15000"/>
                  </a:schemeClr>
                </a:solidFill>
              </a:rPr>
              <a:t>paternité</a:t>
            </a:r>
            <a:r>
              <a:rPr lang="en-GB" dirty="0">
                <a:solidFill>
                  <a:schemeClr val="tx1">
                    <a:lumMod val="85000"/>
                    <a:lumOff val="15000"/>
                  </a:schemeClr>
                </a:solidFill>
              </a:rPr>
              <a:t> </a:t>
            </a:r>
            <a:r>
              <a:rPr lang="en-GB" dirty="0" err="1">
                <a:solidFill>
                  <a:schemeClr val="tx1">
                    <a:lumMod val="85000"/>
                    <a:lumOff val="15000"/>
                  </a:schemeClr>
                </a:solidFill>
              </a:rPr>
              <a:t>n’est</a:t>
            </a:r>
            <a:r>
              <a:rPr lang="en-GB" dirty="0">
                <a:solidFill>
                  <a:schemeClr val="tx1">
                    <a:lumMod val="85000"/>
                    <a:lumOff val="15000"/>
                  </a:schemeClr>
                </a:solidFill>
              </a:rPr>
              <a:t> pas </a:t>
            </a:r>
            <a:r>
              <a:rPr lang="en-GB" dirty="0" smtClean="0">
                <a:solidFill>
                  <a:schemeClr val="tx1">
                    <a:lumMod val="85000"/>
                    <a:lumOff val="15000"/>
                  </a:schemeClr>
                </a:solidFill>
              </a:rPr>
              <a:t>contestable</a:t>
            </a:r>
          </a:p>
          <a:p>
            <a:pPr lvl="1">
              <a:lnSpc>
                <a:spcPct val="90000"/>
              </a:lnSpc>
              <a:buClr>
                <a:schemeClr val="bg1">
                  <a:lumMod val="50000"/>
                </a:schemeClr>
              </a:buClr>
              <a:buFont typeface="Wingdings" panose="05000000000000000000" pitchFamily="2" charset="2"/>
              <a:buChar char="ü"/>
            </a:pPr>
            <a:r>
              <a:rPr lang="en-GB" dirty="0" smtClean="0">
                <a:solidFill>
                  <a:schemeClr val="tx1">
                    <a:lumMod val="85000"/>
                    <a:lumOff val="15000"/>
                  </a:schemeClr>
                </a:solidFill>
              </a:rPr>
              <a:t> </a:t>
            </a:r>
            <a:endParaRPr lang="en-GB" dirty="0">
              <a:solidFill>
                <a:schemeClr val="tx1">
                  <a:lumMod val="85000"/>
                  <a:lumOff val="15000"/>
                </a:schemeClr>
              </a:solidFill>
            </a:endParaRPr>
          </a:p>
          <a:p>
            <a:pPr>
              <a:lnSpc>
                <a:spcPct val="90000"/>
              </a:lnSpc>
              <a:buClr>
                <a:srgbClr val="FB8605"/>
              </a:buClr>
              <a:buFont typeface="Wingdings 2" panose="05020102010507070707" pitchFamily="18" charset="2"/>
              <a:buChar char=""/>
            </a:pPr>
            <a:r>
              <a:rPr lang="en-GB" dirty="0" smtClean="0">
                <a:solidFill>
                  <a:schemeClr val="tx1">
                    <a:lumMod val="85000"/>
                    <a:lumOff val="15000"/>
                  </a:schemeClr>
                </a:solidFill>
              </a:rPr>
              <a:t>Des </a:t>
            </a:r>
            <a:r>
              <a:rPr lang="en-GB" dirty="0">
                <a:solidFill>
                  <a:schemeClr val="tx1">
                    <a:lumMod val="85000"/>
                    <a:lumOff val="15000"/>
                  </a:schemeClr>
                </a:solidFill>
              </a:rPr>
              <a:t>services à forte </a:t>
            </a:r>
            <a:r>
              <a:rPr lang="en-GB" dirty="0" err="1">
                <a:solidFill>
                  <a:schemeClr val="tx1">
                    <a:lumMod val="85000"/>
                    <a:lumOff val="15000"/>
                  </a:schemeClr>
                </a:solidFill>
              </a:rPr>
              <a:t>valeur</a:t>
            </a:r>
            <a:r>
              <a:rPr lang="en-GB" dirty="0">
                <a:solidFill>
                  <a:schemeClr val="tx1">
                    <a:lumMod val="85000"/>
                    <a:lumOff val="15000"/>
                  </a:schemeClr>
                </a:solidFill>
              </a:rPr>
              <a:t> </a:t>
            </a:r>
            <a:r>
              <a:rPr lang="en-GB" dirty="0" err="1">
                <a:solidFill>
                  <a:schemeClr val="tx1">
                    <a:lumMod val="85000"/>
                    <a:lumOff val="15000"/>
                  </a:schemeClr>
                </a:solidFill>
              </a:rPr>
              <a:t>ajoutée</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err="1">
                <a:solidFill>
                  <a:schemeClr val="tx1">
                    <a:lumMod val="85000"/>
                    <a:lumOff val="15000"/>
                  </a:schemeClr>
                </a:solidFill>
              </a:rPr>
              <a:t>Gestion</a:t>
            </a:r>
            <a:r>
              <a:rPr lang="en-GB" dirty="0">
                <a:solidFill>
                  <a:schemeClr val="tx1">
                    <a:lumMod val="85000"/>
                    <a:lumOff val="15000"/>
                  </a:schemeClr>
                </a:solidFill>
              </a:rPr>
              <a:t> des </a:t>
            </a:r>
            <a:r>
              <a:rPr lang="en-GB" dirty="0" err="1">
                <a:solidFill>
                  <a:schemeClr val="tx1">
                    <a:lumMod val="85000"/>
                    <a:lumOff val="15000"/>
                  </a:schemeClr>
                </a:solidFill>
              </a:rPr>
              <a:t>listes</a:t>
            </a:r>
            <a:r>
              <a:rPr lang="en-GB" dirty="0">
                <a:solidFill>
                  <a:schemeClr val="tx1">
                    <a:lumMod val="85000"/>
                    <a:lumOff val="15000"/>
                  </a:schemeClr>
                </a:solidFill>
              </a:rPr>
              <a:t> de </a:t>
            </a:r>
            <a:r>
              <a:rPr lang="en-GB" dirty="0" smtClean="0">
                <a:solidFill>
                  <a:schemeClr val="tx1">
                    <a:lumMod val="85000"/>
                    <a:lumOff val="15000"/>
                  </a:schemeClr>
                </a:solidFill>
              </a:rPr>
              <a:t>publications, CV </a:t>
            </a:r>
            <a:r>
              <a:rPr lang="en-GB" dirty="0" err="1" smtClean="0">
                <a:solidFill>
                  <a:schemeClr val="tx1">
                    <a:lumMod val="85000"/>
                    <a:lumOff val="15000"/>
                  </a:schemeClr>
                </a:solidFill>
              </a:rPr>
              <a:t>chercheurs</a:t>
            </a:r>
            <a:r>
              <a:rPr lang="en-GB" dirty="0" smtClean="0">
                <a:solidFill>
                  <a:schemeClr val="tx1">
                    <a:lumMod val="85000"/>
                    <a:lumOff val="15000"/>
                  </a:schemeClr>
                </a:solidFill>
              </a:rPr>
              <a:t>…)</a:t>
            </a:r>
          </a:p>
          <a:p>
            <a:pPr lvl="1">
              <a:lnSpc>
                <a:spcPct val="90000"/>
              </a:lnSpc>
              <a:buClr>
                <a:schemeClr val="bg1">
                  <a:lumMod val="50000"/>
                </a:schemeClr>
              </a:buClr>
              <a:buFont typeface="Wingdings" panose="05000000000000000000" pitchFamily="2" charset="2"/>
              <a:buChar char="ü"/>
            </a:pPr>
            <a:r>
              <a:rPr lang="en-GB" dirty="0" err="1">
                <a:solidFill>
                  <a:schemeClr val="tx1">
                    <a:lumMod val="85000"/>
                    <a:lumOff val="15000"/>
                  </a:schemeClr>
                </a:solidFill>
              </a:rPr>
              <a:t>Création</a:t>
            </a:r>
            <a:r>
              <a:rPr lang="en-GB" dirty="0">
                <a:solidFill>
                  <a:schemeClr val="tx1">
                    <a:lumMod val="85000"/>
                    <a:lumOff val="15000"/>
                  </a:schemeClr>
                </a:solidFill>
              </a:rPr>
              <a:t> de collections (</a:t>
            </a:r>
            <a:r>
              <a:rPr lang="en-GB" dirty="0" err="1">
                <a:solidFill>
                  <a:schemeClr val="tx1">
                    <a:lumMod val="85000"/>
                    <a:lumOff val="15000"/>
                  </a:schemeClr>
                </a:solidFill>
              </a:rPr>
              <a:t>projet</a:t>
            </a:r>
            <a:r>
              <a:rPr lang="en-GB" dirty="0">
                <a:solidFill>
                  <a:schemeClr val="tx1">
                    <a:lumMod val="85000"/>
                    <a:lumOff val="15000"/>
                  </a:schemeClr>
                </a:solidFill>
              </a:rPr>
              <a:t>, </a:t>
            </a:r>
            <a:r>
              <a:rPr lang="en-GB" dirty="0" err="1">
                <a:solidFill>
                  <a:schemeClr val="tx1">
                    <a:lumMod val="85000"/>
                    <a:lumOff val="15000"/>
                  </a:schemeClr>
                </a:solidFill>
              </a:rPr>
              <a:t>équipe</a:t>
            </a:r>
            <a:r>
              <a:rPr lang="en-GB" dirty="0">
                <a:solidFill>
                  <a:schemeClr val="tx1">
                    <a:lumMod val="85000"/>
                    <a:lumOff val="15000"/>
                  </a:schemeClr>
                </a:solidFill>
              </a:rPr>
              <a:t>… </a:t>
            </a:r>
            <a:r>
              <a:rPr lang="en-GB" dirty="0" smtClean="0">
                <a:solidFill>
                  <a:schemeClr val="tx1">
                    <a:lumMod val="85000"/>
                    <a:lumOff val="15000"/>
                  </a:schemeClr>
                </a:solidFill>
              </a:rPr>
              <a:t>)</a:t>
            </a:r>
          </a:p>
          <a:p>
            <a:pPr lvl="1">
              <a:lnSpc>
                <a:spcPct val="90000"/>
              </a:lnSpc>
              <a:buClr>
                <a:schemeClr val="bg1">
                  <a:lumMod val="50000"/>
                </a:schemeClr>
              </a:buClr>
              <a:buFont typeface="Wingdings" panose="05000000000000000000" pitchFamily="2" charset="2"/>
              <a:buChar char="ü"/>
            </a:pPr>
            <a:r>
              <a:rPr lang="en-GB" dirty="0" err="1" smtClean="0">
                <a:solidFill>
                  <a:schemeClr val="tx1">
                    <a:lumMod val="85000"/>
                    <a:lumOff val="15000"/>
                  </a:schemeClr>
                </a:solidFill>
              </a:rPr>
              <a:t>Statistiques</a:t>
            </a:r>
            <a:r>
              <a:rPr lang="en-GB" dirty="0" smtClean="0">
                <a:solidFill>
                  <a:schemeClr val="tx1">
                    <a:lumMod val="85000"/>
                    <a:lumOff val="15000"/>
                  </a:schemeClr>
                </a:solidFill>
              </a:rPr>
              <a:t> (</a:t>
            </a:r>
            <a:r>
              <a:rPr lang="en-GB" dirty="0" err="1" smtClean="0">
                <a:solidFill>
                  <a:schemeClr val="tx1">
                    <a:lumMod val="85000"/>
                    <a:lumOff val="15000"/>
                  </a:schemeClr>
                </a:solidFill>
              </a:rPr>
              <a:t>accès</a:t>
            </a:r>
            <a:r>
              <a:rPr lang="en-GB" dirty="0" smtClean="0">
                <a:solidFill>
                  <a:schemeClr val="tx1">
                    <a:lumMod val="85000"/>
                    <a:lumOff val="15000"/>
                  </a:schemeClr>
                </a:solidFill>
              </a:rPr>
              <a:t> aux </a:t>
            </a:r>
            <a:r>
              <a:rPr lang="en-GB" dirty="0" err="1" smtClean="0">
                <a:solidFill>
                  <a:schemeClr val="tx1">
                    <a:lumMod val="85000"/>
                    <a:lumOff val="15000"/>
                  </a:schemeClr>
                </a:solidFill>
              </a:rPr>
              <a:t>données</a:t>
            </a:r>
            <a:r>
              <a:rPr lang="en-GB" dirty="0" smtClean="0">
                <a:solidFill>
                  <a:schemeClr val="tx1">
                    <a:lumMod val="85000"/>
                    <a:lumOff val="15000"/>
                  </a:schemeClr>
                </a:solidFill>
              </a:rPr>
              <a:t> de consultations et de </a:t>
            </a:r>
            <a:r>
              <a:rPr lang="en-GB" dirty="0" err="1" smtClean="0">
                <a:solidFill>
                  <a:schemeClr val="tx1">
                    <a:lumMod val="85000"/>
                    <a:lumOff val="15000"/>
                  </a:schemeClr>
                </a:solidFill>
              </a:rPr>
              <a:t>dépôts</a:t>
            </a:r>
            <a:r>
              <a:rPr lang="en-GB" dirty="0" smtClean="0">
                <a:solidFill>
                  <a:schemeClr val="tx1">
                    <a:lumMod val="85000"/>
                    <a:lumOff val="15000"/>
                  </a:schemeClr>
                </a:solidFill>
              </a:rPr>
              <a:t>) </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a:solidFill>
                  <a:schemeClr val="tx1">
                    <a:lumMod val="85000"/>
                    <a:lumOff val="15000"/>
                  </a:schemeClr>
                </a:solidFill>
              </a:rPr>
              <a:t>Alimentation des bases </a:t>
            </a:r>
            <a:r>
              <a:rPr lang="en-GB" dirty="0" err="1" smtClean="0">
                <a:solidFill>
                  <a:schemeClr val="tx1">
                    <a:lumMod val="85000"/>
                    <a:lumOff val="15000"/>
                  </a:schemeClr>
                </a:solidFill>
              </a:rPr>
              <a:t>administratives</a:t>
            </a:r>
            <a:r>
              <a:rPr lang="en-GB" dirty="0" smtClean="0">
                <a:solidFill>
                  <a:schemeClr val="tx1">
                    <a:lumMod val="85000"/>
                    <a:lumOff val="15000"/>
                  </a:schemeClr>
                </a:solidFill>
              </a:rPr>
              <a:t> (CRAC, RIBAC, GRAAL…)</a:t>
            </a:r>
            <a:endParaRPr lang="en-GB" dirty="0">
              <a:solidFill>
                <a:schemeClr val="tx1">
                  <a:lumMod val="85000"/>
                  <a:lumOff val="15000"/>
                </a:schemeClr>
              </a:solidFill>
            </a:endParaRPr>
          </a:p>
          <a:p>
            <a:pPr lvl="1">
              <a:lnSpc>
                <a:spcPct val="90000"/>
              </a:lnSpc>
              <a:buClr>
                <a:schemeClr val="bg1">
                  <a:lumMod val="50000"/>
                </a:schemeClr>
              </a:buClr>
              <a:buFont typeface="Wingdings" panose="05000000000000000000" pitchFamily="2" charset="2"/>
              <a:buChar char="ü"/>
            </a:pPr>
            <a:r>
              <a:rPr lang="en-GB" dirty="0" err="1">
                <a:solidFill>
                  <a:schemeClr val="tx1">
                    <a:lumMod val="85000"/>
                    <a:lumOff val="15000"/>
                  </a:schemeClr>
                </a:solidFill>
              </a:rPr>
              <a:t>Épi-journaux</a:t>
            </a:r>
            <a:r>
              <a:rPr lang="en-GB" dirty="0">
                <a:solidFill>
                  <a:schemeClr val="tx1">
                    <a:lumMod val="85000"/>
                    <a:lumOff val="15000"/>
                  </a:schemeClr>
                </a:solidFill>
              </a:rPr>
              <a:t>, </a:t>
            </a:r>
            <a:r>
              <a:rPr lang="en-GB" dirty="0" smtClean="0">
                <a:solidFill>
                  <a:schemeClr val="tx1">
                    <a:lumMod val="85000"/>
                    <a:lumOff val="15000"/>
                  </a:schemeClr>
                </a:solidFill>
              </a:rPr>
              <a:t> </a:t>
            </a:r>
            <a:r>
              <a:rPr lang="en-GB" dirty="0" err="1" smtClean="0">
                <a:solidFill>
                  <a:schemeClr val="tx1">
                    <a:lumMod val="85000"/>
                    <a:lumOff val="15000"/>
                  </a:schemeClr>
                </a:solidFill>
              </a:rPr>
              <a:t>actes</a:t>
            </a:r>
            <a:r>
              <a:rPr lang="en-GB" dirty="0" smtClean="0">
                <a:solidFill>
                  <a:schemeClr val="tx1">
                    <a:lumMod val="85000"/>
                    <a:lumOff val="15000"/>
                  </a:schemeClr>
                </a:solidFill>
              </a:rPr>
              <a:t> </a:t>
            </a:r>
            <a:r>
              <a:rPr lang="en-GB" dirty="0">
                <a:solidFill>
                  <a:schemeClr val="tx1">
                    <a:lumMod val="85000"/>
                    <a:lumOff val="15000"/>
                  </a:schemeClr>
                </a:solidFill>
              </a:rPr>
              <a:t>de </a:t>
            </a:r>
            <a:r>
              <a:rPr lang="en-GB" dirty="0" err="1">
                <a:solidFill>
                  <a:schemeClr val="tx1">
                    <a:lumMod val="85000"/>
                    <a:lumOff val="15000"/>
                  </a:schemeClr>
                </a:solidFill>
              </a:rPr>
              <a:t>congrès</a:t>
            </a:r>
            <a:r>
              <a:rPr lang="en-GB" dirty="0">
                <a:solidFill>
                  <a:schemeClr val="tx1">
                    <a:lumMod val="85000"/>
                    <a:lumOff val="15000"/>
                  </a:schemeClr>
                </a:solidFill>
              </a:rPr>
              <a:t>, etc</a:t>
            </a:r>
            <a:r>
              <a:rPr lang="en-GB" dirty="0" smtClean="0">
                <a:solidFill>
                  <a:schemeClr val="tx1">
                    <a:lumMod val="85000"/>
                    <a:lumOff val="15000"/>
                  </a:schemeClr>
                </a:solidFill>
              </a:rPr>
              <a:t>.</a:t>
            </a:r>
            <a:endParaRPr lang="en-GB" dirty="0">
              <a:solidFill>
                <a:schemeClr val="tx1">
                  <a:lumMod val="85000"/>
                  <a:lumOff val="15000"/>
                </a:schemeClr>
              </a:solidFill>
            </a:endParaRPr>
          </a:p>
        </p:txBody>
      </p:sp>
      <p:sp>
        <p:nvSpPr>
          <p:cNvPr id="4" name="Espace réservé du pied de page 3"/>
          <p:cNvSpPr>
            <a:spLocks noGrp="1"/>
          </p:cNvSpPr>
          <p:nvPr>
            <p:ph type="ftr" sz="quarter" idx="11"/>
          </p:nvPr>
        </p:nvSpPr>
        <p:spPr/>
        <p:txBody>
          <a:bodyPr/>
          <a:lstStyle/>
          <a:p>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046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54176" cy="256939"/>
          </a:xfrm>
        </p:spPr>
        <p:txBody>
          <a:bodyPr>
            <a:normAutofit fontScale="90000"/>
          </a:bodyPr>
          <a:lstStyle/>
          <a:p>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889663"/>
            <a:ext cx="7581474" cy="5943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128754"/>
            <a:ext cx="1908641" cy="805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9757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8568952" cy="4954555"/>
          </a:xfrm>
        </p:spPr>
        <p:txBody>
          <a:bodyPr>
            <a:normAutofit fontScale="77500" lnSpcReduction="20000"/>
          </a:bodyPr>
          <a:lstStyle/>
          <a:p>
            <a:pPr>
              <a:buClr>
                <a:srgbClr val="F18105"/>
              </a:buClr>
              <a:buSzPct val="100000"/>
              <a:buFont typeface="Wingdings" panose="05000000000000000000" pitchFamily="2" charset="2"/>
              <a:buChar char="v"/>
            </a:pPr>
            <a:r>
              <a:rPr lang="fr-FR" dirty="0"/>
              <a:t>Au-delà des besoins institutionnels, HAL a toujours offert une politique d’archive ouverte « ouverte </a:t>
            </a:r>
            <a:r>
              <a:rPr lang="fr-FR" dirty="0" smtClean="0"/>
              <a:t>» et permet de :</a:t>
            </a:r>
          </a:p>
          <a:p>
            <a:pPr>
              <a:buClr>
                <a:srgbClr val="F18105"/>
              </a:buClr>
              <a:buSzPct val="100000"/>
              <a:buFont typeface="Wingdings" panose="05000000000000000000" pitchFamily="2" charset="2"/>
              <a:buChar char="v"/>
            </a:pPr>
            <a:endParaRPr lang="fr-FR" sz="1100" dirty="0" smtClean="0"/>
          </a:p>
          <a:p>
            <a:pPr>
              <a:buClr>
                <a:srgbClr val="F18105"/>
              </a:buClr>
              <a:buSzPct val="100000"/>
              <a:buFont typeface="Wingdings 2" panose="05020102010507070707" pitchFamily="18" charset="2"/>
              <a:buChar char=""/>
            </a:pPr>
            <a:r>
              <a:rPr lang="fr-FR" dirty="0"/>
              <a:t>p</a:t>
            </a:r>
            <a:r>
              <a:rPr lang="fr-FR" dirty="0" smtClean="0"/>
              <a:t>rivilégier la communication scientifique directe grâce à un partage des </a:t>
            </a:r>
            <a:r>
              <a:rPr lang="fr-FR" dirty="0">
                <a:cs typeface="Times New Roman" pitchFamily="18" charset="0"/>
              </a:rPr>
              <a:t>« données primaires » </a:t>
            </a:r>
            <a:r>
              <a:rPr lang="fr-FR" dirty="0" smtClean="0">
                <a:cs typeface="Times New Roman" pitchFamily="18" charset="0"/>
              </a:rPr>
              <a:t>immédiat</a:t>
            </a:r>
          </a:p>
          <a:p>
            <a:pPr>
              <a:buClr>
                <a:srgbClr val="F18105"/>
              </a:buClr>
              <a:buSzPct val="100000"/>
              <a:buFont typeface="Wingdings 2" panose="05020102010507070707" pitchFamily="18" charset="2"/>
              <a:buChar char=""/>
            </a:pPr>
            <a:r>
              <a:rPr lang="fr-FR" dirty="0"/>
              <a:t>Favoriser la visibilité des domaines de recherche</a:t>
            </a:r>
          </a:p>
          <a:p>
            <a:pPr>
              <a:buClr>
                <a:srgbClr val="F18105"/>
              </a:buClr>
              <a:buSzPct val="100000"/>
              <a:buFont typeface="Wingdings 2" panose="05020102010507070707" pitchFamily="18" charset="2"/>
              <a:buChar char=""/>
            </a:pPr>
            <a:r>
              <a:rPr lang="fr-FR" dirty="0" smtClean="0"/>
              <a:t>Participer à une politique  internationale fondée, sur des standards reconnus, des interconnexions et des partenariats forts, qui permet :</a:t>
            </a:r>
          </a:p>
          <a:p>
            <a:pPr lvl="1">
              <a:buClr>
                <a:schemeClr val="tx1">
                  <a:lumMod val="75000"/>
                  <a:lumOff val="25000"/>
                </a:schemeClr>
              </a:buClr>
              <a:buSzPct val="100000"/>
              <a:buFont typeface="Wingdings" panose="05000000000000000000" pitchFamily="2" charset="2"/>
              <a:buChar char="ü"/>
            </a:pPr>
            <a:r>
              <a:rPr lang="fr-FR" dirty="0" smtClean="0"/>
              <a:t>à chaque auteur de diffuser et partager son travail en toute sécurité partout dans le monde,</a:t>
            </a:r>
          </a:p>
          <a:p>
            <a:pPr lvl="1">
              <a:buClr>
                <a:schemeClr val="tx1">
                  <a:lumMod val="75000"/>
                  <a:lumOff val="25000"/>
                </a:schemeClr>
              </a:buClr>
              <a:buSzPct val="100000"/>
              <a:buFont typeface="Wingdings" panose="05000000000000000000" pitchFamily="2" charset="2"/>
              <a:buChar char="ü"/>
            </a:pPr>
            <a:r>
              <a:rPr lang="fr-FR" dirty="0" smtClean="0"/>
              <a:t>À chaque lecteur un accès pérenne, libre et gratuit à des documents scientifiques</a:t>
            </a:r>
          </a:p>
          <a:p>
            <a:pPr>
              <a:buClr>
                <a:srgbClr val="F18105"/>
              </a:buClr>
              <a:buSzPct val="100000"/>
              <a:buFont typeface="Wingdings 2" panose="05020102010507070707" pitchFamily="18" charset="2"/>
              <a:buChar char=""/>
            </a:pPr>
            <a:r>
              <a:rPr lang="fr-FR" dirty="0" smtClean="0"/>
              <a:t>conserver </a:t>
            </a:r>
            <a:r>
              <a:rPr lang="fr-FR" dirty="0"/>
              <a:t>la production scientifique comme un patrimoine en dehors des circuits privés</a:t>
            </a:r>
          </a:p>
          <a:p>
            <a:pPr>
              <a:buClr>
                <a:srgbClr val="F18105"/>
              </a:buClr>
              <a:buSzPct val="100000"/>
              <a:buFont typeface="Wingdings 2" panose="05020102010507070707" pitchFamily="18" charset="2"/>
              <a:buChar char=""/>
            </a:pPr>
            <a:endParaRPr lang="fr-FR" dirty="0" smtClean="0"/>
          </a:p>
        </p:txBody>
      </p:sp>
      <p:sp>
        <p:nvSpPr>
          <p:cNvPr id="4" name="Espace réservé du pied de page 3"/>
          <p:cNvSpPr>
            <a:spLocks noGrp="1"/>
          </p:cNvSpPr>
          <p:nvPr>
            <p:ph type="ftr" sz="quarter" idx="11"/>
          </p:nvPr>
        </p:nvSpPr>
        <p:spPr/>
        <p:txBody>
          <a:bodyPr/>
          <a:lstStyle/>
          <a:p>
            <a:endParaRPr lang="en-US"/>
          </a:p>
        </p:txBody>
      </p:sp>
      <p:sp>
        <p:nvSpPr>
          <p:cNvPr id="2" name="Titre 1"/>
          <p:cNvSpPr>
            <a:spLocks noGrp="1"/>
          </p:cNvSpPr>
          <p:nvPr>
            <p:ph type="title"/>
          </p:nvPr>
        </p:nvSpPr>
        <p:spPr>
          <a:xfrm>
            <a:off x="457200" y="274638"/>
            <a:ext cx="8229600" cy="490066"/>
          </a:xfrm>
        </p:spPr>
        <p:txBody>
          <a:bodyPr>
            <a:noAutofit/>
          </a:bodyPr>
          <a:lstStyle/>
          <a:p>
            <a:r>
              <a:rPr lang="fr-FR" sz="4000" b="1" dirty="0" smtClean="0">
                <a:solidFill>
                  <a:srgbClr val="F18105"/>
                </a:solidFill>
              </a:rPr>
              <a:t>En conclusion, </a:t>
            </a:r>
            <a:endParaRPr lang="fr-FR" sz="4000" b="1" dirty="0">
              <a:solidFill>
                <a:srgbClr val="F18105"/>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04955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74638"/>
            <a:ext cx="7715200" cy="562074"/>
          </a:xfrm>
        </p:spPr>
        <p:txBody>
          <a:bodyPr>
            <a:noAutofit/>
          </a:bodyPr>
          <a:lstStyle/>
          <a:p>
            <a:pPr algn="l"/>
            <a:r>
              <a:rPr lang="fr-FR" sz="3600" b="1" dirty="0" smtClean="0">
                <a:solidFill>
                  <a:srgbClr val="F18105"/>
                </a:solidFill>
              </a:rPr>
              <a:t>Pour déposer, voire plus…</a:t>
            </a:r>
            <a:endParaRPr lang="fr-FR" sz="3600" b="1" dirty="0">
              <a:solidFill>
                <a:srgbClr val="F18105"/>
              </a:solidFill>
            </a:endParaRPr>
          </a:p>
        </p:txBody>
      </p:sp>
      <p:sp>
        <p:nvSpPr>
          <p:cNvPr id="3" name="Espace réservé du contenu 2"/>
          <p:cNvSpPr>
            <a:spLocks noGrp="1"/>
          </p:cNvSpPr>
          <p:nvPr>
            <p:ph idx="1"/>
          </p:nvPr>
        </p:nvSpPr>
        <p:spPr>
          <a:xfrm>
            <a:off x="683568" y="980728"/>
            <a:ext cx="8003232" cy="5328592"/>
          </a:xfrm>
        </p:spPr>
        <p:txBody>
          <a:bodyPr>
            <a:normAutofit fontScale="92500" lnSpcReduction="20000"/>
          </a:bodyPr>
          <a:lstStyle/>
          <a:p>
            <a:pPr>
              <a:buClr>
                <a:srgbClr val="FB8605"/>
              </a:buClr>
              <a:buFont typeface="Wingdings 2" panose="05020102010507070707" pitchFamily="18" charset="2"/>
              <a:buChar char=""/>
            </a:pPr>
            <a:r>
              <a:rPr kumimoji="1" lang="fr-FR" sz="3000" i="1" dirty="0">
                <a:solidFill>
                  <a:schemeClr val="accent1">
                    <a:lumMod val="75000"/>
                  </a:schemeClr>
                </a:solidFill>
                <a:hlinkClick r:id="rId3"/>
              </a:rPr>
              <a:t>http://hal.archives-ouvertes.fr</a:t>
            </a:r>
            <a:endParaRPr kumimoji="1" lang="fr-FR" sz="3000" i="1" dirty="0">
              <a:solidFill>
                <a:schemeClr val="accent1">
                  <a:lumMod val="75000"/>
                </a:schemeClr>
              </a:solidFill>
            </a:endParaRPr>
          </a:p>
          <a:p>
            <a:pPr>
              <a:buClr>
                <a:srgbClr val="FB8605"/>
              </a:buClr>
              <a:buFont typeface="Wingdings 2" panose="05020102010507070707" pitchFamily="18" charset="2"/>
              <a:buChar char=""/>
            </a:pPr>
            <a:r>
              <a:rPr kumimoji="1" lang="fr-FR" sz="3000" i="1" dirty="0">
                <a:solidFill>
                  <a:schemeClr val="accent1">
                    <a:lumMod val="75000"/>
                  </a:schemeClr>
                </a:solidFill>
                <a:hlinkClick r:id="rId4"/>
              </a:rPr>
              <a:t>http://</a:t>
            </a:r>
            <a:r>
              <a:rPr kumimoji="1" lang="fr-FR" sz="3000" i="1" dirty="0" smtClean="0">
                <a:solidFill>
                  <a:schemeClr val="accent1">
                    <a:lumMod val="75000"/>
                  </a:schemeClr>
                </a:solidFill>
                <a:hlinkClick r:id="rId4"/>
              </a:rPr>
              <a:t>tel.archives-ouvertes.fr</a:t>
            </a:r>
            <a:endParaRPr kumimoji="1" lang="fr-FR" sz="3000" i="1" dirty="0" smtClean="0">
              <a:solidFill>
                <a:schemeClr val="accent1">
                  <a:lumMod val="75000"/>
                </a:schemeClr>
              </a:solidFill>
            </a:endParaRPr>
          </a:p>
          <a:p>
            <a:pPr marL="0" indent="0">
              <a:buNone/>
            </a:pPr>
            <a:r>
              <a:rPr kumimoji="1" lang="fr-FR" i="1" dirty="0" smtClean="0">
                <a:solidFill>
                  <a:schemeClr val="tx1">
                    <a:lumMod val="60000"/>
                    <a:lumOff val="40000"/>
                  </a:schemeClr>
                </a:solidFill>
                <a:effectLst>
                  <a:outerShdw blurRad="38100" dist="38100" dir="2700000" algn="tl">
                    <a:srgbClr val="000000">
                      <a:alpha val="43137"/>
                    </a:srgbClr>
                  </a:outerShdw>
                </a:effectLst>
              </a:rPr>
              <a:t>Pour vous aider…</a:t>
            </a:r>
            <a:endParaRPr kumimoji="1" lang="fr-FR" i="1" dirty="0">
              <a:solidFill>
                <a:schemeClr val="tx1">
                  <a:lumMod val="60000"/>
                  <a:lumOff val="40000"/>
                </a:schemeClr>
              </a:solidFill>
              <a:effectLst>
                <a:outerShdw blurRad="38100" dist="38100" dir="2700000" algn="tl">
                  <a:srgbClr val="000000">
                    <a:alpha val="43137"/>
                  </a:srgbClr>
                </a:outerShdw>
              </a:effectLst>
            </a:endParaRPr>
          </a:p>
          <a:p>
            <a:pPr>
              <a:buClr>
                <a:srgbClr val="FB8605"/>
              </a:buClr>
              <a:buFont typeface="Wingdings 2" panose="05020102010507070707" pitchFamily="18" charset="2"/>
              <a:buChar char=""/>
            </a:pPr>
            <a:r>
              <a:rPr kumimoji="1" lang="fr-FR" sz="3000" i="1" dirty="0">
                <a:solidFill>
                  <a:srgbClr val="003366"/>
                </a:solidFill>
                <a:hlinkClick r:id="rId5"/>
              </a:rPr>
              <a:t>http://ccsd.cnrs.fr</a:t>
            </a:r>
            <a:endParaRPr kumimoji="1" lang="fr-FR" sz="3000" i="1" dirty="0">
              <a:solidFill>
                <a:srgbClr val="003366"/>
              </a:solidFill>
            </a:endParaRPr>
          </a:p>
          <a:p>
            <a:pPr>
              <a:buClr>
                <a:srgbClr val="FB8605"/>
              </a:buClr>
              <a:buFont typeface="Wingdings 2" panose="05020102010507070707" pitchFamily="18" charset="2"/>
              <a:buChar char=""/>
            </a:pPr>
            <a:r>
              <a:rPr kumimoji="1" lang="fr-FR" sz="3000" i="1" dirty="0" smtClean="0">
                <a:solidFill>
                  <a:schemeClr val="tx1">
                    <a:lumMod val="75000"/>
                    <a:lumOff val="25000"/>
                  </a:schemeClr>
                </a:solidFill>
              </a:rPr>
              <a:t>Support </a:t>
            </a:r>
            <a:r>
              <a:rPr kumimoji="1" lang="fr-FR" sz="3000" i="1" dirty="0">
                <a:solidFill>
                  <a:schemeClr val="tx1">
                    <a:lumMod val="75000"/>
                    <a:lumOff val="25000"/>
                  </a:schemeClr>
                </a:solidFill>
              </a:rPr>
              <a:t>utilisateurs</a:t>
            </a:r>
          </a:p>
          <a:p>
            <a:pPr lvl="1"/>
            <a:r>
              <a:rPr kumimoji="1" lang="fr-FR" sz="2000" b="1" i="1" dirty="0" err="1">
                <a:solidFill>
                  <a:srgbClr val="003366"/>
                </a:solidFill>
              </a:rPr>
              <a:t>mailto</a:t>
            </a:r>
            <a:r>
              <a:rPr kumimoji="1" lang="fr-FR" sz="2000" b="1" i="1" dirty="0">
                <a:solidFill>
                  <a:srgbClr val="003366"/>
                </a:solidFill>
              </a:rPr>
              <a:t> : </a:t>
            </a:r>
            <a:r>
              <a:rPr kumimoji="1" lang="fr-FR" sz="2000" b="1" i="1" dirty="0">
                <a:solidFill>
                  <a:srgbClr val="003366"/>
                </a:solidFill>
                <a:hlinkClick r:id="rId6"/>
              </a:rPr>
              <a:t>hal.support@ccsd.cnrs.fr</a:t>
            </a:r>
            <a:endParaRPr kumimoji="1" lang="fr-FR" sz="2000" b="1" i="1" dirty="0">
              <a:solidFill>
                <a:srgbClr val="003366"/>
              </a:solidFill>
            </a:endParaRPr>
          </a:p>
          <a:p>
            <a:pPr lvl="1"/>
            <a:r>
              <a:rPr kumimoji="1" lang="fr-FR" sz="2000" b="1" i="1" dirty="0">
                <a:solidFill>
                  <a:srgbClr val="003366"/>
                </a:solidFill>
                <a:hlinkClick r:id="rId7"/>
              </a:rPr>
              <a:t>http://</a:t>
            </a:r>
            <a:r>
              <a:rPr kumimoji="1" lang="fr-FR" sz="2000" b="1" i="1" dirty="0" smtClean="0">
                <a:solidFill>
                  <a:srgbClr val="003366"/>
                </a:solidFill>
                <a:hlinkClick r:id="rId7"/>
              </a:rPr>
              <a:t>support.ccsd.cnrs.fr</a:t>
            </a:r>
            <a:endParaRPr kumimoji="1" lang="fr-FR" sz="2000" b="1" i="1" dirty="0" smtClean="0">
              <a:solidFill>
                <a:srgbClr val="003366"/>
              </a:solidFill>
            </a:endParaRPr>
          </a:p>
          <a:p>
            <a:pPr marL="0" indent="0">
              <a:buNone/>
            </a:pPr>
            <a:r>
              <a:rPr kumimoji="1" lang="fr-FR" i="1" dirty="0">
                <a:solidFill>
                  <a:schemeClr val="tx1">
                    <a:lumMod val="60000"/>
                    <a:lumOff val="40000"/>
                  </a:schemeClr>
                </a:solidFill>
                <a:effectLst>
                  <a:outerShdw blurRad="38100" dist="38100" dir="2700000" algn="tl">
                    <a:srgbClr val="000000">
                      <a:alpha val="43137"/>
                    </a:srgbClr>
                  </a:outerShdw>
                </a:effectLst>
              </a:rPr>
              <a:t>Pour nous suivre et </a:t>
            </a:r>
            <a:r>
              <a:rPr kumimoji="1" lang="fr-FR" i="1" dirty="0" smtClean="0">
                <a:solidFill>
                  <a:schemeClr val="tx1">
                    <a:lumMod val="60000"/>
                    <a:lumOff val="40000"/>
                  </a:schemeClr>
                </a:solidFill>
                <a:effectLst>
                  <a:outerShdw blurRad="38100" dist="38100" dir="2700000" algn="tl">
                    <a:srgbClr val="000000">
                      <a:alpha val="43137"/>
                    </a:srgbClr>
                  </a:outerShdw>
                </a:effectLst>
              </a:rPr>
              <a:t>échanger…</a:t>
            </a:r>
          </a:p>
          <a:p>
            <a:pPr marL="400050" lvl="1" indent="0">
              <a:buNone/>
            </a:pPr>
            <a:r>
              <a:rPr kumimoji="1" lang="fr-FR" sz="2800" i="1" dirty="0">
                <a:solidFill>
                  <a:schemeClr val="accent4">
                    <a:lumMod val="75000"/>
                  </a:schemeClr>
                </a:solidFill>
                <a:hlinkClick r:id="rId8"/>
              </a:rPr>
              <a:t>http://blog.ccsd.cnrs.fr</a:t>
            </a:r>
            <a:r>
              <a:rPr kumimoji="1" lang="fr-FR" sz="2800" i="1" dirty="0" smtClean="0">
                <a:solidFill>
                  <a:schemeClr val="accent4">
                    <a:lumMod val="75000"/>
                  </a:schemeClr>
                </a:solidFill>
                <a:hlinkClick r:id="rId8"/>
              </a:rPr>
              <a:t>/</a:t>
            </a:r>
            <a:endParaRPr kumimoji="1" lang="fr-FR" sz="2800" i="1" dirty="0" smtClean="0">
              <a:solidFill>
                <a:schemeClr val="accent4">
                  <a:lumMod val="75000"/>
                </a:schemeClr>
              </a:solidFill>
            </a:endParaRPr>
          </a:p>
          <a:p>
            <a:pPr marL="400050" lvl="1" indent="0">
              <a:buNone/>
            </a:pPr>
            <a:endParaRPr kumimoji="1" lang="fr-FR" sz="2800" i="1" dirty="0" smtClean="0">
              <a:solidFill>
                <a:schemeClr val="accent4">
                  <a:lumMod val="75000"/>
                </a:schemeClr>
              </a:solidFill>
            </a:endParaRPr>
          </a:p>
          <a:p>
            <a:pPr marL="400050" lvl="1" indent="0">
              <a:buNone/>
            </a:pPr>
            <a:endParaRPr kumimoji="1" lang="fr-FR" sz="2800" i="1" dirty="0" smtClean="0">
              <a:solidFill>
                <a:schemeClr val="accent4">
                  <a:lumMod val="75000"/>
                </a:schemeClr>
              </a:solidFill>
            </a:endParaRPr>
          </a:p>
          <a:p>
            <a:pPr>
              <a:buClr>
                <a:srgbClr val="F18105"/>
              </a:buClr>
            </a:pPr>
            <a:r>
              <a:rPr kumimoji="1" lang="fr-FR" i="1" dirty="0" smtClean="0">
                <a:solidFill>
                  <a:schemeClr val="accent4">
                    <a:lumMod val="75000"/>
                  </a:schemeClr>
                </a:solidFill>
              </a:rPr>
              <a:t>.</a:t>
            </a:r>
          </a:p>
          <a:p>
            <a:pPr marL="400050" lvl="1" indent="0">
              <a:buClr>
                <a:srgbClr val="F18105"/>
              </a:buClr>
              <a:buNone/>
            </a:pPr>
            <a:r>
              <a:rPr kumimoji="1" lang="fr-FR" i="1" dirty="0" smtClean="0">
                <a:solidFill>
                  <a:schemeClr val="accent4">
                    <a:lumMod val="75000"/>
                  </a:schemeClr>
                </a:solidFill>
                <a:hlinkClick r:id="rId9"/>
              </a:rPr>
              <a:t>http</a:t>
            </a:r>
            <a:r>
              <a:rPr kumimoji="1" lang="fr-FR" i="1" dirty="0">
                <a:solidFill>
                  <a:schemeClr val="accent4">
                    <a:lumMod val="75000"/>
                  </a:schemeClr>
                </a:solidFill>
                <a:hlinkClick r:id="rId9"/>
              </a:rPr>
              <a:t>://episciences.org</a:t>
            </a:r>
            <a:r>
              <a:rPr kumimoji="1" lang="fr-FR" i="1" dirty="0" smtClean="0">
                <a:solidFill>
                  <a:schemeClr val="accent4">
                    <a:lumMod val="75000"/>
                  </a:schemeClr>
                </a:solidFill>
                <a:hlinkClick r:id="rId9"/>
              </a:rPr>
              <a:t>/</a:t>
            </a:r>
            <a:endParaRPr kumimoji="1" lang="fr-FR" i="1" dirty="0" smtClean="0">
              <a:solidFill>
                <a:schemeClr val="accent4">
                  <a:lumMod val="75000"/>
                </a:schemeClr>
              </a:solidFill>
            </a:endParaRPr>
          </a:p>
          <a:p>
            <a:pPr marL="400050" lvl="1" indent="0">
              <a:buNone/>
            </a:pPr>
            <a:endParaRPr kumimoji="1" lang="fr-FR" sz="900" i="1" dirty="0">
              <a:solidFill>
                <a:schemeClr val="tx1">
                  <a:lumMod val="40000"/>
                  <a:lumOff val="60000"/>
                </a:schemeClr>
              </a:solidFill>
            </a:endParaRPr>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43607" y="5301208"/>
            <a:ext cx="3414161" cy="503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927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95736" y="1772816"/>
            <a:ext cx="6491064" cy="3960440"/>
          </a:xfrm>
        </p:spPr>
        <p:txBody>
          <a:bodyPr>
            <a:normAutofit fontScale="92500" lnSpcReduction="20000"/>
          </a:bodyPr>
          <a:lstStyle/>
          <a:p>
            <a:pPr marL="0" indent="0">
              <a:buNone/>
            </a:pPr>
            <a:r>
              <a:rPr lang="fr-FR" sz="2400" i="1" dirty="0"/>
              <a:t>Par "accès libre" à cette littérature, nous entendons sa </a:t>
            </a:r>
            <a:r>
              <a:rPr lang="fr-FR" sz="2400" i="1" dirty="0">
                <a:solidFill>
                  <a:schemeClr val="bg2">
                    <a:lumMod val="25000"/>
                  </a:schemeClr>
                </a:solidFill>
              </a:rPr>
              <a:t>mise à disposition gratuite </a:t>
            </a:r>
            <a:r>
              <a:rPr lang="fr-FR" sz="2400" i="1" dirty="0"/>
              <a:t>sur l'Internet public, permettant à tout un chacun de lire, télécharger, copier, transmettre, imprimer, chercher ou faire un lien vers le texte intégral de ces articles, les disséquer pour les indexer, s'en servir de données pour un logiciel, ou s'en servir à toute autre fin légale, sans barrière financière, légale ou technique autre que celles indissociables de l'accès et l'utilisation d'Internet. </a:t>
            </a:r>
            <a:r>
              <a:rPr lang="fr-FR" i="1" dirty="0"/>
              <a:t/>
            </a:r>
            <a:br>
              <a:rPr lang="fr-FR" i="1" dirty="0"/>
            </a:br>
            <a:endParaRPr lang="fr-FR" dirty="0"/>
          </a:p>
          <a:p>
            <a:pPr marL="0" indent="0">
              <a:buNone/>
            </a:pPr>
            <a:endParaRPr lang="fr-FR" sz="1400" b="1" i="1" dirty="0"/>
          </a:p>
          <a:p>
            <a:pPr marL="0" indent="0">
              <a:buNone/>
            </a:pPr>
            <a:endParaRPr lang="fr-FR" sz="1400" b="1" i="1" dirty="0"/>
          </a:p>
          <a:p>
            <a:pPr marL="0" indent="0">
              <a:buNone/>
            </a:pPr>
            <a:endParaRPr lang="fr-FR" sz="1400" b="1" i="1" dirty="0"/>
          </a:p>
          <a:p>
            <a:pPr marL="0" indent="0">
              <a:buNone/>
            </a:pPr>
            <a:r>
              <a:rPr lang="fr-FR" sz="1400" b="1" i="1" dirty="0"/>
              <a:t>Définition de l'Open Access par la "</a:t>
            </a:r>
            <a:r>
              <a:rPr lang="fr-FR" sz="1400" b="1" i="1" dirty="0">
                <a:hlinkClick r:id="rId3"/>
              </a:rPr>
              <a:t>Budapest Open Access Initiative</a:t>
            </a:r>
            <a:r>
              <a:rPr lang="fr-FR" sz="1400" b="1" i="1" dirty="0"/>
              <a:t>" (BOAI, 2002)</a:t>
            </a:r>
            <a:endParaRPr lang="fr-FR" sz="1400" dirty="0"/>
          </a:p>
          <a:p>
            <a:endParaRPr lang="fr-FR" dirty="0"/>
          </a:p>
          <a:p>
            <a:endParaRPr lang="fr-FR" dirty="0"/>
          </a:p>
        </p:txBody>
      </p:sp>
      <p:sp>
        <p:nvSpPr>
          <p:cNvPr id="3" name="Titre 2"/>
          <p:cNvSpPr>
            <a:spLocks noGrp="1"/>
          </p:cNvSpPr>
          <p:nvPr>
            <p:ph type="title"/>
          </p:nvPr>
        </p:nvSpPr>
        <p:spPr>
          <a:xfrm>
            <a:off x="457200" y="332656"/>
            <a:ext cx="8229600" cy="792088"/>
          </a:xfrm>
        </p:spPr>
        <p:txBody>
          <a:bodyPr>
            <a:normAutofit/>
          </a:bodyPr>
          <a:lstStyle/>
          <a:p>
            <a:r>
              <a:rPr lang="fr-FR" sz="3200" b="1" dirty="0">
                <a:solidFill>
                  <a:srgbClr val="F18105"/>
                </a:solidFill>
              </a:rPr>
              <a:t>Le libre accès ou open </a:t>
            </a:r>
            <a:r>
              <a:rPr lang="fr-FR" sz="3200" b="1" dirty="0" err="1">
                <a:solidFill>
                  <a:srgbClr val="F18105"/>
                </a:solidFill>
              </a:rPr>
              <a:t>access</a:t>
            </a:r>
            <a:r>
              <a:rPr lang="fr-FR" sz="3200" b="1" dirty="0">
                <a:solidFill>
                  <a:srgbClr val="F18105"/>
                </a:solidFill>
              </a:rPr>
              <a:t> : </a:t>
            </a:r>
            <a:r>
              <a:rPr lang="fr-FR" sz="3200" b="1" dirty="0" smtClean="0">
                <a:solidFill>
                  <a:srgbClr val="F18105"/>
                </a:solidFill>
              </a:rPr>
              <a:t>définition (BOAI)</a:t>
            </a:r>
            <a:endParaRPr lang="fr-FR" sz="3200" b="1" dirty="0">
              <a:solidFill>
                <a:srgbClr val="F18105"/>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2133064"/>
            <a:ext cx="1321406" cy="1872000"/>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540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16" y="1124744"/>
            <a:ext cx="9282240"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774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9212" y="0"/>
            <a:ext cx="6539132" cy="6309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3"/>
          <p:cNvSpPr txBox="1"/>
          <p:nvPr/>
        </p:nvSpPr>
        <p:spPr>
          <a:xfrm>
            <a:off x="496839" y="6381571"/>
            <a:ext cx="8568952" cy="338554"/>
          </a:xfrm>
          <a:prstGeom prst="rect">
            <a:avLst/>
          </a:prstGeom>
          <a:noFill/>
        </p:spPr>
        <p:txBody>
          <a:bodyPr wrap="square" rtlCol="0">
            <a:spAutoFit/>
          </a:bodyPr>
          <a:lstStyle/>
          <a:p>
            <a:r>
              <a:rPr lang="fr-FR" sz="1600" dirty="0"/>
              <a:t>http://www.elsevier.com/journal-authors/author-rights-and-responsibilities#author-posting</a:t>
            </a:r>
          </a:p>
        </p:txBody>
      </p:sp>
    </p:spTree>
    <p:extLst>
      <p:ext uri="{BB962C8B-B14F-4D97-AF65-F5344CB8AC3E}">
        <p14:creationId xmlns:p14="http://schemas.microsoft.com/office/powerpoint/2010/main" xmlns="" val="91945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5832648" cy="1210146"/>
          </a:xfrm>
        </p:spPr>
        <p:txBody>
          <a:bodyPr>
            <a:normAutofit/>
          </a:bodyPr>
          <a:lstStyle/>
          <a:p>
            <a:pPr algn="l"/>
            <a:r>
              <a:rPr lang="fr-FR" sz="3600" b="1" dirty="0">
                <a:solidFill>
                  <a:srgbClr val="F18105"/>
                </a:solidFill>
              </a:rPr>
              <a:t>Les </a:t>
            </a:r>
            <a:r>
              <a:rPr lang="fr-FR" sz="3600" b="1" dirty="0" smtClean="0">
                <a:solidFill>
                  <a:srgbClr val="F18105"/>
                </a:solidFill>
              </a:rPr>
              <a:t>enjeux du libre accès</a:t>
            </a:r>
            <a:endParaRPr lang="fr-FR" sz="3600" dirty="0">
              <a:solidFill>
                <a:srgbClr val="F18105"/>
              </a:solidFill>
            </a:endParaRPr>
          </a:p>
        </p:txBody>
      </p:sp>
      <p:sp>
        <p:nvSpPr>
          <p:cNvPr id="3" name="Espace réservé du contenu 2"/>
          <p:cNvSpPr>
            <a:spLocks noGrp="1"/>
          </p:cNvSpPr>
          <p:nvPr>
            <p:ph idx="1"/>
          </p:nvPr>
        </p:nvSpPr>
        <p:spPr>
          <a:xfrm>
            <a:off x="457200" y="2060848"/>
            <a:ext cx="8229600" cy="4065316"/>
          </a:xfrm>
        </p:spPr>
        <p:txBody>
          <a:bodyPr>
            <a:normAutofit fontScale="92500" lnSpcReduction="10000"/>
          </a:bodyPr>
          <a:lstStyle/>
          <a:p>
            <a:pPr marL="400050" lvl="1" indent="0">
              <a:buNone/>
            </a:pPr>
            <a:r>
              <a:rPr lang="fr-FR" dirty="0"/>
              <a:t>Mise en œuvre d’une politique scientifique et technique commune, en consolidant les moyens, permettant aux chercheurs de :</a:t>
            </a:r>
          </a:p>
          <a:p>
            <a:pPr lvl="1">
              <a:buClr>
                <a:srgbClr val="F18105"/>
              </a:buClr>
              <a:buFont typeface="Arial" panose="020B0604020202020204" pitchFamily="34" charset="0"/>
              <a:buChar char="•"/>
            </a:pPr>
            <a:r>
              <a:rPr lang="fr-FR" dirty="0"/>
              <a:t>partager les résultats de leurs travaux sous forme numérique,</a:t>
            </a:r>
            <a:endParaRPr lang="fr-FR" sz="3600" dirty="0"/>
          </a:p>
          <a:p>
            <a:pPr lvl="1">
              <a:buClr>
                <a:srgbClr val="F18105"/>
              </a:buClr>
              <a:buFont typeface="Arial" panose="020B0604020202020204" pitchFamily="34" charset="0"/>
              <a:buChar char="•"/>
            </a:pPr>
            <a:r>
              <a:rPr lang="fr-FR" dirty="0"/>
              <a:t>diffuser ces résultats immédiatement et gratuitement à la communauté scientifique internationale, ainsi qu’au grand public,</a:t>
            </a:r>
            <a:endParaRPr lang="fr-FR" sz="3600" dirty="0"/>
          </a:p>
          <a:p>
            <a:pPr lvl="1">
              <a:buClr>
                <a:srgbClr val="F18105"/>
              </a:buClr>
              <a:buFont typeface="Arial" panose="020B0604020202020204" pitchFamily="34" charset="0"/>
              <a:buChar char="•"/>
            </a:pPr>
            <a:r>
              <a:rPr lang="fr-FR" dirty="0"/>
              <a:t>assurer de manière transparente </a:t>
            </a:r>
            <a:r>
              <a:rPr lang="fr-FR" dirty="0" smtClean="0"/>
              <a:t>une </a:t>
            </a:r>
            <a:r>
              <a:rPr lang="fr-FR" dirty="0"/>
              <a:t>conservation à long </a:t>
            </a:r>
            <a:r>
              <a:rPr lang="fr-FR" dirty="0" smtClean="0"/>
              <a:t>terme de cette production. </a:t>
            </a:r>
            <a:endParaRPr lang="fr-FR" sz="3600" dirty="0"/>
          </a:p>
          <a:p>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23748" y="188640"/>
            <a:ext cx="1843116" cy="761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3748" y="1052736"/>
            <a:ext cx="1843116" cy="459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838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77500" lnSpcReduction="20000"/>
          </a:bodyPr>
          <a:lstStyle/>
          <a:p>
            <a:pPr marL="457200" lvl="1" indent="0">
              <a:buNone/>
            </a:pPr>
            <a:r>
              <a:rPr lang="fr-FR" sz="2600" dirty="0" smtClean="0"/>
              <a:t>Le  2 avril 2013 </a:t>
            </a:r>
            <a:r>
              <a:rPr lang="fr-FR" sz="2600" dirty="0">
                <a:solidFill>
                  <a:schemeClr val="accent6">
                    <a:lumMod val="75000"/>
                  </a:schemeClr>
                </a:solidFill>
              </a:rPr>
              <a:t>la convention de partenariat en faveur des archives ouvertes et de la plate-forme mutualisée H</a:t>
            </a:r>
            <a:r>
              <a:rPr lang="fr-FR" sz="2600" dirty="0">
                <a:solidFill>
                  <a:srgbClr val="C45D08"/>
                </a:solidFill>
              </a:rPr>
              <a:t>AL </a:t>
            </a:r>
            <a:r>
              <a:rPr lang="fr-FR" sz="2600" dirty="0"/>
              <a:t>a été signée à l’Académie des Sciences</a:t>
            </a:r>
            <a:r>
              <a:rPr lang="fr-FR" sz="2600" dirty="0" smtClean="0"/>
              <a:t>.</a:t>
            </a:r>
          </a:p>
          <a:p>
            <a:pPr marL="457200" lvl="1" indent="0">
              <a:buNone/>
            </a:pPr>
            <a:endParaRPr lang="fr-FR" sz="2600" dirty="0" smtClean="0"/>
          </a:p>
          <a:p>
            <a:pPr lvl="1">
              <a:buClr>
                <a:schemeClr val="accent6">
                  <a:lumMod val="75000"/>
                </a:schemeClr>
              </a:buClr>
              <a:buFont typeface="Arial" panose="020B0604020202020204" pitchFamily="34" charset="0"/>
              <a:buChar char="•"/>
            </a:pPr>
            <a:r>
              <a:rPr lang="fr-FR" sz="2600" dirty="0" smtClean="0"/>
              <a:t>Les signataires :</a:t>
            </a:r>
          </a:p>
          <a:p>
            <a:pPr lvl="1">
              <a:buClr>
                <a:schemeClr val="accent6">
                  <a:lumMod val="75000"/>
                </a:schemeClr>
              </a:buClr>
              <a:buFont typeface="Courier New" pitchFamily="49" charset="0"/>
              <a:buChar char="o"/>
            </a:pPr>
            <a:r>
              <a:rPr lang="fr-FR" sz="2600" dirty="0"/>
              <a:t>L’Agence de Mutualisation des Universités et Etablissements (AMUE), </a:t>
            </a:r>
            <a:endParaRPr lang="fr-FR" sz="2600" dirty="0" smtClean="0"/>
          </a:p>
          <a:p>
            <a:pPr lvl="1">
              <a:buClr>
                <a:schemeClr val="accent6">
                  <a:lumMod val="75000"/>
                </a:schemeClr>
              </a:buClr>
              <a:buFont typeface="Courier New" pitchFamily="49" charset="0"/>
              <a:buChar char="o"/>
            </a:pPr>
            <a:r>
              <a:rPr lang="fr-FR" sz="2600" dirty="0" smtClean="0"/>
              <a:t>La </a:t>
            </a:r>
            <a:r>
              <a:rPr lang="fr-FR" sz="2600" dirty="0"/>
              <a:t>Conférence des Présidents d’Université (CPU), </a:t>
            </a:r>
            <a:endParaRPr lang="fr-FR" sz="2600" dirty="0" smtClean="0"/>
          </a:p>
          <a:p>
            <a:pPr lvl="1">
              <a:buClr>
                <a:schemeClr val="accent6">
                  <a:lumMod val="75000"/>
                </a:schemeClr>
              </a:buClr>
              <a:buFont typeface="Courier New" pitchFamily="49" charset="0"/>
              <a:buChar char="o"/>
            </a:pPr>
            <a:r>
              <a:rPr lang="fr-FR" sz="2600" dirty="0"/>
              <a:t>L</a:t>
            </a:r>
            <a:r>
              <a:rPr lang="fr-FR" sz="2600" dirty="0" smtClean="0"/>
              <a:t>a</a:t>
            </a:r>
            <a:r>
              <a:rPr lang="fr-FR" sz="2600" b="1" dirty="0" smtClean="0"/>
              <a:t> </a:t>
            </a:r>
            <a:r>
              <a:rPr lang="fr-FR" sz="2600" dirty="0"/>
              <a:t>Conférence des Grandes Ecoles (CGE) </a:t>
            </a:r>
          </a:p>
          <a:p>
            <a:pPr lvl="1">
              <a:buClr>
                <a:schemeClr val="accent6">
                  <a:lumMod val="75000"/>
                </a:schemeClr>
              </a:buClr>
              <a:buFont typeface="Courier New" pitchFamily="49" charset="0"/>
              <a:buChar char="o"/>
            </a:pPr>
            <a:r>
              <a:rPr lang="fr-FR" sz="2600" dirty="0" smtClean="0"/>
              <a:t>22 </a:t>
            </a:r>
            <a:r>
              <a:rPr lang="fr-FR" sz="2600" dirty="0"/>
              <a:t>établissements </a:t>
            </a:r>
            <a:r>
              <a:rPr lang="fr-FR" sz="2600" dirty="0" smtClean="0"/>
              <a:t>de recherche</a:t>
            </a:r>
          </a:p>
          <a:p>
            <a:pPr marL="857250" lvl="2" indent="0">
              <a:buNone/>
            </a:pPr>
            <a:r>
              <a:rPr lang="fr-FR" sz="2600" dirty="0"/>
              <a:t>l’ANDRA, l’ANR, la BNF, Le BRGM, la CDEFI, le CEA, le CEE , le CIRAD, le CNRS, le CSTB, l’IFPEN, l’IFFSTAR, l’INED, l’INERIS, l’INRA, l’INRIA, l’INSERM, l’INVS, </a:t>
            </a:r>
            <a:r>
              <a:rPr lang="fr-FR" sz="2600" dirty="0" smtClean="0"/>
              <a:t>l’IRD, </a:t>
            </a:r>
            <a:r>
              <a:rPr lang="fr-FR" sz="2600" dirty="0"/>
              <a:t>l’IRSN, l’IRSTEA et l’Institut Pasteur</a:t>
            </a:r>
            <a:r>
              <a:rPr lang="fr-FR" sz="2600" dirty="0" smtClean="0"/>
              <a:t>.</a:t>
            </a:r>
          </a:p>
          <a:p>
            <a:pPr marL="857250" lvl="2" indent="0">
              <a:buNone/>
            </a:pPr>
            <a:endParaRPr lang="fr-FR" dirty="0" smtClean="0"/>
          </a:p>
          <a:p>
            <a:pPr marL="457200" lvl="1" indent="0">
              <a:buNone/>
            </a:pPr>
            <a:endParaRPr lang="fr-FR" sz="2300" dirty="0" smtClean="0"/>
          </a:p>
          <a:p>
            <a:pPr marL="457200" lvl="1" indent="0">
              <a:buNone/>
            </a:pPr>
            <a:r>
              <a:rPr lang="fr-FR" sz="2300" dirty="0" smtClean="0"/>
              <a:t>En référence aux recommandations de la Commission européenne du 07/07/12 et de la position de la France exprimée par Mme </a:t>
            </a:r>
            <a:r>
              <a:rPr lang="fr-FR" sz="2300" dirty="0" err="1" smtClean="0"/>
              <a:t>Fiorasso</a:t>
            </a:r>
            <a:r>
              <a:rPr lang="fr-FR" sz="2300" dirty="0" smtClean="0"/>
              <a:t> le 24/01/2013 sur l’open </a:t>
            </a:r>
            <a:r>
              <a:rPr lang="fr-FR" sz="2300" dirty="0" err="1" smtClean="0"/>
              <a:t>access</a:t>
            </a:r>
            <a:r>
              <a:rPr lang="fr-FR" sz="2300" dirty="0" smtClean="0"/>
              <a:t> pour la recherche.</a:t>
            </a:r>
            <a:r>
              <a:rPr lang="fr-FR" sz="2300" i="1" dirty="0"/>
              <a:t> </a:t>
            </a:r>
            <a:br>
              <a:rPr lang="fr-FR" sz="2300" i="1" dirty="0"/>
            </a:br>
            <a:r>
              <a:rPr lang="fr-FR" sz="2300" i="1" dirty="0"/>
              <a:t>http://www.enseignementsup-recherche.gouv.fr/cid71277/partenariat-en-faveur-des-archives-ouvertes-plateforme-mutualisee-hal.html</a:t>
            </a:r>
            <a:endParaRPr lang="fr-FR" sz="23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419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l"/>
            <a:r>
              <a:rPr lang="fr-FR" sz="4400" b="1" dirty="0" smtClean="0">
                <a:solidFill>
                  <a:schemeClr val="accent6">
                    <a:lumMod val="75000"/>
                  </a:schemeClr>
                </a:solidFill>
              </a:rPr>
              <a:t>Horizon 2020</a:t>
            </a:r>
            <a:endParaRPr lang="fr-FR" sz="4400" b="1" dirty="0">
              <a:solidFill>
                <a:schemeClr val="accent6">
                  <a:lumMod val="75000"/>
                </a:schemeClr>
              </a:solidFill>
            </a:endParaRPr>
          </a:p>
        </p:txBody>
      </p:sp>
      <p:sp>
        <p:nvSpPr>
          <p:cNvPr id="2" name="Espace réservé du contenu 1"/>
          <p:cNvSpPr>
            <a:spLocks noGrp="1"/>
          </p:cNvSpPr>
          <p:nvPr>
            <p:ph sz="half" idx="2"/>
          </p:nvPr>
        </p:nvSpPr>
        <p:spPr>
          <a:xfrm>
            <a:off x="251521" y="1844824"/>
            <a:ext cx="3744416" cy="4281339"/>
          </a:xfrm>
        </p:spPr>
        <p:txBody>
          <a:bodyPr>
            <a:normAutofit fontScale="92500" lnSpcReduction="10000"/>
          </a:bodyPr>
          <a:lstStyle/>
          <a:p>
            <a:pPr marL="109728" indent="0">
              <a:buClr>
                <a:schemeClr val="accent6">
                  <a:lumMod val="75000"/>
                </a:schemeClr>
              </a:buClr>
              <a:buNone/>
            </a:pPr>
            <a:r>
              <a:rPr lang="fr-FR" sz="2400" dirty="0" smtClean="0"/>
              <a:t>Le </a:t>
            </a:r>
            <a:r>
              <a:rPr lang="fr-FR" sz="2400" dirty="0"/>
              <a:t>programme </a:t>
            </a:r>
            <a:r>
              <a:rPr lang="fr-FR" sz="2400" dirty="0">
                <a:hlinkClick r:id="rId3"/>
              </a:rPr>
              <a:t>Horizon 2020</a:t>
            </a:r>
            <a:r>
              <a:rPr lang="fr-FR" sz="2400" dirty="0"/>
              <a:t> comporte l’obligation d’assurer le libre accès aux publications issues des recherches qu’il aura contribuées à financer. </a:t>
            </a:r>
            <a:endParaRPr lang="fr-FR" sz="2400" dirty="0" smtClean="0"/>
          </a:p>
          <a:p>
            <a:pPr marL="109728" indent="0">
              <a:buClr>
                <a:schemeClr val="accent6">
                  <a:lumMod val="75000"/>
                </a:schemeClr>
              </a:buClr>
              <a:buNone/>
            </a:pPr>
            <a:endParaRPr lang="fr-FR" dirty="0" smtClean="0"/>
          </a:p>
          <a:p>
            <a:pPr marL="109728" indent="0">
              <a:buClr>
                <a:schemeClr val="accent6">
                  <a:lumMod val="75000"/>
                </a:schemeClr>
              </a:buClr>
              <a:buNone/>
            </a:pPr>
            <a:endParaRPr lang="fr-FR" dirty="0"/>
          </a:p>
          <a:p>
            <a:pPr marL="109728" indent="0">
              <a:buClr>
                <a:schemeClr val="accent6">
                  <a:lumMod val="75000"/>
                </a:schemeClr>
              </a:buClr>
              <a:buNone/>
            </a:pPr>
            <a:r>
              <a:rPr lang="fr-FR" sz="1900" dirty="0">
                <a:hlinkClick r:id="rId3"/>
              </a:rPr>
              <a:t>http://www.horizon2020.gouv.fr</a:t>
            </a:r>
            <a:r>
              <a:rPr lang="fr-FR" sz="1900" dirty="0" smtClean="0">
                <a:hlinkClick r:id="rId3"/>
              </a:rPr>
              <a:t>/</a:t>
            </a:r>
            <a:endParaRPr lang="fr-FR" sz="1900" dirty="0" smtClean="0"/>
          </a:p>
          <a:p>
            <a:pPr marL="109728" indent="0">
              <a:buClr>
                <a:schemeClr val="accent6">
                  <a:lumMod val="75000"/>
                </a:schemeClr>
              </a:buClr>
              <a:buNone/>
            </a:pPr>
            <a:endParaRPr lang="fr-FR" sz="1900" dirty="0" smtClean="0">
              <a:hlinkClick r:id="rId4"/>
            </a:endParaRPr>
          </a:p>
          <a:p>
            <a:pPr marL="109728" indent="0">
              <a:buClr>
                <a:schemeClr val="accent6">
                  <a:lumMod val="75000"/>
                </a:schemeClr>
              </a:buClr>
              <a:buNone/>
            </a:pPr>
            <a:r>
              <a:rPr lang="fr-FR" sz="1900" dirty="0" smtClean="0">
                <a:hlinkClick r:id="rId4"/>
              </a:rPr>
              <a:t>http</a:t>
            </a:r>
            <a:r>
              <a:rPr lang="fr-FR" sz="1900" dirty="0">
                <a:hlinkClick r:id="rId4"/>
              </a:rPr>
              <a:t>://</a:t>
            </a:r>
            <a:r>
              <a:rPr lang="fr-FR" sz="1900" dirty="0" smtClean="0">
                <a:hlinkClick r:id="rId4"/>
              </a:rPr>
              <a:t>www.jubil.upmc.fr/fr/open_access/horizon_2020_et_l_open_access_en_resume.html</a:t>
            </a:r>
            <a:endParaRPr lang="fr-FR" sz="1900" dirty="0" smtClean="0"/>
          </a:p>
          <a:p>
            <a:pPr marL="109728" indent="0">
              <a:buClr>
                <a:schemeClr val="accent6">
                  <a:lumMod val="75000"/>
                </a:schemeClr>
              </a:buClr>
              <a:buNone/>
            </a:pPr>
            <a:endParaRPr lang="fr-FR" sz="2400" dirty="0"/>
          </a:p>
        </p:txBody>
      </p:sp>
      <p:sp>
        <p:nvSpPr>
          <p:cNvPr id="6" name="Espace réservé du texte 5"/>
          <p:cNvSpPr>
            <a:spLocks noGrp="1"/>
          </p:cNvSpPr>
          <p:nvPr>
            <p:ph type="body" sz="quarter" idx="3"/>
          </p:nvPr>
        </p:nvSpPr>
        <p:spPr/>
        <p:txBody>
          <a:bodyPr/>
          <a:lstStyle/>
          <a:p>
            <a:endParaRPr lang="fr-FR" dirty="0"/>
          </a:p>
        </p:txBody>
      </p:sp>
      <p:sp>
        <p:nvSpPr>
          <p:cNvPr id="7" name="Espace réservé du contenu 6"/>
          <p:cNvSpPr>
            <a:spLocks noGrp="1"/>
          </p:cNvSpPr>
          <p:nvPr>
            <p:ph sz="quarter" idx="4"/>
          </p:nvPr>
        </p:nvSpPr>
        <p:spPr/>
        <p:txBody>
          <a:bodyPr/>
          <a:lstStyle/>
          <a:p>
            <a:endParaRPr lang="fr-FR"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15666" y="1412777"/>
            <a:ext cx="4838588" cy="36760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6437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b="1" dirty="0" smtClean="0">
                <a:solidFill>
                  <a:srgbClr val="F18105"/>
                </a:solidFill>
              </a:rPr>
              <a:t>HAL et </a:t>
            </a:r>
            <a:r>
              <a:rPr lang="fr-FR" b="1" dirty="0" err="1" smtClean="0">
                <a:solidFill>
                  <a:srgbClr val="F18105"/>
                </a:solidFill>
              </a:rPr>
              <a:t>OpenAIRE</a:t>
            </a:r>
            <a:endParaRPr lang="fr-FR" b="1" dirty="0">
              <a:solidFill>
                <a:srgbClr val="F18105"/>
              </a:solidFill>
            </a:endParaRPr>
          </a:p>
        </p:txBody>
      </p:sp>
      <p:sp>
        <p:nvSpPr>
          <p:cNvPr id="3" name="Espace réservé du contenu 2"/>
          <p:cNvSpPr>
            <a:spLocks noGrp="1"/>
          </p:cNvSpPr>
          <p:nvPr>
            <p:ph idx="1"/>
          </p:nvPr>
        </p:nvSpPr>
        <p:spPr>
          <a:xfrm>
            <a:off x="457200" y="1484784"/>
            <a:ext cx="8229600" cy="4641379"/>
          </a:xfrm>
        </p:spPr>
        <p:txBody>
          <a:bodyPr>
            <a:normAutofit fontScale="92500" lnSpcReduction="20000"/>
          </a:bodyPr>
          <a:lstStyle/>
          <a:p>
            <a:pPr>
              <a:buClr>
                <a:srgbClr val="F18105"/>
              </a:buClr>
            </a:pPr>
            <a:r>
              <a:rPr lang="fr-FR" dirty="0" smtClean="0"/>
              <a:t>Le protocole devrait  amener les chercheurs et enseignants- chercheurs français à déposer, dans le cas où ils ne trouvent pas leur institution dans la liste des archives proposées par le projet (via Open DOAR), dans l’archive commune HAL, plutôt que dans l’archive orpheline.</a:t>
            </a:r>
          </a:p>
          <a:p>
            <a:pPr>
              <a:buClr>
                <a:srgbClr val="F18105"/>
              </a:buClr>
              <a:defRPr/>
            </a:pPr>
            <a:r>
              <a:rPr lang="fr-FR" dirty="0"/>
              <a:t>HAL permet le dépôt pour tous, les AO institutionnelles doivent être reversées dans HAL </a:t>
            </a:r>
            <a:r>
              <a:rPr lang="fr-FR" sz="2800" dirty="0"/>
              <a:t>(Convention de partenariat en faveur des archives ouvertes et de la plateforme mutualisée HAL)</a:t>
            </a:r>
            <a:r>
              <a:rPr lang="fr-FR" dirty="0"/>
              <a:t>.</a:t>
            </a:r>
          </a:p>
          <a:p>
            <a:pPr>
              <a:buClr>
                <a:srgbClr val="F18105"/>
              </a:buClr>
              <a:defRPr/>
            </a:pPr>
            <a:r>
              <a:rPr lang="fr-FR" dirty="0" smtClean="0"/>
              <a:t>En </a:t>
            </a:r>
            <a:r>
              <a:rPr lang="fr-FR" dirty="0"/>
              <a:t>plus, HAL est </a:t>
            </a:r>
            <a:r>
              <a:rPr lang="en-GB" i="1" dirty="0" smtClean="0">
                <a:cs typeface="Times New Roman" panose="02020603050405020304" pitchFamily="18" charset="0"/>
              </a:rPr>
              <a:t>“</a:t>
            </a:r>
            <a:r>
              <a:rPr lang="en-GB" i="1" dirty="0" err="1">
                <a:cs typeface="Times New Roman" panose="02020603050405020304" pitchFamily="18" charset="0"/>
              </a:rPr>
              <a:t>OpenAIRE</a:t>
            </a:r>
            <a:r>
              <a:rPr lang="en-GB" i="1" dirty="0">
                <a:cs typeface="Times New Roman" panose="02020603050405020304" pitchFamily="18" charset="0"/>
              </a:rPr>
              <a:t> </a:t>
            </a:r>
            <a:r>
              <a:rPr lang="en-GB" i="1" dirty="0" smtClean="0">
                <a:cs typeface="Times New Roman" panose="02020603050405020304" pitchFamily="18" charset="0"/>
              </a:rPr>
              <a:t>compliant.”</a:t>
            </a:r>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352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639" y="1681162"/>
            <a:ext cx="8640960" cy="3495675"/>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Ellipse 1"/>
          <p:cNvSpPr/>
          <p:nvPr/>
        </p:nvSpPr>
        <p:spPr>
          <a:xfrm>
            <a:off x="179512" y="1844824"/>
            <a:ext cx="4680520" cy="252028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154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4294967295"/>
          </p:nvPr>
        </p:nvSpPr>
        <p:spPr>
          <a:xfrm>
            <a:off x="1043608" y="193675"/>
            <a:ext cx="4464496" cy="5971629"/>
          </a:xfrm>
        </p:spPr>
        <p:txBody>
          <a:bodyPr>
            <a:normAutofit fontScale="25000" lnSpcReduction="20000"/>
          </a:bodyPr>
          <a:lstStyle/>
          <a:p>
            <a:pPr marL="109728" indent="0">
              <a:buNone/>
            </a:pPr>
            <a:endParaRPr lang="fr-FR" sz="3000" b="1" dirty="0" smtClean="0">
              <a:hlinkClick r:id="rId3"/>
            </a:endParaRPr>
          </a:p>
          <a:p>
            <a:pPr marL="109728" indent="0">
              <a:buNone/>
            </a:pPr>
            <a:endParaRPr lang="fr-FR" sz="5600" b="1" dirty="0" smtClean="0">
              <a:hlinkClick r:id="rId3"/>
            </a:endParaRPr>
          </a:p>
          <a:p>
            <a:pPr marL="109728" indent="0">
              <a:buNone/>
            </a:pPr>
            <a:r>
              <a:rPr lang="fr-FR" sz="5600" b="1" dirty="0" smtClean="0">
                <a:hlinkClick r:id="rId3"/>
              </a:rPr>
              <a:t>HAL</a:t>
            </a:r>
            <a:r>
              <a:rPr lang="fr-FR" sz="5600" dirty="0" smtClean="0"/>
              <a:t> </a:t>
            </a:r>
            <a:r>
              <a:rPr lang="fr-FR" sz="5600" dirty="0"/>
              <a:t>- </a:t>
            </a:r>
            <a:r>
              <a:rPr lang="fr-FR" sz="5600" dirty="0">
                <a:hlinkClick r:id="rId3"/>
              </a:rPr>
              <a:t>http://hal.archives-ouvertes.fr</a:t>
            </a:r>
            <a:r>
              <a:rPr lang="fr-FR" sz="5600" dirty="0"/>
              <a:t/>
            </a:r>
            <a:br>
              <a:rPr lang="fr-FR" sz="5600" dirty="0"/>
            </a:br>
            <a:r>
              <a:rPr lang="fr-FR" sz="5600" dirty="0"/>
              <a:t>L'archive ouverte pluridisciplinaire HAL, est destinée au dépôt et à la diffusion d'articles scientifiques de niveau recherche, publiés ou non, et de thèses. </a:t>
            </a:r>
            <a:endParaRPr lang="fr-FR" sz="5600" dirty="0" smtClean="0"/>
          </a:p>
          <a:p>
            <a:pPr marL="109728" indent="0">
              <a:buNone/>
            </a:pPr>
            <a:endParaRPr lang="fr-FR" sz="3200" dirty="0"/>
          </a:p>
          <a:p>
            <a:pPr marL="109728" indent="0">
              <a:buNone/>
            </a:pPr>
            <a:r>
              <a:rPr lang="fr-FR" sz="5600" b="1" dirty="0">
                <a:hlinkClick r:id="rId4"/>
              </a:rPr>
              <a:t>TEL</a:t>
            </a:r>
            <a:r>
              <a:rPr lang="fr-FR" sz="5600" dirty="0"/>
              <a:t> - </a:t>
            </a:r>
            <a:r>
              <a:rPr lang="fr-FR" sz="5600" dirty="0">
                <a:hlinkClick r:id="rId4"/>
              </a:rPr>
              <a:t>http://tel.archives-ouvertes.fr</a:t>
            </a:r>
            <a:r>
              <a:rPr lang="fr-FR" sz="5600" dirty="0"/>
              <a:t/>
            </a:r>
            <a:br>
              <a:rPr lang="fr-FR" sz="5600" dirty="0"/>
            </a:br>
            <a:r>
              <a:rPr lang="fr-FR" sz="5600" dirty="0"/>
              <a:t>Le serveur TEL (thèses-en-ligne) </a:t>
            </a:r>
            <a:r>
              <a:rPr lang="fr-FR" sz="5600" dirty="0" smtClean="0"/>
              <a:t>promotion de </a:t>
            </a:r>
            <a:r>
              <a:rPr lang="fr-FR" sz="5600" dirty="0"/>
              <a:t>l'auto-archivage en ligne des thèses de doctorat et habilitations à diriger des recherches (HDR). </a:t>
            </a:r>
            <a:endParaRPr lang="fr-FR" sz="5600" dirty="0" smtClean="0"/>
          </a:p>
          <a:p>
            <a:pPr marL="109728" indent="0">
              <a:buNone/>
            </a:pPr>
            <a:endParaRPr lang="fr-FR" sz="3200" dirty="0"/>
          </a:p>
          <a:p>
            <a:pPr marL="109728" indent="0">
              <a:buNone/>
            </a:pPr>
            <a:r>
              <a:rPr lang="fr-FR" sz="5600" b="1" dirty="0">
                <a:hlinkClick r:id="rId5"/>
              </a:rPr>
              <a:t>Sciencesconf.org</a:t>
            </a:r>
            <a:r>
              <a:rPr lang="fr-FR" sz="5600" dirty="0"/>
              <a:t> - </a:t>
            </a:r>
            <a:r>
              <a:rPr lang="fr-FR" sz="5600" dirty="0">
                <a:hlinkClick r:id="rId5"/>
              </a:rPr>
              <a:t>http://www.sciencesconf.org</a:t>
            </a:r>
            <a:r>
              <a:rPr lang="fr-FR" sz="5600" dirty="0"/>
              <a:t/>
            </a:r>
            <a:br>
              <a:rPr lang="fr-FR" sz="5600" dirty="0"/>
            </a:br>
            <a:r>
              <a:rPr lang="fr-FR" sz="5600" dirty="0"/>
              <a:t>Plateforme Web ouverte </a:t>
            </a:r>
            <a:r>
              <a:rPr lang="fr-FR" sz="5600" dirty="0" smtClean="0"/>
              <a:t>aux organisateurs </a:t>
            </a:r>
            <a:r>
              <a:rPr lang="fr-FR" sz="5600" dirty="0"/>
              <a:t>de colloques, workshops ou réunions scientifiques.</a:t>
            </a:r>
            <a:r>
              <a:rPr lang="fr-FR" sz="4300" dirty="0"/>
              <a:t> </a:t>
            </a:r>
            <a:endParaRPr lang="fr-FR" sz="4300" dirty="0" smtClean="0"/>
          </a:p>
          <a:p>
            <a:pPr marL="109728" indent="0">
              <a:buNone/>
            </a:pPr>
            <a:endParaRPr lang="fr-FR" sz="3200" dirty="0"/>
          </a:p>
          <a:p>
            <a:pPr marL="109728" indent="0">
              <a:buNone/>
            </a:pPr>
            <a:r>
              <a:rPr lang="fr-FR" sz="5600" b="1" dirty="0" err="1">
                <a:hlinkClick r:id="rId6"/>
              </a:rPr>
              <a:t>MédiHAL</a:t>
            </a:r>
            <a:r>
              <a:rPr lang="fr-FR" sz="5600" dirty="0"/>
              <a:t> - </a:t>
            </a:r>
            <a:r>
              <a:rPr lang="fr-FR" sz="5600" dirty="0">
                <a:hlinkClick r:id="rId6"/>
              </a:rPr>
              <a:t>http://medihal.archives-ouvertes.fr</a:t>
            </a:r>
            <a:r>
              <a:rPr lang="fr-FR" sz="5600" dirty="0"/>
              <a:t/>
            </a:r>
            <a:br>
              <a:rPr lang="fr-FR" sz="5600" dirty="0"/>
            </a:br>
            <a:r>
              <a:rPr lang="fr-FR" sz="5600" dirty="0" err="1"/>
              <a:t>MédiHAL</a:t>
            </a:r>
            <a:r>
              <a:rPr lang="fr-FR" sz="5600" dirty="0"/>
              <a:t>, archive ouverte </a:t>
            </a:r>
            <a:r>
              <a:rPr lang="fr-FR" sz="5600" dirty="0" smtClean="0"/>
              <a:t>d’images </a:t>
            </a:r>
            <a:r>
              <a:rPr lang="fr-FR" sz="5600" dirty="0"/>
              <a:t>scientifiques et des documents iconographiques de science</a:t>
            </a:r>
            <a:r>
              <a:rPr lang="fr-FR" sz="4300" dirty="0"/>
              <a:t>. </a:t>
            </a:r>
            <a:endParaRPr lang="fr-FR" sz="4300" dirty="0" smtClean="0"/>
          </a:p>
          <a:p>
            <a:pPr marL="109728" indent="0">
              <a:buNone/>
            </a:pPr>
            <a:endParaRPr lang="fr-FR" sz="3200" dirty="0"/>
          </a:p>
          <a:p>
            <a:pPr marL="109728" indent="0">
              <a:buNone/>
            </a:pPr>
            <a:r>
              <a:rPr lang="fr-FR" sz="5600" b="1" dirty="0">
                <a:hlinkClick r:id="rId7"/>
              </a:rPr>
              <a:t>ISIDORE</a:t>
            </a:r>
            <a:r>
              <a:rPr lang="fr-FR" sz="5600" dirty="0"/>
              <a:t> - </a:t>
            </a:r>
            <a:r>
              <a:rPr lang="fr-FR" sz="5600" dirty="0">
                <a:hlinkClick r:id="rId7"/>
              </a:rPr>
              <a:t>http://www.rechercheisidore.fr</a:t>
            </a:r>
            <a:r>
              <a:rPr lang="fr-FR" sz="5600" dirty="0"/>
              <a:t/>
            </a:r>
            <a:br>
              <a:rPr lang="fr-FR" sz="5600" dirty="0"/>
            </a:br>
            <a:r>
              <a:rPr lang="fr-FR" sz="5600" dirty="0"/>
              <a:t>Moteur de recherche unifié des </a:t>
            </a:r>
            <a:r>
              <a:rPr lang="fr-FR" sz="5600" dirty="0" smtClean="0"/>
              <a:t>SHS, moissonnant </a:t>
            </a:r>
            <a:r>
              <a:rPr lang="fr-FR" sz="5600" dirty="0"/>
              <a:t>une grande quantité de liens émanant </a:t>
            </a:r>
            <a:r>
              <a:rPr lang="fr-FR" sz="5600" dirty="0" smtClean="0"/>
              <a:t>des s </a:t>
            </a:r>
            <a:r>
              <a:rPr lang="fr-FR" sz="5600" dirty="0"/>
              <a:t>bibliothèques numériques. MOA : TGE </a:t>
            </a:r>
            <a:r>
              <a:rPr lang="fr-FR" sz="5600" dirty="0" smtClean="0"/>
              <a:t>Adonis.</a:t>
            </a:r>
          </a:p>
          <a:p>
            <a:pPr marL="109728" indent="0">
              <a:buNone/>
            </a:pPr>
            <a:endParaRPr lang="fr-FR" sz="4000" dirty="0"/>
          </a:p>
          <a:p>
            <a:pPr marL="109728" indent="0">
              <a:buNone/>
            </a:pPr>
            <a:r>
              <a:rPr lang="fr-FR" sz="5600" b="1" dirty="0">
                <a:hlinkClick r:id="rId8"/>
              </a:rPr>
              <a:t>Episciences.org</a:t>
            </a:r>
            <a:r>
              <a:rPr lang="fr-FR" sz="5600" dirty="0"/>
              <a:t> - </a:t>
            </a:r>
            <a:r>
              <a:rPr lang="fr-FR" sz="5600" dirty="0">
                <a:hlinkClick r:id="rId8"/>
              </a:rPr>
              <a:t>http://episciences.org</a:t>
            </a:r>
            <a:r>
              <a:rPr lang="fr-FR" sz="5600" dirty="0"/>
              <a:t/>
            </a:r>
            <a:br>
              <a:rPr lang="fr-FR" sz="5600" dirty="0"/>
            </a:br>
            <a:r>
              <a:rPr lang="fr-FR" sz="5600" dirty="0"/>
              <a:t>Plateforme d'"épi-revues".  (en cours</a:t>
            </a:r>
            <a:r>
              <a:rPr lang="fr-FR" sz="5600" dirty="0" smtClean="0"/>
              <a:t>)</a:t>
            </a:r>
          </a:p>
          <a:p>
            <a:pPr marL="109728" indent="0">
              <a:buNone/>
            </a:pPr>
            <a:endParaRPr lang="fr-FR" sz="4400" dirty="0"/>
          </a:p>
          <a:p>
            <a:pPr marL="109728" indent="0">
              <a:buNone/>
            </a:pPr>
            <a:r>
              <a:rPr lang="fr-FR" sz="5600" b="1" dirty="0">
                <a:hlinkClick r:id="rId9"/>
              </a:rPr>
              <a:t>HELOISE</a:t>
            </a:r>
            <a:r>
              <a:rPr lang="fr-FR" sz="5600" dirty="0"/>
              <a:t> - </a:t>
            </a:r>
            <a:r>
              <a:rPr lang="fr-FR" sz="5600" dirty="0">
                <a:hlinkClick r:id="rId9"/>
              </a:rPr>
              <a:t>http://heloise.ccsd.cnrs.fr</a:t>
            </a:r>
            <a:r>
              <a:rPr lang="fr-FR" sz="5600" dirty="0"/>
              <a:t/>
            </a:r>
            <a:br>
              <a:rPr lang="fr-FR" sz="5600" dirty="0"/>
            </a:br>
            <a:r>
              <a:rPr lang="fr-FR" sz="5600" dirty="0"/>
              <a:t>Le système Héloïse permet d'informer sur la politique des éditeurs en matière de diffusion en open </a:t>
            </a:r>
            <a:r>
              <a:rPr lang="fr-FR" sz="5600" dirty="0" err="1"/>
              <a:t>access</a:t>
            </a:r>
            <a:r>
              <a:rPr lang="fr-FR" sz="5600" dirty="0"/>
              <a:t> des publications scientifiques. </a:t>
            </a:r>
          </a:p>
        </p:txBody>
      </p:sp>
      <p:pic>
        <p:nvPicPr>
          <p:cNvPr id="18" name="Picture 4" descr="http://ccsd.cnrs.fr/images/realisations/logos/tel.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354" y="1315896"/>
            <a:ext cx="789752" cy="78975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http://ccsd.cnrs.fr/images/realisations/logos/sciencesconf.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4193" y="2238415"/>
            <a:ext cx="841913" cy="79803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0" descr="http://ccsd.cnrs.fr/images/realisations/logos/medihal.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5819" y="2883563"/>
            <a:ext cx="804036" cy="80403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2" descr="http://ccsd.cnrs.fr/images/realisations/logos/isidore.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1204" y="3688131"/>
            <a:ext cx="662281" cy="66228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6" descr="http://ccsd.cnrs.fr/images/realisations/logos/heloise.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63634" y="5085184"/>
            <a:ext cx="652541" cy="652541"/>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p:cNvSpPr/>
          <p:nvPr/>
        </p:nvSpPr>
        <p:spPr>
          <a:xfrm>
            <a:off x="5652119" y="1528348"/>
            <a:ext cx="3203848" cy="3016210"/>
          </a:xfrm>
          <a:prstGeom prst="rect">
            <a:avLst/>
          </a:prstGeom>
          <a:solidFill>
            <a:schemeClr val="bg1">
              <a:lumMod val="85000"/>
            </a:schemeClr>
          </a:solidFill>
          <a:ln>
            <a:solidFill>
              <a:srgbClr val="FB8605"/>
            </a:solidFill>
          </a:ln>
        </p:spPr>
        <p:txBody>
          <a:bodyPr wrap="square">
            <a:spAutoFit/>
          </a:bodyPr>
          <a:lstStyle/>
          <a:p>
            <a:pPr algn="r"/>
            <a:r>
              <a:rPr lang="fr-FR" sz="1600" dirty="0" smtClean="0">
                <a:solidFill>
                  <a:schemeClr val="tx1">
                    <a:lumMod val="75000"/>
                    <a:lumOff val="25000"/>
                  </a:schemeClr>
                </a:solidFill>
              </a:rPr>
              <a:t>Créée  </a:t>
            </a:r>
            <a:r>
              <a:rPr lang="fr-FR" sz="1600" dirty="0">
                <a:solidFill>
                  <a:schemeClr val="tx1">
                    <a:lumMod val="75000"/>
                    <a:lumOff val="25000"/>
                  </a:schemeClr>
                </a:solidFill>
              </a:rPr>
              <a:t>en 2000 </a:t>
            </a:r>
          </a:p>
          <a:p>
            <a:pPr algn="r"/>
            <a:r>
              <a:rPr lang="fr-FR" sz="1600" dirty="0">
                <a:solidFill>
                  <a:schemeClr val="tx1">
                    <a:lumMod val="75000"/>
                    <a:lumOff val="25000"/>
                  </a:schemeClr>
                </a:solidFill>
              </a:rPr>
              <a:t>Missions :</a:t>
            </a:r>
          </a:p>
          <a:p>
            <a:pPr algn="r"/>
            <a:r>
              <a:rPr lang="fr-FR" sz="1600" dirty="0">
                <a:solidFill>
                  <a:schemeClr val="tx1">
                    <a:lumMod val="75000"/>
                    <a:lumOff val="25000"/>
                  </a:schemeClr>
                </a:solidFill>
              </a:rPr>
              <a:t>Développement  des archives ouvertes pour la communauté  ESR  ainsi que des services connexes</a:t>
            </a:r>
          </a:p>
          <a:p>
            <a:pPr algn="r"/>
            <a:endParaRPr lang="fr-FR" sz="1600" dirty="0">
              <a:solidFill>
                <a:schemeClr val="tx1">
                  <a:lumMod val="75000"/>
                  <a:lumOff val="25000"/>
                </a:schemeClr>
              </a:solidFill>
            </a:endParaRPr>
          </a:p>
          <a:p>
            <a:pPr algn="r"/>
            <a:r>
              <a:rPr lang="fr-FR" sz="1600" dirty="0">
                <a:solidFill>
                  <a:schemeClr val="tx1">
                    <a:lumMod val="75000"/>
                    <a:lumOff val="25000"/>
                  </a:schemeClr>
                </a:solidFill>
              </a:rPr>
              <a:t>Basée dans les locaux du </a:t>
            </a:r>
            <a:r>
              <a:rPr lang="fr-FR" sz="1400" dirty="0">
                <a:solidFill>
                  <a:schemeClr val="tx1">
                    <a:lumMod val="75000"/>
                    <a:lumOff val="25000"/>
                  </a:schemeClr>
                </a:solidFill>
                <a:hlinkClick r:id="rId15"/>
              </a:rPr>
              <a:t>Centre de Calcul de l'IN2P3</a:t>
            </a:r>
            <a:endParaRPr lang="fr-FR" sz="1400" dirty="0">
              <a:solidFill>
                <a:schemeClr val="tx1">
                  <a:lumMod val="75000"/>
                  <a:lumOff val="25000"/>
                </a:schemeClr>
              </a:solidFill>
            </a:endParaRPr>
          </a:p>
          <a:p>
            <a:pPr algn="r"/>
            <a:endParaRPr lang="fr-FR" sz="1600" dirty="0">
              <a:solidFill>
                <a:schemeClr val="tx1">
                  <a:lumMod val="75000"/>
                  <a:lumOff val="25000"/>
                </a:schemeClr>
              </a:solidFill>
            </a:endParaRPr>
          </a:p>
          <a:p>
            <a:pPr algn="r"/>
            <a:r>
              <a:rPr lang="fr-FR" sz="1600" dirty="0">
                <a:solidFill>
                  <a:schemeClr val="tx1">
                    <a:lumMod val="75000"/>
                    <a:lumOff val="25000"/>
                  </a:schemeClr>
                </a:solidFill>
              </a:rPr>
              <a:t>Partenaire de projets européens : </a:t>
            </a:r>
            <a:r>
              <a:rPr lang="fr-FR" sz="1600" dirty="0" err="1">
                <a:solidFill>
                  <a:schemeClr val="tx1">
                    <a:lumMod val="75000"/>
                    <a:lumOff val="25000"/>
                  </a:schemeClr>
                </a:solidFill>
              </a:rPr>
              <a:t>MedOANet</a:t>
            </a:r>
            <a:r>
              <a:rPr lang="fr-FR" sz="1600" dirty="0">
                <a:solidFill>
                  <a:schemeClr val="tx1">
                    <a:lumMod val="75000"/>
                    <a:lumOff val="25000"/>
                  </a:schemeClr>
                </a:solidFill>
              </a:rPr>
              <a:t>, DARIAH-EU, </a:t>
            </a:r>
            <a:r>
              <a:rPr lang="fr-FR" sz="1600" dirty="0" smtClean="0">
                <a:solidFill>
                  <a:schemeClr val="tx1">
                    <a:lumMod val="75000"/>
                    <a:lumOff val="25000"/>
                  </a:schemeClr>
                </a:solidFill>
              </a:rPr>
              <a:t>PEER</a:t>
            </a:r>
            <a:br>
              <a:rPr lang="fr-FR" sz="1600" dirty="0" smtClean="0">
                <a:solidFill>
                  <a:schemeClr val="tx1">
                    <a:lumMod val="75000"/>
                    <a:lumOff val="25000"/>
                  </a:schemeClr>
                </a:solidFill>
              </a:rPr>
            </a:br>
            <a:r>
              <a:rPr lang="fr-FR" sz="1600" dirty="0" err="1" smtClean="0">
                <a:solidFill>
                  <a:schemeClr val="tx1">
                    <a:lumMod val="75000"/>
                    <a:lumOff val="25000"/>
                  </a:schemeClr>
                </a:solidFill>
              </a:rPr>
              <a:t>Equipex</a:t>
            </a:r>
            <a:r>
              <a:rPr lang="fr-FR" sz="1600" dirty="0" smtClean="0">
                <a:solidFill>
                  <a:schemeClr val="tx1">
                    <a:lumMod val="75000"/>
                    <a:lumOff val="25000"/>
                  </a:schemeClr>
                </a:solidFill>
              </a:rPr>
              <a:t> DILOH,  ANR Campus AAR</a:t>
            </a:r>
            <a:endParaRPr lang="fr-FR" sz="1600" dirty="0">
              <a:solidFill>
                <a:schemeClr val="tx1">
                  <a:lumMod val="75000"/>
                  <a:lumOff val="25000"/>
                </a:schemeClr>
              </a:solidFill>
            </a:endParaRPr>
          </a:p>
        </p:txBody>
      </p:sp>
      <p:pic>
        <p:nvPicPr>
          <p:cNvPr id="13"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4193" y="4442779"/>
            <a:ext cx="1115858" cy="471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descr="https://lh6.googleusercontent.com/0rkDzy4ms3-nirqyuEimUim1UCR1wnIiU2sKwmpSEZk1O7pQ9i2aKIjTZw8HhUWzDFwhplCSCYu2GEmnnLR0KhiaGysOfi77UVyHrCkbRp-TnWYBbWPCuW1fAh17"/>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652119" y="237721"/>
            <a:ext cx="3203849" cy="10781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380312" y="5938544"/>
            <a:ext cx="1728192" cy="638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7" descr="cnrs, dépasser les frontières"/>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509412" y="4678284"/>
            <a:ext cx="1489262" cy="12162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5187118" y="5835606"/>
            <a:ext cx="2066925" cy="97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utoShape 6" descr="imap://berthaud@simap.in2p3.fr:993/fetch%3EUID%3E/INBOX%3E99965?part=1.1.2.2&amp;filename=logo-hal-RVB.jpg"/>
          <p:cNvSpPr>
            <a:spLocks noChangeAspect="1" noChangeArrowheads="1"/>
          </p:cNvSpPr>
          <p:nvPr/>
        </p:nvSpPr>
        <p:spPr bwMode="auto">
          <a:xfrm>
            <a:off x="155575" y="-2498725"/>
            <a:ext cx="9286875" cy="5210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 name="Image 21"/>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150566" y="574463"/>
            <a:ext cx="839800" cy="471150"/>
          </a:xfrm>
          <a:prstGeom prst="rect">
            <a:avLst/>
          </a:prstGeom>
        </p:spPr>
      </p:pic>
    </p:spTree>
    <p:extLst>
      <p:ext uri="{BB962C8B-B14F-4D97-AF65-F5344CB8AC3E}">
        <p14:creationId xmlns:p14="http://schemas.microsoft.com/office/powerpoint/2010/main" xmlns="" val="57815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dirty="0" smtClean="0">
                <a:solidFill>
                  <a:schemeClr val="accent6">
                    <a:lumMod val="75000"/>
                  </a:schemeClr>
                </a:solidFill>
              </a:rPr>
              <a:t>HAL : ARCHIVE OUVERTE MULTIFORME</a:t>
            </a:r>
            <a:endParaRPr lang="fr-FR" sz="3600" dirty="0">
              <a:solidFill>
                <a:schemeClr val="accent6">
                  <a:lumMod val="75000"/>
                </a:schemeClr>
              </a:solidFill>
            </a:endParaRPr>
          </a:p>
        </p:txBody>
      </p:sp>
      <p:sp>
        <p:nvSpPr>
          <p:cNvPr id="3" name="ZoneTexte 2"/>
          <p:cNvSpPr txBox="1"/>
          <p:nvPr/>
        </p:nvSpPr>
        <p:spPr>
          <a:xfrm>
            <a:off x="251520" y="1706032"/>
            <a:ext cx="8496944" cy="3970318"/>
          </a:xfrm>
          <a:prstGeom prst="rect">
            <a:avLst/>
          </a:prstGeom>
          <a:noFill/>
        </p:spPr>
        <p:txBody>
          <a:bodyPr wrap="square" rtlCol="0">
            <a:spAutoFit/>
          </a:bodyPr>
          <a:lstStyle/>
          <a:p>
            <a:pPr marL="342900" indent="-342900">
              <a:buClr>
                <a:schemeClr val="accent6">
                  <a:lumMod val="75000"/>
                </a:schemeClr>
              </a:buClr>
              <a:buFont typeface="Arial" panose="020B0604020202020204" pitchFamily="34" charset="0"/>
              <a:buChar char="•"/>
            </a:pPr>
            <a:r>
              <a:rPr lang="fr-FR" sz="2800" smtClean="0"/>
              <a:t>application développée par le CCSD</a:t>
            </a:r>
          </a:p>
          <a:p>
            <a:pPr marL="342900" indent="-342900">
              <a:buClr>
                <a:schemeClr val="accent6">
                  <a:lumMod val="75000"/>
                </a:schemeClr>
              </a:buClr>
              <a:buFont typeface="Arial" panose="020B0604020202020204" pitchFamily="34" charset="0"/>
              <a:buChar char="•"/>
            </a:pPr>
            <a:r>
              <a:rPr lang="fr-FR" sz="2800" smtClean="0"/>
              <a:t>entrepôt unique </a:t>
            </a:r>
          </a:p>
          <a:p>
            <a:pPr marL="342900" indent="-342900">
              <a:buClr>
                <a:schemeClr val="accent6">
                  <a:lumMod val="75000"/>
                </a:schemeClr>
              </a:buClr>
              <a:buFont typeface="Arial" panose="020B0604020202020204" pitchFamily="34" charset="0"/>
              <a:buChar char="•"/>
            </a:pPr>
            <a:r>
              <a:rPr lang="fr-FR" sz="2800" smtClean="0"/>
              <a:t>plate-forme pour des archives institutionnelles</a:t>
            </a:r>
          </a:p>
          <a:p>
            <a:pPr marL="342900" indent="-342900">
              <a:buClr>
                <a:schemeClr val="accent6">
                  <a:lumMod val="75000"/>
                </a:schemeClr>
              </a:buClr>
              <a:buFont typeface="Arial" panose="020B0604020202020204" pitchFamily="34" charset="0"/>
              <a:buChar char="•"/>
            </a:pPr>
            <a:r>
              <a:rPr lang="fr-FR" sz="2800" smtClean="0"/>
              <a:t>plate-forme pour des archives disciplinaires </a:t>
            </a:r>
          </a:p>
          <a:p>
            <a:pPr marL="342900" indent="-342900">
              <a:buClr>
                <a:schemeClr val="accent6">
                  <a:lumMod val="75000"/>
                </a:schemeClr>
              </a:buClr>
              <a:buFont typeface="Arial" panose="020B0604020202020204" pitchFamily="34" charset="0"/>
              <a:buChar char="•"/>
            </a:pPr>
            <a:endParaRPr lang="fr-FR" sz="2800"/>
          </a:p>
          <a:p>
            <a:pPr marL="342900" indent="-342900">
              <a:buClr>
                <a:schemeClr val="accent6">
                  <a:lumMod val="75000"/>
                </a:schemeClr>
              </a:buClr>
              <a:buFont typeface="Arial" panose="020B0604020202020204" pitchFamily="34" charset="0"/>
              <a:buChar char="•"/>
            </a:pPr>
            <a:r>
              <a:rPr lang="fr-FR" sz="2800" smtClean="0"/>
              <a:t>archive pour les thèses : </a:t>
            </a:r>
          </a:p>
          <a:p>
            <a:pPr marL="342900" indent="-342900">
              <a:buClr>
                <a:schemeClr val="accent6">
                  <a:lumMod val="75000"/>
                </a:schemeClr>
              </a:buClr>
              <a:buFont typeface="Arial" panose="020B0604020202020204" pitchFamily="34" charset="0"/>
              <a:buChar char="•"/>
            </a:pPr>
            <a:endParaRPr lang="fr-FR" sz="2800"/>
          </a:p>
          <a:p>
            <a:pPr marL="342900" indent="-342900">
              <a:buClr>
                <a:schemeClr val="accent6">
                  <a:lumMod val="75000"/>
                </a:schemeClr>
              </a:buClr>
              <a:buFont typeface="Arial" panose="020B0604020202020204" pitchFamily="34" charset="0"/>
              <a:buChar char="•"/>
            </a:pPr>
            <a:endParaRPr lang="fr-FR" sz="2800" smtClean="0"/>
          </a:p>
          <a:p>
            <a:pPr marL="342900" indent="-342900">
              <a:buClr>
                <a:schemeClr val="accent6">
                  <a:lumMod val="75000"/>
                </a:schemeClr>
              </a:buClr>
              <a:buFont typeface="Arial" panose="020B0604020202020204" pitchFamily="34" charset="0"/>
              <a:buChar char="•"/>
            </a:pPr>
            <a:r>
              <a:rPr lang="fr-FR" sz="2800" smtClean="0"/>
              <a:t>échappe aux classifications habituelles </a:t>
            </a:r>
            <a:endParaRPr lang="fr-FR" sz="28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3429000"/>
            <a:ext cx="2486025" cy="60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4029075"/>
            <a:ext cx="257175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6762" y="6453336"/>
            <a:ext cx="764269" cy="236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378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16095</TotalTime>
  <Words>990</Words>
  <Application>Microsoft Office PowerPoint</Application>
  <PresentationFormat>Affichage à l'écran (4:3)</PresentationFormat>
  <Paragraphs>176</Paragraphs>
  <Slides>21</Slides>
  <Notes>21</Notes>
  <HiddenSlides>0</HiddenSlides>
  <MMClips>0</MMClips>
  <ScaleCrop>false</ScaleCrop>
  <HeadingPairs>
    <vt:vector size="4" baseType="variant">
      <vt:variant>
        <vt:lpstr>Thème</vt:lpstr>
      </vt:variant>
      <vt:variant>
        <vt:i4>3</vt:i4>
      </vt:variant>
      <vt:variant>
        <vt:lpstr>Titres des diapositives</vt:lpstr>
      </vt:variant>
      <vt:variant>
        <vt:i4>21</vt:i4>
      </vt:variant>
    </vt:vector>
  </HeadingPairs>
  <TitlesOfParts>
    <vt:vector size="24" baseType="lpstr">
      <vt:lpstr>Thème Office</vt:lpstr>
      <vt:lpstr>1_Conception personnalisée</vt:lpstr>
      <vt:lpstr>Conception personnalisée</vt:lpstr>
      <vt:lpstr>Politique des archives ouvertes en France : un modèle dynamique </vt:lpstr>
      <vt:lpstr>Le libre accès ou open access : définition (BOAI)</vt:lpstr>
      <vt:lpstr>Les enjeux du libre accès</vt:lpstr>
      <vt:lpstr>Diapositive 4</vt:lpstr>
      <vt:lpstr>Horizon 2020</vt:lpstr>
      <vt:lpstr>HAL et OpenAIRE</vt:lpstr>
      <vt:lpstr>Diapositive 7</vt:lpstr>
      <vt:lpstr>Diapositive 8</vt:lpstr>
      <vt:lpstr>HAL : ARCHIVE OUVERTE MULTIFORME</vt:lpstr>
      <vt:lpstr>La plate-forme HAL, des garanties de  pérennité</vt:lpstr>
      <vt:lpstr>en quelques chiffres  </vt:lpstr>
      <vt:lpstr>Les déclinaisons de HAL</vt:lpstr>
      <vt:lpstr>Diapositive 13</vt:lpstr>
      <vt:lpstr>Diapositive 14</vt:lpstr>
      <vt:lpstr>Diapositive 15</vt:lpstr>
      <vt:lpstr>Les archives ouvertes pour le chercheur</vt:lpstr>
      <vt:lpstr>Diapositive 17</vt:lpstr>
      <vt:lpstr>En conclusion, </vt:lpstr>
      <vt:lpstr>Pour déposer, voire plus…</vt:lpstr>
      <vt:lpstr>Diapositive 20</vt:lpstr>
      <vt:lpstr>Diapositive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 ouvertes et identité numérique  l’exemple de HAL</dc:title>
  <dc:creator>Agnès Magron</dc:creator>
  <cp:lastModifiedBy>Ens</cp:lastModifiedBy>
  <cp:revision>162</cp:revision>
  <cp:lastPrinted>2014-07-01T12:53:31Z</cp:lastPrinted>
  <dcterms:created xsi:type="dcterms:W3CDTF">2013-11-25T15:37:04Z</dcterms:created>
  <dcterms:modified xsi:type="dcterms:W3CDTF">2014-07-02T06:46:00Z</dcterms:modified>
</cp:coreProperties>
</file>