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42" r:id="rId2"/>
    <p:sldId id="293" r:id="rId3"/>
    <p:sldId id="341" r:id="rId4"/>
    <p:sldId id="295" r:id="rId5"/>
    <p:sldId id="296" r:id="rId6"/>
    <p:sldId id="297" r:id="rId7"/>
    <p:sldId id="343" r:id="rId8"/>
    <p:sldId id="344" r:id="rId9"/>
    <p:sldId id="346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12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D9326C-D47A-0C40-B0D4-262EF9313A1C}">
          <p14:sldIdLst/>
        </p14:section>
        <p14:section name="Untitled Section" id="{A3E5495C-A597-2D4A-B26B-FE96549CFF23}">
          <p14:sldIdLst>
            <p14:sldId id="342"/>
            <p14:sldId id="293"/>
            <p14:sldId id="341"/>
            <p14:sldId id="295"/>
            <p14:sldId id="296"/>
            <p14:sldId id="297"/>
            <p14:sldId id="343"/>
            <p14:sldId id="344"/>
            <p14:sldId id="346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B679D"/>
    <a:srgbClr val="3F6DA6"/>
    <a:srgbClr val="4373AF"/>
    <a:srgbClr val="4A7DBC"/>
    <a:srgbClr val="38E3E3"/>
    <a:srgbClr val="3AEBEB"/>
    <a:srgbClr val="33CCCC"/>
    <a:srgbClr val="EDEDED"/>
    <a:srgbClr val="28C191"/>
    <a:srgbClr val="0DA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112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D89C3-1502-5142-AD47-E5B62E4248A6}" type="datetimeFigureOut">
              <a:rPr lang="fr-FR" smtClean="0"/>
              <a:pPr/>
              <a:t>28/04/17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55D92-CA1A-2941-AA91-2FE7817B7AB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7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28/04/17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28/04/17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28/04/17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28/04/17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28/04/17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28/04/17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28/04/17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28/04/17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28/04/17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28/04/17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28/04/17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3F1F-BA63-654D-9C1F-CD8BAAB33F51}" type="datetimeFigureOut">
              <a:rPr lang="fr-FR" smtClean="0"/>
              <a:pPr/>
              <a:t>28/04/17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338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How to insure a smooth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transition from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printing towards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online publishing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b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How </a:t>
            </a:r>
            <a:r>
              <a:rPr lang="en-US" sz="3200" b="1" i="1" dirty="0" smtClean="0">
                <a:solidFill>
                  <a:srgbClr val="FF0000"/>
                </a:solidFill>
                <a:latin typeface="Arial"/>
                <a:cs typeface="Arial"/>
              </a:rPr>
              <a:t>http://</a:t>
            </a:r>
            <a:r>
              <a:rPr lang="en-US" sz="3200" b="1" i="1" dirty="0" err="1" smtClean="0">
                <a:solidFill>
                  <a:srgbClr val="FF0000"/>
                </a:solidFill>
                <a:latin typeface="Arial"/>
                <a:cs typeface="Arial"/>
              </a:rPr>
              <a:t>dissem.in</a:t>
            </a:r>
            <a:r>
              <a:rPr lang="en-US" sz="3200" b="1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can help?</a:t>
            </a:r>
            <a:b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ZoneTexte 3"/>
          <p:cNvSpPr txBox="1"/>
          <p:nvPr/>
        </p:nvSpPr>
        <p:spPr>
          <a:xfrm>
            <a:off x="1752719" y="5674022"/>
            <a:ext cx="5638681" cy="923330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endParaRPr lang="fr-FR" i="1" dirty="0" smtClean="0">
              <a:latin typeface="Times"/>
            </a:endParaRPr>
          </a:p>
          <a:p>
            <a:pPr algn="ctr"/>
            <a:r>
              <a:rPr lang="fr-FR" i="1" dirty="0" smtClean="0">
                <a:latin typeface="Times"/>
              </a:rPr>
              <a:t>http</a:t>
            </a:r>
            <a:r>
              <a:rPr lang="fr-FR" i="1" dirty="0">
                <a:latin typeface="Times"/>
              </a:rPr>
              <a:t>://</a:t>
            </a:r>
            <a:r>
              <a:rPr lang="fr-FR" i="1" dirty="0" err="1">
                <a:latin typeface="Times"/>
              </a:rPr>
              <a:t>openscience.ens.fr</a:t>
            </a:r>
            <a:r>
              <a:rPr lang="fr-FR" i="1" dirty="0">
                <a:latin typeface="Times"/>
              </a:rPr>
              <a:t>/MARIE_FARGE</a:t>
            </a:r>
            <a:r>
              <a:rPr lang="fr-FR" i="1" dirty="0" smtClean="0">
                <a:latin typeface="Times"/>
              </a:rPr>
              <a:t>/</a:t>
            </a:r>
          </a:p>
          <a:p>
            <a:endParaRPr lang="fr-FR" i="1" dirty="0">
              <a:latin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3832" y="2609617"/>
            <a:ext cx="6224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Marie </a:t>
            </a:r>
            <a:r>
              <a:rPr lang="en-US" sz="2000" b="1" dirty="0" err="1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Farge</a:t>
            </a:r>
            <a:r>
              <a:rPr lang="en-US" sz="2000" b="1" dirty="0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Centre National </a:t>
            </a:r>
            <a:r>
              <a:rPr lang="en-US" sz="2000" dirty="0" err="1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à</a:t>
            </a:r>
            <a:r>
              <a:rPr lang="en-US" sz="2000" dirty="0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 la </a:t>
            </a:r>
            <a:r>
              <a:rPr lang="en-US" sz="2000" dirty="0" err="1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Recherche</a:t>
            </a:r>
            <a:r>
              <a:rPr lang="en-US" sz="2000" dirty="0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Scientifique</a:t>
            </a:r>
            <a:r>
              <a:rPr lang="en-US" sz="2000" dirty="0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 (CNRS)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nd </a:t>
            </a:r>
            <a:r>
              <a:rPr lang="en-US" sz="2000" dirty="0" err="1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Ecole</a:t>
            </a:r>
            <a:r>
              <a:rPr lang="en-US" sz="2000" dirty="0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Normale</a:t>
            </a:r>
            <a:r>
              <a:rPr lang="en-US" sz="2000" dirty="0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Supérieure</a:t>
            </a:r>
            <a:r>
              <a:rPr lang="en-US" sz="2000" dirty="0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 Paris (ENS)</a:t>
            </a:r>
            <a:endParaRPr lang="en-US" sz="2000" dirty="0">
              <a:solidFill>
                <a:srgbClr val="0000FF"/>
              </a:solidFill>
              <a:ea typeface="Times New Roman" pitchFamily="-102" charset="0"/>
              <a:cs typeface="Times New Roman" pitchFamily="-102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en-US" sz="2000" dirty="0" smtClean="0">
              <a:solidFill>
                <a:srgbClr val="0000FF"/>
              </a:solidFill>
              <a:ea typeface="Times New Roman" pitchFamily="-102" charset="0"/>
              <a:cs typeface="Times New Roman" pitchFamily="-10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2308" y="4291642"/>
            <a:ext cx="3929932" cy="1369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April 28</a:t>
            </a:r>
            <a:r>
              <a:rPr lang="it-IT" sz="2000" i="1" baseline="30000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th</a:t>
            </a:r>
            <a:r>
              <a:rPr lang="it-IT" sz="20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 2017</a:t>
            </a:r>
          </a:p>
          <a:p>
            <a:pPr algn="ctr"/>
            <a:r>
              <a:rPr lang="it-IT" sz="20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National Fusion </a:t>
            </a:r>
            <a:r>
              <a:rPr lang="it-IT" sz="2000" i="1" dirty="0" err="1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Research</a:t>
            </a:r>
            <a:r>
              <a:rPr lang="it-IT" sz="20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 </a:t>
            </a:r>
            <a:r>
              <a:rPr lang="it-IT" sz="2000" i="1" dirty="0" err="1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Institute</a:t>
            </a:r>
            <a:endParaRPr lang="it-IT" sz="2000" i="1" dirty="0" smtClean="0">
              <a:solidFill>
                <a:srgbClr val="28C191"/>
              </a:solidFill>
              <a:ea typeface="Times New Roman" pitchFamily="-102" charset="0"/>
              <a:cs typeface="Times New Roman" pitchFamily="-102" charset="0"/>
            </a:endParaRPr>
          </a:p>
          <a:p>
            <a:pPr algn="ctr"/>
            <a:r>
              <a:rPr lang="it-IT" sz="2000" i="1" dirty="0" err="1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Daejeon</a:t>
            </a:r>
            <a:r>
              <a:rPr lang="it-IT" sz="20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, Korea </a:t>
            </a:r>
          </a:p>
          <a:p>
            <a:pPr algn="ctr"/>
            <a:endParaRPr lang="fr-FR" sz="2300" dirty="0" smtClean="0">
              <a:solidFill>
                <a:srgbClr val="28C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5" y="0"/>
            <a:ext cx="873177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279" y="980728"/>
            <a:ext cx="1977449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Papers not yet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in open access can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be deposited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843644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923764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291916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creen Shot 2016-06-07 at 16.49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09" y="0"/>
            <a:ext cx="78599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5821" y="3402865"/>
            <a:ext cx="1781332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For each article</a:t>
            </a:r>
          </a:p>
          <a:p>
            <a:pPr algn="ctr"/>
            <a:r>
              <a:rPr lang="en-US" i="1" dirty="0" err="1" smtClean="0">
                <a:solidFill>
                  <a:srgbClr val="FF0000"/>
                </a:solidFill>
              </a:rPr>
              <a:t>Dissemin</a:t>
            </a:r>
            <a:r>
              <a:rPr lang="en-US" dirty="0" smtClean="0">
                <a:solidFill>
                  <a:srgbClr val="FF0000"/>
                </a:solidFill>
              </a:rPr>
              <a:t> checks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f the publisher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llows to deposit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the paper, and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which version.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How to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liberate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your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article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from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paywalls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4" name="Image 3" descr="U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2776"/>
            <a:ext cx="7543800" cy="5710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944" y="1052736"/>
            <a:ext cx="78034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8C191"/>
                </a:solidFill>
              </a:rPr>
              <a:t>Authors should register and identify themselves to be able to deposit their article.</a:t>
            </a:r>
            <a:endParaRPr lang="en-US" dirty="0">
              <a:solidFill>
                <a:srgbClr val="28C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9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0"/>
            <a:ext cx="827532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728524" y="3505200"/>
            <a:ext cx="123614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n>
                  <a:solidFill>
                    <a:srgbClr val="FF0000"/>
                  </a:solidFill>
                </a:ln>
              </a:rPr>
              <a:t>First click</a:t>
            </a:r>
          </a:p>
          <a:p>
            <a:r>
              <a:rPr lang="fr-FR" dirty="0">
                <a:ln>
                  <a:solidFill>
                    <a:srgbClr val="FF0000"/>
                  </a:solidFill>
                </a:ln>
              </a:rPr>
              <a:t>t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o </a:t>
            </a:r>
            <a:r>
              <a:rPr lang="fr-FR" dirty="0" err="1" smtClean="0">
                <a:ln>
                  <a:solidFill>
                    <a:srgbClr val="FF0000"/>
                  </a:solidFill>
                </a:ln>
              </a:rPr>
              <a:t>choose</a:t>
            </a:r>
            <a:endParaRPr lang="fr-FR" dirty="0" smtClean="0">
              <a:ln>
                <a:solidFill>
                  <a:srgbClr val="FF0000"/>
                </a:solidFill>
              </a:ln>
            </a:endParaRPr>
          </a:p>
          <a:p>
            <a:r>
              <a:rPr lang="fr-FR" dirty="0">
                <a:ln>
                  <a:solidFill>
                    <a:srgbClr val="FF0000"/>
                  </a:solidFill>
                </a:ln>
              </a:rPr>
              <a:t>t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he version</a:t>
            </a:r>
          </a:p>
          <a:p>
            <a:r>
              <a:rPr lang="fr-FR" dirty="0">
                <a:ln>
                  <a:solidFill>
                    <a:srgbClr val="FF0000"/>
                  </a:solidFill>
                </a:ln>
              </a:rPr>
              <a:t>t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o </a:t>
            </a:r>
            <a:r>
              <a:rPr lang="fr-FR" dirty="0" err="1" smtClean="0">
                <a:ln>
                  <a:solidFill>
                    <a:srgbClr val="FF0000"/>
                  </a:solidFill>
                </a:ln>
              </a:rPr>
              <a:t>deposit</a:t>
            </a:r>
            <a:endParaRPr lang="fr-FR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5890324" y="3886199"/>
            <a:ext cx="838200" cy="30479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79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creen Shot 2016-06-07 at 16.49.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95250"/>
            <a:ext cx="9017000" cy="66675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32240" y="3861048"/>
            <a:ext cx="132600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n>
                  <a:solidFill>
                    <a:srgbClr val="FF0000"/>
                  </a:solidFill>
                </a:ln>
              </a:rPr>
              <a:t>Second click</a:t>
            </a:r>
          </a:p>
          <a:p>
            <a:pPr algn="ctr"/>
            <a:r>
              <a:rPr lang="fr-FR" dirty="0">
                <a:ln>
                  <a:solidFill>
                    <a:srgbClr val="FF0000"/>
                  </a:solidFill>
                </a:ln>
              </a:rPr>
              <a:t>t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o </a:t>
            </a:r>
            <a:r>
              <a:rPr lang="fr-FR" dirty="0" err="1" smtClean="0">
                <a:ln>
                  <a:solidFill>
                    <a:srgbClr val="FF0000"/>
                  </a:solidFill>
                </a:ln>
              </a:rPr>
              <a:t>deposit</a:t>
            </a:r>
            <a:endParaRPr lang="fr-FR" dirty="0" smtClean="0">
              <a:ln>
                <a:solidFill>
                  <a:srgbClr val="FF0000"/>
                </a:solidFill>
              </a:ln>
            </a:endParaRPr>
          </a:p>
          <a:p>
            <a:pPr algn="ctr"/>
            <a:r>
              <a:rPr lang="fr-FR" dirty="0">
                <a:ln>
                  <a:solidFill>
                    <a:srgbClr val="FF0000"/>
                  </a:solidFill>
                </a:ln>
              </a:rPr>
              <a:t>i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n </a:t>
            </a:r>
            <a:r>
              <a:rPr lang="fr-FR" i="1" dirty="0" err="1" smtClean="0">
                <a:ln>
                  <a:solidFill>
                    <a:srgbClr val="FF0000"/>
                  </a:solidFill>
                </a:ln>
              </a:rPr>
              <a:t>Zenodo</a:t>
            </a:r>
            <a:endParaRPr lang="fr-FR" dirty="0" smtClean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H="1">
            <a:off x="3855596" y="4363363"/>
            <a:ext cx="2876644" cy="742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50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 Shot 2016-06-07 at 16.51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32" y="0"/>
            <a:ext cx="70779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4541" y="2996952"/>
            <a:ext cx="2841955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Anyone can now download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your article for free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rom </a:t>
            </a:r>
            <a:r>
              <a:rPr lang="en-US" b="1" i="1" dirty="0" err="1" smtClean="0">
                <a:solidFill>
                  <a:srgbClr val="FF0000"/>
                </a:solidFill>
              </a:rPr>
              <a:t>Zenodo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open repository of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CERN</a:t>
            </a:r>
            <a:r>
              <a:rPr lang="en-US" b="1" dirty="0" smtClean="0">
                <a:solidFill>
                  <a:srgbClr val="FF0000"/>
                </a:solidFill>
              </a:rPr>
              <a:t> that is funded by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European Commission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s part of the network</a:t>
            </a:r>
          </a:p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OpenAIRE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628800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creen Shot 2016-06-07 at 16.52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766"/>
            <a:ext cx="9144000" cy="583561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Your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article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is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now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in open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access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83987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The source of </a:t>
            </a: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Dissemin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is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open on </a:t>
            </a: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GitHub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8" name="Image 7" descr="Screen Shot 2016-06-07 at 16.53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078041"/>
            <a:ext cx="9144000" cy="60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4" name="Espace réservé du contenu 3" descr="Screen Shot 2016-06-07 at 16.54.3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112" y="1066964"/>
            <a:ext cx="6948264" cy="4620175"/>
          </a:xfrm>
        </p:spPr>
      </p:pic>
      <p:sp>
        <p:nvSpPr>
          <p:cNvPr id="7" name="ZoneTexte 6"/>
          <p:cNvSpPr txBox="1"/>
          <p:nvPr/>
        </p:nvSpPr>
        <p:spPr>
          <a:xfrm>
            <a:off x="2778217" y="5589240"/>
            <a:ext cx="9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Antonin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80713" y="5661248"/>
            <a:ext cx="63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Ryan</a:t>
            </a:r>
            <a:endParaRPr lang="fr-F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59432" y="-152400"/>
            <a:ext cx="91679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You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can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follow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the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development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of </a:t>
            </a: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Dissemin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214514" y="6223084"/>
            <a:ext cx="8700886" cy="446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b="0" dirty="0">
                <a:latin typeface="Calibri"/>
              </a:rPr>
              <a:t>  </a:t>
            </a:r>
            <a:r>
              <a:rPr lang="fr-FR" sz="2300" b="0" dirty="0" smtClean="0">
                <a:latin typeface="Calibri"/>
              </a:rPr>
              <a:t> </a:t>
            </a:r>
            <a:r>
              <a:rPr lang="fr-FR" sz="2300" dirty="0">
                <a:solidFill>
                  <a:srgbClr val="0000FF"/>
                </a:solidFill>
              </a:rPr>
              <a:t>You are </a:t>
            </a:r>
            <a:r>
              <a:rPr lang="fr-FR" sz="2300" dirty="0" err="1">
                <a:solidFill>
                  <a:srgbClr val="0000FF"/>
                </a:solidFill>
              </a:rPr>
              <a:t>also</a:t>
            </a:r>
            <a:r>
              <a:rPr lang="fr-FR" sz="2300" dirty="0">
                <a:solidFill>
                  <a:srgbClr val="0000FF"/>
                </a:solidFill>
              </a:rPr>
              <a:t> </a:t>
            </a:r>
            <a:r>
              <a:rPr lang="fr-FR" sz="2300" dirty="0" err="1">
                <a:solidFill>
                  <a:srgbClr val="0000FF"/>
                </a:solidFill>
              </a:rPr>
              <a:t>welcome</a:t>
            </a:r>
            <a:r>
              <a:rPr lang="fr-FR" sz="2300" dirty="0">
                <a:solidFill>
                  <a:srgbClr val="0000FF"/>
                </a:solidFill>
              </a:rPr>
              <a:t> to </a:t>
            </a:r>
            <a:r>
              <a:rPr lang="fr-FR" sz="2300" dirty="0" err="1">
                <a:solidFill>
                  <a:srgbClr val="0000FF"/>
                </a:solidFill>
              </a:rPr>
              <a:t>participate</a:t>
            </a:r>
            <a:r>
              <a:rPr lang="fr-FR" sz="2300" dirty="0">
                <a:solidFill>
                  <a:srgbClr val="0000FF"/>
                </a:solidFill>
              </a:rPr>
              <a:t> to </a:t>
            </a:r>
            <a:r>
              <a:rPr lang="fr-FR" sz="2300" dirty="0" err="1">
                <a:solidFill>
                  <a:srgbClr val="0000FF"/>
                </a:solidFill>
              </a:rPr>
              <a:t>its</a:t>
            </a:r>
            <a:r>
              <a:rPr lang="fr-FR" sz="2300" dirty="0">
                <a:solidFill>
                  <a:srgbClr val="0000FF"/>
                </a:solidFill>
              </a:rPr>
              <a:t> </a:t>
            </a:r>
            <a:r>
              <a:rPr lang="fr-FR" sz="2300" dirty="0" err="1">
                <a:solidFill>
                  <a:srgbClr val="0000FF"/>
                </a:solidFill>
              </a:rPr>
              <a:t>development</a:t>
            </a:r>
            <a:r>
              <a:rPr lang="fr-FR" sz="2300" dirty="0">
                <a:solidFill>
                  <a:srgbClr val="0000FF"/>
                </a:solidFill>
              </a:rPr>
              <a:t> in </a:t>
            </a:r>
            <a:r>
              <a:rPr lang="fr-FR" sz="2300" i="1" dirty="0">
                <a:solidFill>
                  <a:srgbClr val="0000FF"/>
                </a:solidFill>
              </a:rPr>
              <a:t>Python</a:t>
            </a:r>
            <a:r>
              <a:rPr lang="fr-FR" sz="2300" dirty="0">
                <a:solidFill>
                  <a:srgbClr val="0000FF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2576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06922"/>
            <a:ext cx="9144000" cy="41387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81200" y="6444044"/>
            <a:ext cx="5638681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http://dissem.in/institution/1/</a:t>
            </a:r>
          </a:p>
          <a:p>
            <a:pPr algn="ctr"/>
            <a:endParaRPr lang="fr-FR" i="1" dirty="0" smtClean="0">
              <a:latin typeface="Time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52536" y="-152400"/>
            <a:ext cx="9671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How to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list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the articles of an institution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7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8" name="ZoneTexte 7"/>
          <p:cNvSpPr txBox="1"/>
          <p:nvPr/>
        </p:nvSpPr>
        <p:spPr>
          <a:xfrm>
            <a:off x="323528" y="1124744"/>
            <a:ext cx="8414389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300" dirty="0" err="1" smtClean="0">
                <a:solidFill>
                  <a:srgbClr val="28C191"/>
                </a:solidFill>
              </a:rPr>
              <a:t>With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i="1" dirty="0" err="1" smtClean="0">
                <a:solidFill>
                  <a:srgbClr val="28C191"/>
                </a:solidFill>
              </a:rPr>
              <a:t>Dissemin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you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can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generate</a:t>
            </a:r>
            <a:r>
              <a:rPr lang="fr-FR" sz="2300" dirty="0" smtClean="0">
                <a:solidFill>
                  <a:srgbClr val="28C191"/>
                </a:solidFill>
              </a:rPr>
              <a:t> the </a:t>
            </a:r>
            <a:r>
              <a:rPr lang="fr-FR" sz="2300" dirty="0" err="1" smtClean="0">
                <a:solidFill>
                  <a:srgbClr val="28C191"/>
                </a:solidFill>
              </a:rPr>
              <a:t>list</a:t>
            </a:r>
            <a:r>
              <a:rPr lang="fr-FR" sz="2300" dirty="0" smtClean="0">
                <a:solidFill>
                  <a:srgbClr val="28C191"/>
                </a:solidFill>
              </a:rPr>
              <a:t> of the </a:t>
            </a:r>
            <a:r>
              <a:rPr lang="fr-FR" sz="2300" dirty="0" err="1" smtClean="0">
                <a:solidFill>
                  <a:srgbClr val="28C191"/>
                </a:solidFill>
              </a:rPr>
              <a:t>scholarly</a:t>
            </a:r>
            <a:r>
              <a:rPr lang="fr-FR" sz="2300" dirty="0" smtClean="0">
                <a:solidFill>
                  <a:srgbClr val="28C191"/>
                </a:solidFill>
              </a:rPr>
              <a:t> articles</a:t>
            </a:r>
          </a:p>
          <a:p>
            <a:pPr algn="ctr"/>
            <a:r>
              <a:rPr lang="fr-FR" sz="2300" dirty="0" err="1" smtClean="0">
                <a:solidFill>
                  <a:srgbClr val="28C191"/>
                </a:solidFill>
              </a:rPr>
              <a:t>published</a:t>
            </a:r>
            <a:r>
              <a:rPr lang="fr-FR" sz="2300" dirty="0" smtClean="0">
                <a:solidFill>
                  <a:srgbClr val="28C191"/>
                </a:solidFill>
              </a:rPr>
              <a:t> by the </a:t>
            </a:r>
            <a:r>
              <a:rPr lang="fr-FR" sz="2300" dirty="0" err="1" smtClean="0">
                <a:solidFill>
                  <a:srgbClr val="28C191"/>
                </a:solidFill>
              </a:rPr>
              <a:t>researchers</a:t>
            </a:r>
            <a:r>
              <a:rPr lang="fr-FR" sz="2300" dirty="0" smtClean="0">
                <a:solidFill>
                  <a:srgbClr val="28C191"/>
                </a:solidFill>
              </a:rPr>
              <a:t> of an institution and </a:t>
            </a:r>
            <a:r>
              <a:rPr lang="fr-FR" sz="2300" dirty="0" err="1" smtClean="0">
                <a:solidFill>
                  <a:srgbClr val="28C191"/>
                </a:solidFill>
              </a:rPr>
              <a:t>get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some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statistics</a:t>
            </a:r>
            <a:r>
              <a:rPr lang="fr-FR" sz="2300" dirty="0" smtClean="0">
                <a:solidFill>
                  <a:srgbClr val="28C191"/>
                </a:solidFill>
              </a:rPr>
              <a:t>.  </a:t>
            </a:r>
          </a:p>
          <a:p>
            <a:pPr algn="ctr"/>
            <a:r>
              <a:rPr lang="fr-FR" sz="2300" dirty="0" err="1" smtClean="0">
                <a:solidFill>
                  <a:srgbClr val="3366FF"/>
                </a:solidFill>
              </a:rPr>
              <a:t>Here</a:t>
            </a:r>
            <a:r>
              <a:rPr lang="fr-FR" sz="2300" dirty="0" smtClean="0">
                <a:solidFill>
                  <a:srgbClr val="3366FF"/>
                </a:solidFill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</a:rPr>
              <a:t>is</a:t>
            </a:r>
            <a:r>
              <a:rPr lang="fr-FR" sz="2300" dirty="0" smtClean="0">
                <a:solidFill>
                  <a:srgbClr val="3366FF"/>
                </a:solidFill>
              </a:rPr>
              <a:t> the </a:t>
            </a:r>
            <a:r>
              <a:rPr lang="fr-FR" sz="2300" dirty="0" err="1">
                <a:solidFill>
                  <a:srgbClr val="3366FF"/>
                </a:solidFill>
              </a:rPr>
              <a:t>e</a:t>
            </a:r>
            <a:r>
              <a:rPr lang="fr-FR" sz="2300" dirty="0" err="1" smtClean="0">
                <a:solidFill>
                  <a:srgbClr val="3366FF"/>
                </a:solidFill>
              </a:rPr>
              <a:t>xample</a:t>
            </a:r>
            <a:r>
              <a:rPr lang="fr-FR" sz="2300" dirty="0" smtClean="0">
                <a:solidFill>
                  <a:srgbClr val="3366FF"/>
                </a:solidFill>
              </a:rPr>
              <a:t> of Ecole Normale Supérieure Paris :</a:t>
            </a:r>
            <a:endParaRPr lang="fr-FR" sz="23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1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Green Open </a:t>
            </a:r>
            <a:r>
              <a:rPr lang="fr-FR" sz="3300" b="1" dirty="0">
                <a:solidFill>
                  <a:srgbClr val="FF0000"/>
                </a:solidFill>
                <a:latin typeface="Arial"/>
              </a:rPr>
              <a:t>A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ccess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is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the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wisest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model !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-252536" y="1143000"/>
            <a:ext cx="8928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0000FF"/>
                </a:solidFill>
              </a:rPr>
              <a:t>Today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publishers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own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scientific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journals</a:t>
            </a:r>
            <a:r>
              <a:rPr lang="fr-FR" sz="2400" dirty="0">
                <a:solidFill>
                  <a:srgbClr val="0000FF"/>
                </a:solidFill>
              </a:rPr>
              <a:t> a</a:t>
            </a:r>
            <a:r>
              <a:rPr lang="fr-FR" sz="2400" dirty="0" smtClean="0">
                <a:solidFill>
                  <a:srgbClr val="0000FF"/>
                </a:solidFill>
              </a:rPr>
              <a:t>nd control </a:t>
            </a:r>
            <a:r>
              <a:rPr lang="fr-FR" sz="2400" dirty="0" err="1" smtClean="0">
                <a:solidFill>
                  <a:srgbClr val="0000FF"/>
                </a:solidFill>
              </a:rPr>
              <a:t>bibliometry</a:t>
            </a:r>
            <a:r>
              <a:rPr lang="fr-FR" sz="2400" dirty="0" smtClean="0"/>
              <a:t>,</a:t>
            </a:r>
          </a:p>
          <a:p>
            <a:pPr algn="ctr"/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they</a:t>
            </a:r>
            <a:r>
              <a:rPr lang="fr-FR" sz="2400" dirty="0" smtClean="0"/>
              <a:t> use as a marketing </a:t>
            </a:r>
            <a:r>
              <a:rPr lang="fr-FR" sz="2400" dirty="0" err="1" smtClean="0"/>
              <a:t>tool</a:t>
            </a:r>
            <a:r>
              <a:rPr lang="fr-FR" sz="2400" dirty="0" smtClean="0"/>
              <a:t> to </a:t>
            </a:r>
            <a:r>
              <a:rPr lang="fr-FR" sz="2400" dirty="0" err="1" smtClean="0"/>
              <a:t>insure</a:t>
            </a:r>
            <a:r>
              <a:rPr lang="fr-FR" sz="2400" dirty="0" smtClean="0"/>
              <a:t> </a:t>
            </a:r>
            <a:r>
              <a:rPr lang="fr-FR" sz="2400" dirty="0" err="1" smtClean="0"/>
              <a:t>their</a:t>
            </a:r>
            <a:r>
              <a:rPr lang="fr-FR" sz="2400" dirty="0" smtClean="0"/>
              <a:t> control.</a:t>
            </a:r>
          </a:p>
        </p:txBody>
      </p:sp>
      <p:sp>
        <p:nvSpPr>
          <p:cNvPr id="13" name="ZoneTexte 14"/>
          <p:cNvSpPr txBox="1">
            <a:spLocks noChangeArrowheads="1"/>
          </p:cNvSpPr>
          <p:nvPr/>
        </p:nvSpPr>
        <p:spPr bwMode="auto">
          <a:xfrm>
            <a:off x="-10445" y="1988840"/>
            <a:ext cx="8885478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The Gold </a:t>
            </a:r>
            <a:r>
              <a:rPr lang="fr-FR" sz="2300" dirty="0">
                <a:solidFill>
                  <a:srgbClr val="28C191"/>
                </a:solidFill>
              </a:rPr>
              <a:t>O</a:t>
            </a:r>
            <a:r>
              <a:rPr lang="fr-FR" sz="2300" dirty="0" smtClean="0">
                <a:solidFill>
                  <a:srgbClr val="28C191"/>
                </a:solidFill>
              </a:rPr>
              <a:t>pen </a:t>
            </a:r>
            <a:r>
              <a:rPr lang="fr-FR" sz="2300" dirty="0">
                <a:solidFill>
                  <a:srgbClr val="28C191"/>
                </a:solidFill>
              </a:rPr>
              <a:t>A</a:t>
            </a:r>
            <a:r>
              <a:rPr lang="fr-FR" sz="2300" dirty="0" smtClean="0">
                <a:solidFill>
                  <a:srgbClr val="28C191"/>
                </a:solidFill>
              </a:rPr>
              <a:t>ccess model leads to the </a:t>
            </a:r>
            <a:r>
              <a:rPr lang="fr-FR" sz="2300" dirty="0" err="1" smtClean="0">
                <a:solidFill>
                  <a:srgbClr val="28C191"/>
                </a:solidFill>
              </a:rPr>
              <a:t>creation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</a:p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of </a:t>
            </a:r>
            <a:r>
              <a:rPr lang="fr-FR" sz="2300" dirty="0" err="1" smtClean="0">
                <a:solidFill>
                  <a:srgbClr val="28C191"/>
                </a:solidFill>
              </a:rPr>
              <a:t>predatory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journals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smtClean="0">
                <a:solidFill>
                  <a:srgbClr val="000000"/>
                </a:solidFill>
              </a:rPr>
              <a:t>of </a:t>
            </a:r>
            <a:r>
              <a:rPr lang="fr-FR" sz="2300" dirty="0" err="1" smtClean="0">
                <a:solidFill>
                  <a:srgbClr val="000000"/>
                </a:solidFill>
              </a:rPr>
              <a:t>very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poor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quality</a:t>
            </a:r>
            <a:r>
              <a:rPr lang="fr-FR" sz="2300" dirty="0" smtClean="0">
                <a:solidFill>
                  <a:srgbClr val="000000"/>
                </a:solidFill>
              </a:rPr>
              <a:t>, </a:t>
            </a:r>
            <a:r>
              <a:rPr lang="fr-FR" sz="2300" dirty="0" err="1" smtClean="0">
                <a:solidFill>
                  <a:srgbClr val="000000"/>
                </a:solidFill>
              </a:rPr>
              <a:t>even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fake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journals</a:t>
            </a:r>
            <a:r>
              <a:rPr lang="fr-FR" sz="2300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fr-FR" sz="2300" dirty="0" smtClean="0"/>
              <a:t>To </a:t>
            </a:r>
            <a:r>
              <a:rPr lang="fr-FR" sz="2300" dirty="0" err="1" smtClean="0"/>
              <a:t>avoid</a:t>
            </a:r>
            <a:r>
              <a:rPr lang="fr-FR" sz="2300" dirty="0" smtClean="0"/>
              <a:t> </a:t>
            </a:r>
            <a:r>
              <a:rPr lang="fr-FR" sz="2300" dirty="0" err="1" smtClean="0"/>
              <a:t>this</a:t>
            </a:r>
            <a:r>
              <a:rPr lang="fr-FR" sz="2300" dirty="0" smtClean="0"/>
              <a:t> and to </a:t>
            </a:r>
            <a:r>
              <a:rPr lang="fr-FR" sz="2300" dirty="0" err="1" smtClean="0"/>
              <a:t>guarantee</a:t>
            </a:r>
            <a:r>
              <a:rPr lang="fr-FR" sz="2300" dirty="0" smtClean="0"/>
              <a:t> a </a:t>
            </a:r>
            <a:r>
              <a:rPr lang="fr-FR" sz="2300" dirty="0" err="1" smtClean="0"/>
              <a:t>smooth</a:t>
            </a:r>
            <a:r>
              <a:rPr lang="fr-FR" sz="2300" dirty="0" smtClean="0"/>
              <a:t> transition </a:t>
            </a:r>
            <a:r>
              <a:rPr lang="fr-FR" sz="2300" dirty="0" err="1" smtClean="0"/>
              <a:t>towards</a:t>
            </a:r>
            <a:r>
              <a:rPr lang="fr-FR" sz="2300" dirty="0" smtClean="0"/>
              <a:t> open </a:t>
            </a:r>
            <a:r>
              <a:rPr lang="fr-FR" sz="2300" dirty="0" err="1" smtClean="0"/>
              <a:t>access</a:t>
            </a:r>
            <a:r>
              <a:rPr lang="fr-FR" sz="2300" dirty="0" smtClean="0"/>
              <a:t>,</a:t>
            </a:r>
          </a:p>
          <a:p>
            <a:pPr algn="ctr"/>
            <a:r>
              <a:rPr lang="fr-FR" sz="2300" dirty="0" err="1" smtClean="0">
                <a:solidFill>
                  <a:srgbClr val="28C191"/>
                </a:solidFill>
              </a:rPr>
              <a:t>researchers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would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like</a:t>
            </a:r>
            <a:r>
              <a:rPr lang="fr-FR" sz="2300" dirty="0" smtClean="0">
                <a:solidFill>
                  <a:srgbClr val="28C191"/>
                </a:solidFill>
              </a:rPr>
              <a:t> to </a:t>
            </a:r>
            <a:r>
              <a:rPr lang="fr-FR" sz="2300" dirty="0" err="1" smtClean="0">
                <a:solidFill>
                  <a:srgbClr val="28C191"/>
                </a:solidFill>
              </a:rPr>
              <a:t>preserve</a:t>
            </a:r>
            <a:r>
              <a:rPr lang="fr-FR" sz="2300" dirty="0" smtClean="0">
                <a:solidFill>
                  <a:srgbClr val="28C191"/>
                </a:solidFill>
              </a:rPr>
              <a:t> the main </a:t>
            </a:r>
            <a:r>
              <a:rPr lang="fr-FR" sz="2300" dirty="0" err="1" smtClean="0">
                <a:solidFill>
                  <a:srgbClr val="28C191"/>
                </a:solidFill>
              </a:rPr>
              <a:t>traditional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journals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</a:p>
          <a:p>
            <a:pPr algn="ctr"/>
            <a:r>
              <a:rPr lang="fr-FR" sz="2300" dirty="0" err="1" smtClean="0">
                <a:solidFill>
                  <a:srgbClr val="28C191"/>
                </a:solidFill>
              </a:rPr>
              <a:t>which</a:t>
            </a:r>
            <a:r>
              <a:rPr lang="fr-FR" sz="2300" dirty="0" smtClean="0">
                <a:solidFill>
                  <a:srgbClr val="28C191"/>
                </a:solidFill>
              </a:rPr>
              <a:t> are </a:t>
            </a:r>
            <a:r>
              <a:rPr lang="fr-FR" sz="2300" dirty="0" err="1" smtClean="0">
                <a:solidFill>
                  <a:srgbClr val="28C191"/>
                </a:solidFill>
              </a:rPr>
              <a:t>useful</a:t>
            </a:r>
            <a:r>
              <a:rPr lang="fr-FR" sz="2300" dirty="0" smtClean="0">
                <a:solidFill>
                  <a:srgbClr val="28C191"/>
                </a:solidFill>
              </a:rPr>
              <a:t>, </a:t>
            </a:r>
            <a:r>
              <a:rPr lang="fr-FR" sz="2300" dirty="0" err="1" smtClean="0">
                <a:solidFill>
                  <a:srgbClr val="28C191"/>
                </a:solidFill>
              </a:rPr>
              <a:t>having</a:t>
            </a:r>
            <a:r>
              <a:rPr lang="fr-FR" sz="2300" dirty="0" smtClean="0">
                <a:solidFill>
                  <a:srgbClr val="28C191"/>
                </a:solidFill>
              </a:rPr>
              <a:t> a good </a:t>
            </a:r>
            <a:r>
              <a:rPr lang="fr-FR" sz="2300" dirty="0" err="1" smtClean="0">
                <a:solidFill>
                  <a:srgbClr val="28C191"/>
                </a:solidFill>
              </a:rPr>
              <a:t>reputation</a:t>
            </a:r>
            <a:r>
              <a:rPr lang="fr-FR" sz="2300" dirty="0" smtClean="0">
                <a:solidFill>
                  <a:srgbClr val="28C191"/>
                </a:solidFill>
              </a:rPr>
              <a:t> and good practices.</a:t>
            </a:r>
          </a:p>
        </p:txBody>
      </p:sp>
      <p:sp>
        <p:nvSpPr>
          <p:cNvPr id="17" name="ZoneTexte 8"/>
          <p:cNvSpPr txBox="1">
            <a:spLocks noChangeArrowheads="1"/>
          </p:cNvSpPr>
          <p:nvPr/>
        </p:nvSpPr>
        <p:spPr bwMode="auto">
          <a:xfrm>
            <a:off x="755576" y="4278868"/>
            <a:ext cx="7200800" cy="446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300" b="0" dirty="0" smtClean="0">
                <a:solidFill>
                  <a:srgbClr val="28C191"/>
                </a:solidFill>
              </a:rPr>
              <a:t>  </a:t>
            </a:r>
            <a:r>
              <a:rPr lang="fr-FR" sz="2300" b="0" dirty="0" smtClean="0">
                <a:solidFill>
                  <a:srgbClr val="FF0000"/>
                </a:solidFill>
              </a:rPr>
              <a:t>The </a:t>
            </a:r>
            <a:r>
              <a:rPr lang="fr-FR" sz="2300" b="0" dirty="0" err="1" smtClean="0">
                <a:solidFill>
                  <a:srgbClr val="FF0000"/>
                </a:solidFill>
              </a:rPr>
              <a:t>wisest</a:t>
            </a:r>
            <a:r>
              <a:rPr lang="fr-FR" sz="2300" b="0" dirty="0" smtClean="0">
                <a:solidFill>
                  <a:srgbClr val="FF0000"/>
                </a:solidFill>
              </a:rPr>
              <a:t> solution </a:t>
            </a:r>
            <a:r>
              <a:rPr lang="fr-FR" sz="2300" b="0" dirty="0" err="1" smtClean="0">
                <a:solidFill>
                  <a:srgbClr val="FF0000"/>
                </a:solidFill>
              </a:rPr>
              <a:t>is</a:t>
            </a:r>
            <a:r>
              <a:rPr lang="fr-FR" sz="2300" b="0" dirty="0" smtClean="0">
                <a:solidFill>
                  <a:srgbClr val="FF0000"/>
                </a:solidFill>
              </a:rPr>
              <a:t> the Green </a:t>
            </a:r>
            <a:r>
              <a:rPr lang="fr-FR" sz="2300" dirty="0">
                <a:solidFill>
                  <a:srgbClr val="FF0000"/>
                </a:solidFill>
              </a:rPr>
              <a:t>O</a:t>
            </a:r>
            <a:r>
              <a:rPr lang="fr-FR" sz="2300" b="0" dirty="0" smtClean="0">
                <a:solidFill>
                  <a:srgbClr val="FF0000"/>
                </a:solidFill>
              </a:rPr>
              <a:t>pen </a:t>
            </a:r>
            <a:r>
              <a:rPr lang="fr-FR" sz="2300" dirty="0">
                <a:solidFill>
                  <a:srgbClr val="FF0000"/>
                </a:solidFill>
              </a:rPr>
              <a:t>A</a:t>
            </a:r>
            <a:r>
              <a:rPr lang="fr-FR" sz="2300" b="0" dirty="0" smtClean="0">
                <a:solidFill>
                  <a:srgbClr val="FF0000"/>
                </a:solidFill>
              </a:rPr>
              <a:t>ccess model</a:t>
            </a:r>
            <a:r>
              <a:rPr lang="fr-FR" sz="2300" b="0" dirty="0" smtClean="0">
                <a:solidFill>
                  <a:srgbClr val="000000"/>
                </a:solidFill>
              </a:rPr>
              <a:t>, </a:t>
            </a:r>
            <a:r>
              <a:rPr lang="fr-FR" sz="2000" i="1" dirty="0"/>
              <a:t>i.e</a:t>
            </a:r>
            <a:r>
              <a:rPr lang="fr-FR" sz="2000" dirty="0"/>
              <a:t>., </a:t>
            </a:r>
            <a:endParaRPr lang="fr-FR" sz="2300" b="0" dirty="0">
              <a:solidFill>
                <a:srgbClr val="000000"/>
              </a:solidFill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94809"/>
              </p:ext>
            </p:extLst>
          </p:nvPr>
        </p:nvGraphicFramePr>
        <p:xfrm>
          <a:off x="3779912" y="3875579"/>
          <a:ext cx="1143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Equation" r:id="rId3" imgW="228600" imgH="203200" progId="Equation.3">
                  <p:embed/>
                </p:oleObj>
              </mc:Choice>
              <mc:Fallback>
                <p:oleObj name="Equation" r:id="rId3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875579"/>
                        <a:ext cx="1143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14"/>
          <p:cNvSpPr txBox="1"/>
          <p:nvPr/>
        </p:nvSpPr>
        <p:spPr>
          <a:xfrm>
            <a:off x="1901228" y="6165304"/>
            <a:ext cx="4831012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openscience.ens.fr</a:t>
            </a:r>
            <a:r>
              <a:rPr lang="fr-FR" i="1" dirty="0" smtClean="0">
                <a:latin typeface="Times"/>
              </a:rPr>
              <a:t>/MARIE_FARGE</a:t>
            </a:r>
          </a:p>
        </p:txBody>
      </p:sp>
      <p:sp>
        <p:nvSpPr>
          <p:cNvPr id="10" name="ZoneTexte 14"/>
          <p:cNvSpPr txBox="1">
            <a:spLocks noChangeArrowheads="1"/>
          </p:cNvSpPr>
          <p:nvPr/>
        </p:nvSpPr>
        <p:spPr bwMode="auto">
          <a:xfrm>
            <a:off x="-100136" y="4748952"/>
            <a:ext cx="892899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</a:rPr>
              <a:t>researchers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should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keep</a:t>
            </a:r>
            <a:r>
              <a:rPr lang="fr-FR" sz="2400" dirty="0" smtClean="0">
                <a:solidFill>
                  <a:srgbClr val="000000"/>
                </a:solidFill>
              </a:rPr>
              <a:t> the </a:t>
            </a:r>
            <a:r>
              <a:rPr lang="fr-FR" sz="2400" dirty="0" err="1" smtClean="0">
                <a:solidFill>
                  <a:srgbClr val="000000"/>
                </a:solidFill>
              </a:rPr>
              <a:t>academic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freedom</a:t>
            </a:r>
            <a:r>
              <a:rPr lang="fr-FR" sz="2400" dirty="0" smtClean="0">
                <a:solidFill>
                  <a:srgbClr val="000000"/>
                </a:solidFill>
              </a:rPr>
              <a:t> to </a:t>
            </a:r>
            <a:r>
              <a:rPr lang="fr-FR" sz="2400" dirty="0" err="1" smtClean="0">
                <a:solidFill>
                  <a:srgbClr val="FF0000"/>
                </a:solidFill>
              </a:rPr>
              <a:t>publish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ctr"/>
            <a:r>
              <a:rPr lang="fr-FR" sz="2400" dirty="0" err="1">
                <a:solidFill>
                  <a:srgbClr val="FF0000"/>
                </a:solidFill>
              </a:rPr>
              <a:t>t</a:t>
            </a:r>
            <a:r>
              <a:rPr lang="fr-FR" sz="2400" dirty="0" err="1" smtClean="0">
                <a:solidFill>
                  <a:srgbClr val="FF0000"/>
                </a:solidFill>
              </a:rPr>
              <a:t>heir</a:t>
            </a:r>
            <a:r>
              <a:rPr lang="fr-FR" sz="2400" dirty="0" smtClean="0">
                <a:solidFill>
                  <a:srgbClr val="FF0000"/>
                </a:solidFill>
              </a:rPr>
              <a:t> articles in the </a:t>
            </a:r>
            <a:r>
              <a:rPr lang="fr-FR" sz="2400" dirty="0" err="1" smtClean="0">
                <a:solidFill>
                  <a:srgbClr val="FF0000"/>
                </a:solidFill>
              </a:rPr>
              <a:t>journals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they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prefer</a:t>
            </a:r>
            <a:r>
              <a:rPr lang="fr-FR" sz="2400" dirty="0" smtClean="0"/>
              <a:t>, and </a:t>
            </a:r>
            <a:r>
              <a:rPr lang="fr-FR" sz="2400" dirty="0" err="1" smtClean="0"/>
              <a:t>at</a:t>
            </a:r>
            <a:r>
              <a:rPr lang="fr-FR" sz="2400" dirty="0" smtClean="0"/>
              <a:t> the </a:t>
            </a:r>
            <a:r>
              <a:rPr lang="fr-FR" sz="2400" dirty="0" err="1" smtClean="0"/>
              <a:t>same</a:t>
            </a:r>
            <a:r>
              <a:rPr lang="fr-FR" sz="2400" dirty="0" smtClean="0"/>
              <a:t> time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</a:p>
          <a:p>
            <a:pPr algn="ctr"/>
            <a:r>
              <a:rPr lang="fr-FR" sz="2400" dirty="0" err="1" smtClean="0">
                <a:solidFill>
                  <a:srgbClr val="FF0000"/>
                </a:solidFill>
              </a:rPr>
              <a:t>deposit</a:t>
            </a:r>
            <a:r>
              <a:rPr lang="fr-FR" sz="2400" dirty="0" smtClean="0">
                <a:solidFill>
                  <a:srgbClr val="FF0000"/>
                </a:solidFill>
              </a:rPr>
              <a:t> a version in a public open </a:t>
            </a:r>
            <a:r>
              <a:rPr lang="fr-FR" sz="2400" dirty="0" err="1" smtClean="0">
                <a:solidFill>
                  <a:srgbClr val="FF0000"/>
                </a:solidFill>
              </a:rPr>
              <a:t>repository</a:t>
            </a:r>
            <a:r>
              <a:rPr lang="fr-F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255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creen Shot 2016-06-07 at 17.28.0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289"/>
            <a:ext cx="7543800" cy="6853095"/>
          </a:xfrm>
        </p:spPr>
      </p:pic>
      <p:sp>
        <p:nvSpPr>
          <p:cNvPr id="5" name="ZoneTexte 4"/>
          <p:cNvSpPr txBox="1"/>
          <p:nvPr/>
        </p:nvSpPr>
        <p:spPr>
          <a:xfrm>
            <a:off x="5562600" y="3212976"/>
            <a:ext cx="3276481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http://dissem.in/institution/1/</a:t>
            </a:r>
          </a:p>
          <a:p>
            <a:pPr algn="ctr"/>
            <a:endParaRPr lang="fr-FR" i="1" dirty="0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9730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52719" y="1844824"/>
            <a:ext cx="5638681" cy="3139321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endParaRPr lang="fr-FR" i="1" dirty="0" smtClean="0">
              <a:latin typeface="Times"/>
            </a:endParaRPr>
          </a:p>
          <a:p>
            <a:pPr algn="ctr"/>
            <a:r>
              <a:rPr lang="fr-FR" i="1" dirty="0">
                <a:latin typeface="Times"/>
              </a:rPr>
              <a:t>http://</a:t>
            </a:r>
            <a:r>
              <a:rPr lang="fr-FR" i="1" dirty="0" err="1">
                <a:latin typeface="Times"/>
              </a:rPr>
              <a:t>openscience.ens.fr</a:t>
            </a:r>
            <a:r>
              <a:rPr lang="fr-FR" i="1" dirty="0" smtClean="0">
                <a:latin typeface="Times"/>
              </a:rPr>
              <a:t>/</a:t>
            </a:r>
          </a:p>
          <a:p>
            <a:pPr algn="ctr"/>
            <a:r>
              <a:rPr lang="fr-FR" i="1" dirty="0">
                <a:latin typeface="Times"/>
              </a:rPr>
              <a:t>http://</a:t>
            </a:r>
            <a:r>
              <a:rPr lang="fr-FR" i="1" dirty="0" err="1">
                <a:latin typeface="Times"/>
              </a:rPr>
              <a:t>openscience.ens.fr</a:t>
            </a:r>
            <a:r>
              <a:rPr lang="fr-FR" i="1" dirty="0">
                <a:latin typeface="Times"/>
              </a:rPr>
              <a:t>/MARIE_FARGE</a:t>
            </a:r>
            <a:r>
              <a:rPr lang="fr-FR" i="1" dirty="0" smtClean="0">
                <a:latin typeface="Times"/>
              </a:rPr>
              <a:t>/</a:t>
            </a:r>
          </a:p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wavelets.ens.fr</a:t>
            </a:r>
            <a:endParaRPr lang="fr-FR" i="1" dirty="0">
              <a:latin typeface="Times"/>
            </a:endParaRPr>
          </a:p>
          <a:p>
            <a:pPr algn="ctr"/>
            <a:endParaRPr lang="fr-FR" i="1" dirty="0" smtClean="0">
              <a:latin typeface="Times"/>
            </a:endParaRPr>
          </a:p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dissem.in</a:t>
            </a:r>
            <a:endParaRPr lang="fr-FR" i="1" dirty="0" smtClean="0">
              <a:latin typeface="Times"/>
            </a:endParaRPr>
          </a:p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new.dissem.in</a:t>
            </a:r>
            <a:endParaRPr lang="fr-FR" i="1" dirty="0" smtClean="0">
              <a:latin typeface="Times"/>
            </a:endParaRPr>
          </a:p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association.dissem.in</a:t>
            </a:r>
            <a:endParaRPr lang="fr-FR" i="1" dirty="0" smtClean="0">
              <a:latin typeface="Times"/>
            </a:endParaRPr>
          </a:p>
          <a:p>
            <a:pPr algn="ctr"/>
            <a:r>
              <a:rPr lang="fr-FR" i="1" dirty="0" err="1" smtClean="0">
                <a:latin typeface="Times"/>
              </a:rPr>
              <a:t>https</a:t>
            </a:r>
            <a:r>
              <a:rPr lang="fr-FR" i="1" dirty="0" smtClean="0">
                <a:latin typeface="Times"/>
              </a:rPr>
              <a:t>://</a:t>
            </a:r>
            <a:r>
              <a:rPr lang="fr-FR" i="1" dirty="0" err="1" smtClean="0">
                <a:latin typeface="Times"/>
              </a:rPr>
              <a:t>github.com</a:t>
            </a:r>
            <a:r>
              <a:rPr lang="fr-FR" i="1" dirty="0" smtClean="0">
                <a:latin typeface="Times"/>
              </a:rPr>
              <a:t>/</a:t>
            </a:r>
            <a:r>
              <a:rPr lang="fr-FR" i="1" dirty="0" err="1" smtClean="0">
                <a:latin typeface="Times"/>
              </a:rPr>
              <a:t>dissemin</a:t>
            </a:r>
            <a:endParaRPr lang="fr-FR" i="1" dirty="0" smtClean="0">
              <a:latin typeface="Times"/>
            </a:endParaRPr>
          </a:p>
          <a:p>
            <a:pPr algn="ctr"/>
            <a:r>
              <a:rPr lang="fr-FR" i="1" dirty="0">
                <a:latin typeface="Times"/>
              </a:rPr>
              <a:t>@</a:t>
            </a:r>
            <a:r>
              <a:rPr lang="fr-FR" i="1" dirty="0" err="1" smtClean="0">
                <a:latin typeface="Times"/>
              </a:rPr>
              <a:t>disseminOA</a:t>
            </a:r>
            <a:endParaRPr lang="fr-FR" i="1" dirty="0" smtClean="0">
              <a:latin typeface="Times"/>
            </a:endParaRPr>
          </a:p>
          <a:p>
            <a:endParaRPr lang="fr-FR" i="1" dirty="0">
              <a:latin typeface="Times"/>
            </a:endParaRPr>
          </a:p>
        </p:txBody>
      </p:sp>
      <p:sp>
        <p:nvSpPr>
          <p:cNvPr id="3" name="ZoneTexte 3"/>
          <p:cNvSpPr txBox="1"/>
          <p:nvPr/>
        </p:nvSpPr>
        <p:spPr>
          <a:xfrm>
            <a:off x="467544" y="188640"/>
            <a:ext cx="8208912" cy="1477328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endParaRPr lang="fr-FR" i="1" dirty="0" smtClean="0">
              <a:latin typeface="Times"/>
            </a:endParaRPr>
          </a:p>
          <a:p>
            <a:pPr algn="ctr"/>
            <a:r>
              <a:rPr lang="en-US" i="1" dirty="0">
                <a:latin typeface="Times"/>
                <a:cs typeface="Times"/>
              </a:rPr>
              <a:t>'Scholarly publishing and peer-reviewing in open </a:t>
            </a:r>
            <a:r>
              <a:rPr lang="en-US" i="1" dirty="0" smtClean="0">
                <a:latin typeface="Times"/>
                <a:cs typeface="Times"/>
              </a:rPr>
              <a:t>access’, Marie Farge, 2017</a:t>
            </a:r>
          </a:p>
          <a:p>
            <a:pPr algn="ctr"/>
            <a:r>
              <a:rPr lang="en-US" i="1" dirty="0" smtClean="0">
                <a:latin typeface="Times"/>
                <a:cs typeface="Times"/>
              </a:rPr>
              <a:t>in </a:t>
            </a:r>
            <a:r>
              <a:rPr lang="en-US" i="1" dirty="0">
                <a:latin typeface="Times"/>
                <a:cs typeface="Times"/>
              </a:rPr>
              <a:t>'Europe’s Future: Open Science</a:t>
            </a:r>
            <a:r>
              <a:rPr lang="en-US" i="1" dirty="0" smtClean="0">
                <a:latin typeface="Times"/>
                <a:cs typeface="Times"/>
              </a:rPr>
              <a:t>, Open </a:t>
            </a:r>
            <a:r>
              <a:rPr lang="en-US" i="1" dirty="0">
                <a:latin typeface="Times"/>
                <a:cs typeface="Times"/>
              </a:rPr>
              <a:t>Innovation, and Open to the </a:t>
            </a:r>
            <a:r>
              <a:rPr lang="en-US" i="1" dirty="0" smtClean="0">
                <a:latin typeface="Times"/>
                <a:cs typeface="Times"/>
              </a:rPr>
              <a:t>World’, European Commission, DG Research, Science and Innovation, April 2017</a:t>
            </a:r>
          </a:p>
          <a:p>
            <a:pPr algn="ctr"/>
            <a:endParaRPr lang="fr-FR" i="1" dirty="0">
              <a:latin typeface="Times"/>
              <a:cs typeface="Times"/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1691680" y="5157192"/>
            <a:ext cx="5638681" cy="1477328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endParaRPr lang="fr-FR" i="1" dirty="0" smtClean="0">
              <a:latin typeface="Times"/>
            </a:endParaRPr>
          </a:p>
          <a:p>
            <a:pPr algn="ctr"/>
            <a:r>
              <a:rPr lang="fr-FR" i="1" dirty="0" smtClean="0">
                <a:latin typeface="Times"/>
              </a:rPr>
              <a:t>Antonin </a:t>
            </a:r>
            <a:r>
              <a:rPr lang="fr-FR" i="1" dirty="0" err="1" smtClean="0">
                <a:latin typeface="Times"/>
              </a:rPr>
              <a:t>Delpeuch</a:t>
            </a:r>
            <a:r>
              <a:rPr lang="fr-FR" i="1" dirty="0" smtClean="0">
                <a:latin typeface="Times"/>
              </a:rPr>
              <a:t> &lt;</a:t>
            </a:r>
            <a:r>
              <a:rPr lang="fr-FR" i="1" dirty="0" err="1" smtClean="0">
                <a:latin typeface="Times"/>
              </a:rPr>
              <a:t>antonin@delpeuch.eu</a:t>
            </a:r>
            <a:r>
              <a:rPr lang="fr-FR" i="1" dirty="0" smtClean="0">
                <a:latin typeface="Times"/>
              </a:rPr>
              <a:t>&gt;</a:t>
            </a:r>
          </a:p>
          <a:p>
            <a:pPr algn="ctr"/>
            <a:r>
              <a:rPr lang="fr-FR" i="1" dirty="0" smtClean="0">
                <a:latin typeface="Times"/>
              </a:rPr>
              <a:t>Marie Farge &lt;</a:t>
            </a:r>
            <a:r>
              <a:rPr lang="fr-FR" i="1" dirty="0" err="1" smtClean="0">
                <a:latin typeface="Times"/>
              </a:rPr>
              <a:t>marie.farge@ens.fr</a:t>
            </a:r>
            <a:r>
              <a:rPr lang="fr-FR" i="1" dirty="0" smtClean="0">
                <a:latin typeface="Times"/>
              </a:rPr>
              <a:t>&gt;</a:t>
            </a:r>
          </a:p>
          <a:p>
            <a:pPr algn="ctr"/>
            <a:r>
              <a:rPr lang="fr-FR" i="1" dirty="0" smtClean="0">
                <a:latin typeface="Times"/>
              </a:rPr>
              <a:t>Team </a:t>
            </a:r>
            <a:r>
              <a:rPr lang="fr-FR" i="1" dirty="0" err="1" smtClean="0">
                <a:latin typeface="Times"/>
              </a:rPr>
              <a:t>Dissemin</a:t>
            </a:r>
            <a:r>
              <a:rPr lang="fr-FR" i="1" dirty="0" smtClean="0">
                <a:latin typeface="Times"/>
              </a:rPr>
              <a:t> &lt;</a:t>
            </a:r>
            <a:r>
              <a:rPr lang="fr-FR" i="1" dirty="0" err="1" smtClean="0">
                <a:latin typeface="Times"/>
              </a:rPr>
              <a:t>team@dissem.in</a:t>
            </a:r>
            <a:r>
              <a:rPr lang="fr-FR" i="1" dirty="0" smtClean="0">
                <a:latin typeface="Times"/>
              </a:rPr>
              <a:t>&gt;</a:t>
            </a:r>
          </a:p>
          <a:p>
            <a:endParaRPr lang="fr-FR" i="1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6782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24544" y="-152400"/>
            <a:ext cx="97210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Dissemin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to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boost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Green </a:t>
            </a:r>
            <a:r>
              <a:rPr lang="fr-FR" sz="3300" b="1" dirty="0">
                <a:solidFill>
                  <a:srgbClr val="FF0000"/>
                </a:solidFill>
                <a:latin typeface="Arial"/>
              </a:rPr>
              <a:t>O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pen </a:t>
            </a:r>
            <a:r>
              <a:rPr lang="fr-FR" sz="3300" b="1" dirty="0">
                <a:solidFill>
                  <a:srgbClr val="FF0000"/>
                </a:solidFill>
                <a:latin typeface="Arial"/>
              </a:rPr>
              <a:t>A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ccess 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63800"/>
            <a:ext cx="8839200" cy="3098800"/>
          </a:xfrm>
          <a:prstGeom prst="rect">
            <a:avLst/>
          </a:prstGeom>
        </p:spPr>
      </p:pic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990600" y="5797133"/>
            <a:ext cx="7239000" cy="800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‘Spot </a:t>
            </a:r>
            <a:r>
              <a:rPr lang="fr-FR" sz="2300" dirty="0" err="1" smtClean="0">
                <a:solidFill>
                  <a:srgbClr val="28C191"/>
                </a:solidFill>
              </a:rPr>
              <a:t>your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own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paywalled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papers</a:t>
            </a:r>
            <a:r>
              <a:rPr lang="fr-FR" sz="2300" dirty="0" smtClean="0">
                <a:solidFill>
                  <a:srgbClr val="28C191"/>
                </a:solidFill>
              </a:rPr>
              <a:t>. </a:t>
            </a:r>
          </a:p>
          <a:p>
            <a:pPr algn="ctr"/>
            <a:r>
              <a:rPr lang="fr-FR" sz="2300" dirty="0" err="1" smtClean="0">
                <a:solidFill>
                  <a:srgbClr val="28C191"/>
                </a:solidFill>
              </a:rPr>
              <a:t>Liberate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them</a:t>
            </a:r>
            <a:r>
              <a:rPr lang="fr-FR" sz="2300" dirty="0" smtClean="0">
                <a:solidFill>
                  <a:srgbClr val="28C191"/>
                </a:solidFill>
              </a:rPr>
              <a:t> in one click!’</a:t>
            </a:r>
            <a:endParaRPr lang="fr-FR" sz="2300" b="0" dirty="0">
              <a:solidFill>
                <a:srgbClr val="28C191"/>
              </a:solidFill>
            </a:endParaRPr>
          </a:p>
        </p:txBody>
      </p:sp>
      <p:sp>
        <p:nvSpPr>
          <p:cNvPr id="7" name="ZoneTexte 14"/>
          <p:cNvSpPr txBox="1">
            <a:spLocks noChangeArrowheads="1"/>
          </p:cNvSpPr>
          <p:nvPr/>
        </p:nvSpPr>
        <p:spPr bwMode="auto">
          <a:xfrm>
            <a:off x="553075" y="1066800"/>
            <a:ext cx="8087896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i="1" dirty="0" smtClean="0">
                <a:solidFill>
                  <a:srgbClr val="0000FF"/>
                </a:solidFill>
              </a:rPr>
              <a:t>Antonin </a:t>
            </a:r>
            <a:r>
              <a:rPr lang="fr-FR" sz="2300" i="1" dirty="0" err="1">
                <a:solidFill>
                  <a:srgbClr val="0000FF"/>
                </a:solidFill>
              </a:rPr>
              <a:t>D</a:t>
            </a:r>
            <a:r>
              <a:rPr lang="fr-FR" sz="2300" i="1" dirty="0" err="1" smtClean="0">
                <a:solidFill>
                  <a:srgbClr val="0000FF"/>
                </a:solidFill>
              </a:rPr>
              <a:t>elpeuch</a:t>
            </a:r>
            <a:r>
              <a:rPr lang="fr-FR" sz="2300" dirty="0" smtClean="0"/>
              <a:t>, a </a:t>
            </a:r>
            <a:r>
              <a:rPr lang="fr-FR" sz="2300" dirty="0" err="1" smtClean="0"/>
              <a:t>student</a:t>
            </a:r>
            <a:r>
              <a:rPr lang="fr-FR" sz="2300" dirty="0" smtClean="0"/>
              <a:t> in computer sciences </a:t>
            </a:r>
            <a:r>
              <a:rPr lang="fr-FR" sz="2300" dirty="0" err="1" smtClean="0"/>
              <a:t>from</a:t>
            </a:r>
            <a:r>
              <a:rPr lang="fr-FR" sz="2300" dirty="0" smtClean="0"/>
              <a:t> ENS Paris,</a:t>
            </a:r>
          </a:p>
          <a:p>
            <a:pPr algn="ctr"/>
            <a:r>
              <a:rPr lang="fr-FR" sz="2300" dirty="0" err="1">
                <a:solidFill>
                  <a:srgbClr val="0000FF"/>
                </a:solidFill>
              </a:rPr>
              <a:t>c</a:t>
            </a:r>
            <a:r>
              <a:rPr lang="fr-FR" sz="2300" dirty="0" err="1" smtClean="0">
                <a:solidFill>
                  <a:srgbClr val="0000FF"/>
                </a:solidFill>
              </a:rPr>
              <a:t>reated</a:t>
            </a:r>
            <a:r>
              <a:rPr lang="fr-FR" sz="2300" dirty="0" smtClean="0">
                <a:solidFill>
                  <a:srgbClr val="0000FF"/>
                </a:solidFill>
              </a:rPr>
              <a:t> in </a:t>
            </a:r>
            <a:r>
              <a:rPr lang="fr-FR" sz="2300" dirty="0" err="1" smtClean="0">
                <a:solidFill>
                  <a:srgbClr val="0000FF"/>
                </a:solidFill>
              </a:rPr>
              <a:t>September</a:t>
            </a:r>
            <a:r>
              <a:rPr lang="fr-FR" sz="2300" dirty="0" smtClean="0">
                <a:solidFill>
                  <a:srgbClr val="0000FF"/>
                </a:solidFill>
              </a:rPr>
              <a:t> 2014 the </a:t>
            </a:r>
            <a:r>
              <a:rPr lang="fr-FR" sz="2300" dirty="0" err="1" smtClean="0">
                <a:solidFill>
                  <a:srgbClr val="0000FF"/>
                </a:solidFill>
              </a:rPr>
              <a:t>plateform</a:t>
            </a:r>
            <a:r>
              <a:rPr lang="fr-FR" sz="2300" dirty="0" smtClean="0">
                <a:solidFill>
                  <a:srgbClr val="0000FF"/>
                </a:solidFill>
              </a:rPr>
              <a:t> </a:t>
            </a:r>
            <a:r>
              <a:rPr lang="fr-FR" sz="2300" b="1" i="1" dirty="0" smtClean="0">
                <a:solidFill>
                  <a:srgbClr val="0000FF"/>
                </a:solidFill>
              </a:rPr>
              <a:t>http://</a:t>
            </a:r>
            <a:r>
              <a:rPr lang="fr-FR" sz="2300" b="1" i="1" dirty="0" err="1" smtClean="0">
                <a:solidFill>
                  <a:srgbClr val="0000FF"/>
                </a:solidFill>
              </a:rPr>
              <a:t>dissem.in</a:t>
            </a:r>
            <a:r>
              <a:rPr lang="fr-FR" sz="2300" dirty="0" smtClean="0">
                <a:solidFill>
                  <a:srgbClr val="0000FF"/>
                </a:solidFill>
              </a:rPr>
              <a:t>,</a:t>
            </a:r>
          </a:p>
          <a:p>
            <a:pPr algn="ctr"/>
            <a:r>
              <a:rPr lang="fr-FR" sz="2300" dirty="0" err="1">
                <a:solidFill>
                  <a:srgbClr val="0000FF"/>
                </a:solidFill>
              </a:rPr>
              <a:t>t</a:t>
            </a:r>
            <a:r>
              <a:rPr lang="fr-FR" sz="2300" dirty="0" err="1" smtClean="0">
                <a:solidFill>
                  <a:srgbClr val="0000FF"/>
                </a:solidFill>
              </a:rPr>
              <a:t>hat</a:t>
            </a:r>
            <a:r>
              <a:rPr lang="fr-FR" sz="2300" dirty="0" smtClean="0">
                <a:solidFill>
                  <a:srgbClr val="0000FF"/>
                </a:solidFill>
              </a:rPr>
              <a:t> </a:t>
            </a:r>
            <a:r>
              <a:rPr lang="fr-FR" sz="2300" dirty="0" err="1" smtClean="0">
                <a:solidFill>
                  <a:srgbClr val="0000FF"/>
                </a:solidFill>
              </a:rPr>
              <a:t>is</a:t>
            </a:r>
            <a:r>
              <a:rPr lang="fr-FR" sz="2300" dirty="0" smtClean="0">
                <a:solidFill>
                  <a:srgbClr val="0000FF"/>
                </a:solidFill>
              </a:rPr>
              <a:t> </a:t>
            </a:r>
            <a:r>
              <a:rPr lang="fr-FR" sz="2300" dirty="0" err="1" smtClean="0">
                <a:solidFill>
                  <a:srgbClr val="0000FF"/>
                </a:solidFill>
              </a:rPr>
              <a:t>collectively</a:t>
            </a:r>
            <a:r>
              <a:rPr lang="fr-FR" sz="2300" dirty="0" smtClean="0">
                <a:solidFill>
                  <a:srgbClr val="0000FF"/>
                </a:solidFill>
              </a:rPr>
              <a:t> </a:t>
            </a:r>
            <a:r>
              <a:rPr lang="fr-FR" sz="2300" dirty="0" err="1" smtClean="0">
                <a:solidFill>
                  <a:srgbClr val="0000FF"/>
                </a:solidFill>
              </a:rPr>
              <a:t>developed</a:t>
            </a:r>
            <a:r>
              <a:rPr lang="fr-FR" sz="2300" dirty="0" smtClean="0">
                <a:solidFill>
                  <a:srgbClr val="0000FF"/>
                </a:solidFill>
              </a:rPr>
              <a:t> in open source</a:t>
            </a:r>
            <a:r>
              <a:rPr lang="fr-FR" sz="2300" dirty="0" smtClean="0">
                <a:solidFill>
                  <a:srgbClr val="000000"/>
                </a:solidFill>
              </a:rPr>
              <a:t>.</a:t>
            </a:r>
            <a:r>
              <a:rPr lang="fr-FR" sz="2300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691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The team </a:t>
            </a:r>
            <a:r>
              <a:rPr lang="fr-FR" sz="3300" b="1" i="1" dirty="0" smtClean="0">
                <a:solidFill>
                  <a:srgbClr val="FF0000"/>
                </a:solidFill>
                <a:latin typeface="Arial"/>
              </a:rPr>
              <a:t>CAPSH / </a:t>
            </a: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Dissemin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762500"/>
            <a:ext cx="1752600" cy="1714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088" y="4797152"/>
            <a:ext cx="1803400" cy="16891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4789080"/>
            <a:ext cx="1793136" cy="172622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666" y="4800600"/>
            <a:ext cx="1733550" cy="170667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672512" y="6439108"/>
            <a:ext cx="2133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 smtClean="0">
                <a:solidFill>
                  <a:srgbClr val="4373AF"/>
                </a:solidFill>
              </a:rPr>
              <a:t>Pablo </a:t>
            </a:r>
            <a:r>
              <a:rPr lang="fr-FR" sz="2300" dirty="0" err="1" smtClean="0">
                <a:solidFill>
                  <a:srgbClr val="4373AF"/>
                </a:solidFill>
              </a:rPr>
              <a:t>Rauzy</a:t>
            </a:r>
            <a:endParaRPr lang="fr-FR" sz="2300" dirty="0">
              <a:solidFill>
                <a:srgbClr val="4373A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6200" y="6411724"/>
            <a:ext cx="21162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dirty="0" smtClean="0">
                <a:solidFill>
                  <a:srgbClr val="4373AF"/>
                </a:solidFill>
              </a:rPr>
              <a:t>Antoine </a:t>
            </a:r>
            <a:r>
              <a:rPr lang="fr-FR" sz="2300" dirty="0" err="1" smtClean="0">
                <a:solidFill>
                  <a:srgbClr val="4373AF"/>
                </a:solidFill>
              </a:rPr>
              <a:t>Amarilli</a:t>
            </a:r>
            <a:endParaRPr lang="fr-FR" sz="2300" dirty="0">
              <a:solidFill>
                <a:srgbClr val="4373A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879624" y="6411724"/>
            <a:ext cx="16129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dirty="0" smtClean="0">
                <a:solidFill>
                  <a:srgbClr val="4373AF"/>
                </a:solidFill>
              </a:rPr>
              <a:t>Marie Farge</a:t>
            </a:r>
            <a:endParaRPr lang="fr-FR" sz="2300" dirty="0">
              <a:solidFill>
                <a:srgbClr val="4373A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26088" y="6420976"/>
            <a:ext cx="22880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dirty="0" smtClean="0">
                <a:solidFill>
                  <a:srgbClr val="4373AF"/>
                </a:solidFill>
              </a:rPr>
              <a:t>Thomas </a:t>
            </a:r>
            <a:r>
              <a:rPr lang="fr-FR" sz="2300" dirty="0" err="1" smtClean="0">
                <a:solidFill>
                  <a:srgbClr val="4373AF"/>
                </a:solidFill>
              </a:rPr>
              <a:t>Bourgeat</a:t>
            </a:r>
            <a:endParaRPr lang="fr-FR" sz="2300" dirty="0">
              <a:solidFill>
                <a:srgbClr val="4373AF"/>
              </a:solidFill>
            </a:endParaRPr>
          </a:p>
        </p:txBody>
      </p:sp>
      <p:sp>
        <p:nvSpPr>
          <p:cNvPr id="22" name="ZoneTexte 14"/>
          <p:cNvSpPr txBox="1">
            <a:spLocks noChangeArrowheads="1"/>
          </p:cNvSpPr>
          <p:nvPr/>
        </p:nvSpPr>
        <p:spPr bwMode="auto">
          <a:xfrm>
            <a:off x="-26192" y="980728"/>
            <a:ext cx="924639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b="1" i="1" dirty="0" smtClean="0">
                <a:solidFill>
                  <a:srgbClr val="28C191"/>
                </a:solidFill>
              </a:rPr>
              <a:t>http://</a:t>
            </a:r>
            <a:r>
              <a:rPr lang="fr-FR" sz="2300" b="1" i="1" dirty="0" err="1" smtClean="0">
                <a:solidFill>
                  <a:srgbClr val="28C191"/>
                </a:solidFill>
              </a:rPr>
              <a:t>dissem.in</a:t>
            </a:r>
            <a:r>
              <a:rPr lang="fr-FR" sz="2300" b="1" i="1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is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supported</a:t>
            </a:r>
            <a:r>
              <a:rPr lang="fr-FR" sz="2300" dirty="0" smtClean="0">
                <a:solidFill>
                  <a:srgbClr val="28C191"/>
                </a:solidFill>
              </a:rPr>
              <a:t> by the not-for-profit association CAPSH</a:t>
            </a:r>
          </a:p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(</a:t>
            </a:r>
            <a:r>
              <a:rPr lang="fr-FR" sz="2300" dirty="0" err="1" smtClean="0">
                <a:solidFill>
                  <a:srgbClr val="28C191"/>
                </a:solidFill>
              </a:rPr>
              <a:t>Committee</a:t>
            </a:r>
            <a:r>
              <a:rPr lang="fr-FR" sz="2300" dirty="0" smtClean="0">
                <a:solidFill>
                  <a:srgbClr val="28C191"/>
                </a:solidFill>
              </a:rPr>
              <a:t> for the </a:t>
            </a:r>
            <a:r>
              <a:rPr lang="fr-FR" sz="2300" dirty="0" err="1" smtClean="0">
                <a:solidFill>
                  <a:srgbClr val="28C191"/>
                </a:solidFill>
              </a:rPr>
              <a:t>Accessibility</a:t>
            </a:r>
            <a:r>
              <a:rPr lang="fr-FR" sz="2300" dirty="0" smtClean="0">
                <a:solidFill>
                  <a:srgbClr val="28C191"/>
                </a:solidFill>
              </a:rPr>
              <a:t> of Publications in Sciences and </a:t>
            </a:r>
            <a:r>
              <a:rPr lang="fr-FR" sz="2300" dirty="0" err="1" smtClean="0">
                <a:solidFill>
                  <a:srgbClr val="28C191"/>
                </a:solidFill>
              </a:rPr>
              <a:t>Humanities</a:t>
            </a:r>
            <a:r>
              <a:rPr lang="fr-FR" sz="2300" dirty="0" smtClean="0">
                <a:solidFill>
                  <a:srgbClr val="28C191"/>
                </a:solidFill>
              </a:rPr>
              <a:t>) </a:t>
            </a:r>
          </a:p>
          <a:p>
            <a:pPr algn="ctr"/>
            <a:r>
              <a:rPr lang="fr-FR" sz="2300" dirty="0" err="1" smtClean="0">
                <a:solidFill>
                  <a:srgbClr val="28C191"/>
                </a:solidFill>
              </a:rPr>
              <a:t>created</a:t>
            </a:r>
            <a:r>
              <a:rPr lang="fr-FR" sz="2300" dirty="0" smtClean="0">
                <a:solidFill>
                  <a:srgbClr val="28C191"/>
                </a:solidFill>
              </a:rPr>
              <a:t> on </a:t>
            </a:r>
            <a:r>
              <a:rPr lang="fr-FR" sz="2300" i="1" dirty="0" err="1" smtClean="0">
                <a:solidFill>
                  <a:srgbClr val="28C191"/>
                </a:solidFill>
              </a:rPr>
              <a:t>September</a:t>
            </a:r>
            <a:r>
              <a:rPr lang="fr-FR" sz="2300" i="1" dirty="0" smtClean="0">
                <a:solidFill>
                  <a:srgbClr val="28C191"/>
                </a:solidFill>
              </a:rPr>
              <a:t> 5</a:t>
            </a:r>
            <a:r>
              <a:rPr lang="fr-FR" sz="2300" i="1" baseline="30000" dirty="0" smtClean="0">
                <a:solidFill>
                  <a:srgbClr val="28C191"/>
                </a:solidFill>
              </a:rPr>
              <a:t>th</a:t>
            </a:r>
            <a:r>
              <a:rPr lang="fr-FR" sz="2300" i="1" dirty="0" smtClean="0">
                <a:solidFill>
                  <a:srgbClr val="28C191"/>
                </a:solidFill>
              </a:rPr>
              <a:t> 2015 </a:t>
            </a:r>
            <a:r>
              <a:rPr lang="fr-FR" sz="2300" dirty="0" smtClean="0">
                <a:solidFill>
                  <a:srgbClr val="28C191"/>
                </a:solidFill>
              </a:rPr>
              <a:t>by :</a:t>
            </a:r>
          </a:p>
        </p:txBody>
      </p:sp>
      <p:pic>
        <p:nvPicPr>
          <p:cNvPr id="25" name="Image 24" descr="Screen Shot 2016-06-11 at 16.41.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4324350"/>
            <a:ext cx="5715000" cy="400050"/>
          </a:xfrm>
          <a:prstGeom prst="rect">
            <a:avLst/>
          </a:prstGeom>
        </p:spPr>
      </p:pic>
      <p:pic>
        <p:nvPicPr>
          <p:cNvPr id="26" name="Image 25" descr="Screen Shot 2016-06-11 at 12.53.4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154288"/>
            <a:ext cx="1264596" cy="914400"/>
          </a:xfrm>
          <a:prstGeom prst="rect">
            <a:avLst/>
          </a:prstGeom>
        </p:spPr>
      </p:pic>
      <p:pic>
        <p:nvPicPr>
          <p:cNvPr id="27" name="Image 26" descr="Screen Shot 2016-06-11 at 16.48.5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2201788"/>
            <a:ext cx="2070100" cy="2019300"/>
          </a:xfrm>
          <a:prstGeom prst="rect">
            <a:avLst/>
          </a:prstGeom>
        </p:spPr>
      </p:pic>
      <p:pic>
        <p:nvPicPr>
          <p:cNvPr id="29" name="Image 28" descr="Screen Shot 2016-06-11 at 16.59.3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100" y="2392288"/>
            <a:ext cx="3136900" cy="1066800"/>
          </a:xfrm>
          <a:prstGeom prst="rect">
            <a:avLst/>
          </a:prstGeom>
        </p:spPr>
      </p:pic>
      <p:pic>
        <p:nvPicPr>
          <p:cNvPr id="30" name="Image 29" descr="Screen Shot 2016-06-11 at 16.56.0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9600" y="2392288"/>
            <a:ext cx="2692400" cy="578532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-324544" y="3429000"/>
            <a:ext cx="4104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dirty="0" smtClean="0">
                <a:solidFill>
                  <a:srgbClr val="FF0000"/>
                </a:solidFill>
              </a:rPr>
              <a:t> Creator and main</a:t>
            </a:r>
            <a:r>
              <a:rPr lang="fr-FR" sz="2300" b="1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developer</a:t>
            </a:r>
            <a:r>
              <a:rPr lang="fr-FR" sz="23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2300" dirty="0">
                <a:solidFill>
                  <a:srgbClr val="FF0000"/>
                </a:solidFill>
              </a:rPr>
              <a:t>o</a:t>
            </a:r>
            <a:r>
              <a:rPr lang="fr-FR" sz="2300" dirty="0" smtClean="0">
                <a:solidFill>
                  <a:srgbClr val="FF0000"/>
                </a:solidFill>
              </a:rPr>
              <a:t>f the </a:t>
            </a:r>
            <a:r>
              <a:rPr lang="fr-FR" sz="2300" dirty="0" err="1" smtClean="0">
                <a:solidFill>
                  <a:srgbClr val="FF0000"/>
                </a:solidFill>
              </a:rPr>
              <a:t>platform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i="1" dirty="0" err="1" smtClean="0">
                <a:solidFill>
                  <a:srgbClr val="FF0000"/>
                </a:solidFill>
              </a:rPr>
              <a:t>Dissemin</a:t>
            </a:r>
            <a:endParaRPr lang="fr-FR" sz="2300" i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66384" y="4149080"/>
            <a:ext cx="10899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3B679D"/>
                </a:solidFill>
              </a:rPr>
              <a:t>2016</a:t>
            </a:r>
            <a:endParaRPr lang="en-US" sz="3400" b="1" dirty="0">
              <a:solidFill>
                <a:srgbClr val="3B67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9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856984" cy="580526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07504" y="-99392"/>
            <a:ext cx="94320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Dissemin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lists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the articles of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any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researcher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9" name="直線コネクタ 14"/>
          <p:cNvCxnSpPr>
            <a:cxnSpLocks noChangeShapeType="1"/>
          </p:cNvCxnSpPr>
          <p:nvPr/>
        </p:nvCxnSpPr>
        <p:spPr bwMode="auto">
          <a:xfrm>
            <a:off x="35496" y="980728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04092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858" y="613693"/>
            <a:ext cx="9601200" cy="56956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640" y="1700808"/>
            <a:ext cx="196708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Papers already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 open access can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be downloaded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429000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571836"/>
            <a:ext cx="792088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939988"/>
            <a:ext cx="792088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0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53024"/>
            <a:ext cx="9144000" cy="65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28" y="50800"/>
            <a:ext cx="9144000" cy="67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38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8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4305</TotalTime>
  <Words>615</Words>
  <Application>Microsoft Macintosh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Thème Office</vt:lpstr>
      <vt:lpstr>Equation</vt:lpstr>
      <vt:lpstr>How to insure a smooth transition from  printing towards online publishing? How http://dissem.in can help?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Marie Farge</cp:lastModifiedBy>
  <cp:revision>456</cp:revision>
  <cp:lastPrinted>2017-04-28T12:32:21Z</cp:lastPrinted>
  <dcterms:created xsi:type="dcterms:W3CDTF">2016-05-09T15:32:15Z</dcterms:created>
  <dcterms:modified xsi:type="dcterms:W3CDTF">2017-04-28T12:32:29Z</dcterms:modified>
</cp:coreProperties>
</file>