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7" r:id="rId2"/>
    <p:sldId id="285" r:id="rId3"/>
    <p:sldId id="262" r:id="rId4"/>
    <p:sldId id="359" r:id="rId5"/>
    <p:sldId id="256" r:id="rId6"/>
    <p:sldId id="355" r:id="rId7"/>
    <p:sldId id="368" r:id="rId8"/>
    <p:sldId id="369" r:id="rId9"/>
    <p:sldId id="321" r:id="rId10"/>
    <p:sldId id="356" r:id="rId11"/>
    <p:sldId id="293" r:id="rId12"/>
    <p:sldId id="341" r:id="rId13"/>
    <p:sldId id="358" r:id="rId14"/>
    <p:sldId id="297" r:id="rId15"/>
    <p:sldId id="298" r:id="rId16"/>
    <p:sldId id="299" r:id="rId17"/>
    <p:sldId id="271" r:id="rId18"/>
    <p:sldId id="348" r:id="rId19"/>
    <p:sldId id="360" r:id="rId20"/>
    <p:sldId id="363" r:id="rId21"/>
    <p:sldId id="365" r:id="rId22"/>
    <p:sldId id="366" r:id="rId23"/>
    <p:sldId id="312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326C-D47A-0C40-B0D4-262EF9313A1C}">
          <p14:sldIdLst>
            <p14:sldId id="257"/>
            <p14:sldId id="285"/>
            <p14:sldId id="262"/>
            <p14:sldId id="359"/>
            <p14:sldId id="256"/>
            <p14:sldId id="355"/>
          </p14:sldIdLst>
        </p14:section>
        <p14:section name="Untitled Section" id="{A3E5495C-A597-2D4A-B26B-FE96549CFF23}">
          <p14:sldIdLst>
            <p14:sldId id="368"/>
            <p14:sldId id="369"/>
            <p14:sldId id="321"/>
            <p14:sldId id="356"/>
            <p14:sldId id="293"/>
            <p14:sldId id="341"/>
            <p14:sldId id="358"/>
            <p14:sldId id="297"/>
            <p14:sldId id="298"/>
            <p14:sldId id="299"/>
            <p14:sldId id="271"/>
            <p14:sldId id="348"/>
            <p14:sldId id="360"/>
            <p14:sldId id="363"/>
            <p14:sldId id="365"/>
            <p14:sldId id="366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3B679D"/>
    <a:srgbClr val="3F6DA6"/>
    <a:srgbClr val="4373AF"/>
    <a:srgbClr val="4A7DBC"/>
    <a:srgbClr val="38E3E3"/>
    <a:srgbClr val="3AEBEB"/>
    <a:srgbClr val="33CCCC"/>
    <a:srgbClr val="EDEDED"/>
    <a:srgbClr val="28C191"/>
    <a:srgbClr val="0DA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97" d="100"/>
          <a:sy n="97" d="100"/>
        </p:scale>
        <p:origin x="-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89C3-1502-5142-AD47-E5B62E4248A6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5D92-CA1A-2941-AA91-2FE7817B7A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3F1F-BA63-654D-9C1F-CD8BAAB33F51}" type="datetimeFigureOut">
              <a:rPr lang="fr-FR" smtClean="0"/>
              <a:pPr/>
              <a:t>05/05/17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32" y="3731548"/>
            <a:ext cx="6224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700" b="1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Marie </a:t>
            </a:r>
            <a:r>
              <a:rPr lang="en-US" sz="2700" b="1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Farge</a:t>
            </a:r>
            <a:r>
              <a:rPr lang="en-US" sz="2700" b="1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CNRS (Centre National </a:t>
            </a:r>
            <a:r>
              <a:rPr lang="en-US" sz="2300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à</a:t>
            </a: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 la </a:t>
            </a:r>
            <a:r>
              <a:rPr lang="en-US" sz="2300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Recherche</a:t>
            </a: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en-US" sz="2300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Scientifique</a:t>
            </a: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)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and ENS (</a:t>
            </a:r>
            <a:r>
              <a:rPr lang="en-US" sz="2300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Ecole</a:t>
            </a: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en-US" sz="2300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Normale</a:t>
            </a: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en-US" sz="2300" dirty="0" err="1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Supérieure</a:t>
            </a:r>
            <a:r>
              <a:rPr lang="en-US" sz="2300" dirty="0" smtClean="0">
                <a:solidFill>
                  <a:srgbClr val="3366FF"/>
                </a:solidFill>
                <a:ea typeface="Times New Roman" pitchFamily="-102" charset="0"/>
                <a:cs typeface="Times New Roman" pitchFamily="-102" charset="0"/>
              </a:rPr>
              <a:t>) Paris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300" i="1" dirty="0" smtClean="0">
              <a:solidFill>
                <a:srgbClr val="0000FF"/>
              </a:solidFill>
              <a:ea typeface="Times New Roman" pitchFamily="-102" charset="0"/>
              <a:cs typeface="Times New Roman" pitchFamily="-10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9234" y="5562600"/>
            <a:ext cx="424057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Open Science </a:t>
            </a:r>
            <a:r>
              <a:rPr lang="it-IT" sz="23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as</a:t>
            </a:r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a Common </a:t>
            </a:r>
            <a:r>
              <a:rPr lang="it-IT" sz="23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Good</a:t>
            </a:r>
            <a:endParaRPr lang="it-IT" sz="2300" i="1" dirty="0" smtClean="0">
              <a:solidFill>
                <a:srgbClr val="28C191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/>
            <a:r>
              <a:rPr lang="it-IT" sz="23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European</a:t>
            </a:r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it-IT" sz="23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Parliament</a:t>
            </a:r>
            <a:r>
              <a:rPr lang="it-IT" sz="2300" i="1" dirty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,</a:t>
            </a:r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r>
              <a:rPr lang="it-IT" sz="2300" i="1" dirty="0" err="1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Brussels</a:t>
            </a:r>
            <a:endParaRPr lang="it-IT" sz="2300" i="1" dirty="0" smtClean="0">
              <a:solidFill>
                <a:srgbClr val="28C191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/>
            <a:r>
              <a:rPr lang="it-IT" sz="2300" i="1" dirty="0" err="1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May</a:t>
            </a:r>
            <a:r>
              <a:rPr lang="it-IT" sz="2300" i="1" dirty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3</a:t>
            </a:r>
            <a:r>
              <a:rPr lang="it-IT" sz="2300" i="1" baseline="30000" dirty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rd</a:t>
            </a:r>
            <a:r>
              <a:rPr lang="it-IT" sz="2300" i="1" dirty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2017</a:t>
            </a:r>
          </a:p>
          <a:p>
            <a:pPr algn="ctr"/>
            <a:r>
              <a:rPr lang="it-IT" sz="2300" i="1" dirty="0" smtClean="0">
                <a:solidFill>
                  <a:srgbClr val="28C191"/>
                </a:solidFill>
                <a:ea typeface="Times New Roman" pitchFamily="-102" charset="0"/>
                <a:cs typeface="Times New Roman" pitchFamily="-102" charset="0"/>
              </a:rPr>
              <a:t> </a:t>
            </a:r>
            <a:endParaRPr lang="it-IT" sz="2300" i="1" dirty="0" smtClean="0">
              <a:solidFill>
                <a:srgbClr val="28C191"/>
              </a:solidFill>
              <a:ea typeface="Times New Roman" pitchFamily="-102" charset="0"/>
              <a:cs typeface="Times New Roman" pitchFamily="-102" charset="0"/>
            </a:endParaRPr>
          </a:p>
          <a:p>
            <a:pPr algn="ctr"/>
            <a:endParaRPr lang="fr-FR" sz="2300" dirty="0" smtClean="0">
              <a:solidFill>
                <a:srgbClr val="28C191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1669836" y="1268760"/>
            <a:ext cx="566674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How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could</a:t>
            </a:r>
            <a:endParaRPr lang="fr-FR" sz="3300" b="1" dirty="0" smtClean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fr-FR" sz="3300" b="1" dirty="0">
                <a:solidFill>
                  <a:srgbClr val="FF0000"/>
                </a:solidFill>
                <a:latin typeface="Calibri"/>
              </a:rPr>
              <a:t>t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he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scientific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publishing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system</a:t>
            </a:r>
          </a:p>
          <a:p>
            <a:pPr algn="ctr"/>
            <a:r>
              <a:rPr lang="fr-FR" sz="3300" b="1" dirty="0" err="1">
                <a:solidFill>
                  <a:srgbClr val="FF0000"/>
                </a:solidFill>
                <a:latin typeface="Calibri"/>
              </a:rPr>
              <a:t>b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reformed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?</a:t>
            </a:r>
            <a:endParaRPr lang="fr-FR" sz="33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Picture 10" descr="0_LMD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15" y="76200"/>
            <a:ext cx="1029785" cy="102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N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35075"/>
            <a:ext cx="838200" cy="1184125"/>
          </a:xfrm>
          <a:prstGeom prst="rect">
            <a:avLst/>
          </a:prstGeom>
        </p:spPr>
      </p:pic>
      <p:pic>
        <p:nvPicPr>
          <p:cNvPr id="7" name="Image 6" descr="CNR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52400"/>
            <a:ext cx="990600" cy="990600"/>
          </a:xfrm>
          <a:prstGeom prst="rect">
            <a:avLst/>
          </a:prstGeom>
        </p:spPr>
      </p:pic>
      <p:pic>
        <p:nvPicPr>
          <p:cNvPr id="9" name="Image 8" descr="LogoUPM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16" y="152399"/>
            <a:ext cx="1904984" cy="953585"/>
          </a:xfrm>
          <a:prstGeom prst="rect">
            <a:avLst/>
          </a:prstGeom>
        </p:spPr>
      </p:pic>
      <p:pic>
        <p:nvPicPr>
          <p:cNvPr id="12" name="Image 11" descr="PSL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227199"/>
            <a:ext cx="1513640" cy="763401"/>
          </a:xfrm>
          <a:prstGeom prst="rect">
            <a:avLst/>
          </a:prstGeom>
        </p:spPr>
      </p:pic>
      <p:cxnSp>
        <p:nvCxnSpPr>
          <p:cNvPr id="14" name="直線コネクタ 14"/>
          <p:cNvCxnSpPr>
            <a:cxnSpLocks noChangeShapeType="1"/>
          </p:cNvCxnSpPr>
          <p:nvPr/>
        </p:nvCxn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insure a smooth transition </a:t>
            </a:r>
            <a:br>
              <a:rPr lang="en-US" dirty="0" smtClean="0"/>
            </a:br>
            <a:r>
              <a:rPr lang="en-US" dirty="0" smtClean="0"/>
              <a:t>from printed publishing</a:t>
            </a:r>
            <a:br>
              <a:rPr lang="en-US" dirty="0" smtClean="0"/>
            </a:br>
            <a:r>
              <a:rPr lang="en-US" dirty="0" smtClean="0"/>
              <a:t>to online publishing?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8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-1524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Green Open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A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ccess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is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the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wisest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model !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-100136" y="1373867"/>
            <a:ext cx="91366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/>
              <a:t>Today</a:t>
            </a:r>
            <a:r>
              <a:rPr lang="fr-FR" sz="2400" dirty="0" smtClean="0"/>
              <a:t>,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publishers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own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peer-reviewed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journals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and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bibliometric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tools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which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insures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their</a:t>
            </a:r>
            <a:r>
              <a:rPr lang="fr-FR" sz="2400" dirty="0" smtClean="0">
                <a:solidFill>
                  <a:srgbClr val="000000"/>
                </a:solidFill>
              </a:rPr>
              <a:t> control of the </a:t>
            </a:r>
            <a:r>
              <a:rPr lang="fr-FR" sz="2400" dirty="0" err="1" smtClean="0">
                <a:solidFill>
                  <a:srgbClr val="000000"/>
                </a:solidFill>
              </a:rPr>
              <a:t>scientific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publishing</a:t>
            </a:r>
            <a:r>
              <a:rPr lang="fr-FR" sz="2400" dirty="0" smtClean="0">
                <a:solidFill>
                  <a:srgbClr val="000000"/>
                </a:solidFill>
              </a:rPr>
              <a:t> system.</a:t>
            </a: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304580" y="2348880"/>
            <a:ext cx="827353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000000"/>
                </a:solidFill>
              </a:rPr>
              <a:t>Today</a:t>
            </a:r>
            <a:r>
              <a:rPr lang="fr-FR" sz="2300" dirty="0" smtClean="0">
                <a:solidFill>
                  <a:srgbClr val="000000"/>
                </a:solidFill>
              </a:rPr>
              <a:t>,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publishers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try</a:t>
            </a:r>
            <a:r>
              <a:rPr lang="fr-FR" sz="2300" dirty="0" smtClean="0">
                <a:solidFill>
                  <a:srgbClr val="28C191"/>
                </a:solidFill>
              </a:rPr>
              <a:t> to impose to </a:t>
            </a:r>
            <a:r>
              <a:rPr lang="fr-FR" sz="2300" dirty="0" err="1" smtClean="0">
                <a:solidFill>
                  <a:srgbClr val="28C191"/>
                </a:solidFill>
              </a:rPr>
              <a:t>researchers</a:t>
            </a:r>
            <a:r>
              <a:rPr lang="fr-FR" sz="2300" dirty="0" smtClean="0">
                <a:solidFill>
                  <a:srgbClr val="28C191"/>
                </a:solidFill>
              </a:rPr>
              <a:t> and </a:t>
            </a:r>
            <a:r>
              <a:rPr lang="fr-FR" sz="2300" dirty="0" err="1" smtClean="0">
                <a:solidFill>
                  <a:srgbClr val="28C191"/>
                </a:solidFill>
              </a:rPr>
              <a:t>funding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agencies</a:t>
            </a:r>
            <a:endParaRPr lang="fr-FR" sz="230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the Gold Open Access model </a:t>
            </a:r>
            <a:r>
              <a:rPr lang="fr-FR" sz="2300" dirty="0" err="1" smtClean="0">
                <a:solidFill>
                  <a:srgbClr val="28C191"/>
                </a:solidFill>
              </a:rPr>
              <a:t>where</a:t>
            </a:r>
            <a:r>
              <a:rPr lang="fr-FR" sz="2300" dirty="0" smtClean="0">
                <a:solidFill>
                  <a:srgbClr val="28C191"/>
                </a:solidFill>
              </a:rPr>
              <a:t> one has to </a:t>
            </a:r>
            <a:r>
              <a:rPr lang="fr-FR" sz="2300" dirty="0" err="1" smtClean="0">
                <a:solidFill>
                  <a:srgbClr val="28C191"/>
                </a:solidFill>
              </a:rPr>
              <a:t>pay</a:t>
            </a:r>
            <a:r>
              <a:rPr lang="fr-FR" sz="2300" dirty="0" smtClean="0">
                <a:solidFill>
                  <a:srgbClr val="28C191"/>
                </a:solidFill>
              </a:rPr>
              <a:t> to </a:t>
            </a:r>
            <a:r>
              <a:rPr lang="fr-FR" sz="2300" dirty="0" err="1" smtClean="0">
                <a:solidFill>
                  <a:srgbClr val="28C191"/>
                </a:solidFill>
              </a:rPr>
              <a:t>publish</a:t>
            </a:r>
            <a:r>
              <a:rPr lang="fr-FR" sz="2300" dirty="0">
                <a:solidFill>
                  <a:srgbClr val="000000"/>
                </a:solidFill>
              </a:rPr>
              <a:t>,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000000"/>
                </a:solidFill>
              </a:rPr>
              <a:t>but </a:t>
            </a:r>
            <a:r>
              <a:rPr lang="fr-FR" sz="2300" dirty="0" err="1" smtClean="0">
                <a:solidFill>
                  <a:srgbClr val="000000"/>
                </a:solidFill>
              </a:rPr>
              <a:t>this</a:t>
            </a:r>
            <a:r>
              <a:rPr lang="fr-FR" sz="2300" dirty="0" smtClean="0">
                <a:solidFill>
                  <a:srgbClr val="000000"/>
                </a:solidFill>
              </a:rPr>
              <a:t> leads to the </a:t>
            </a:r>
            <a:r>
              <a:rPr lang="fr-FR" sz="2300" dirty="0" err="1" smtClean="0">
                <a:solidFill>
                  <a:srgbClr val="000000"/>
                </a:solidFill>
              </a:rPr>
              <a:t>rise</a:t>
            </a:r>
            <a:r>
              <a:rPr lang="fr-FR" sz="2300" dirty="0" smtClean="0">
                <a:solidFill>
                  <a:srgbClr val="000000"/>
                </a:solidFill>
              </a:rPr>
              <a:t> of </a:t>
            </a:r>
            <a:r>
              <a:rPr lang="fr-FR" sz="2300" dirty="0" err="1" smtClean="0">
                <a:solidFill>
                  <a:srgbClr val="000000"/>
                </a:solidFill>
              </a:rPr>
              <a:t>predatory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journals</a:t>
            </a:r>
            <a:r>
              <a:rPr lang="fr-FR" sz="2300" dirty="0" smtClean="0">
                <a:solidFill>
                  <a:srgbClr val="000000"/>
                </a:solidFill>
              </a:rPr>
              <a:t> of </a:t>
            </a:r>
            <a:r>
              <a:rPr lang="fr-FR" sz="2300" dirty="0" err="1" smtClean="0">
                <a:solidFill>
                  <a:srgbClr val="000000"/>
                </a:solidFill>
              </a:rPr>
              <a:t>very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poor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quality</a:t>
            </a:r>
            <a:r>
              <a:rPr lang="fr-FR" sz="2300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7" name="ZoneTexte 8"/>
          <p:cNvSpPr txBox="1">
            <a:spLocks noChangeArrowheads="1"/>
          </p:cNvSpPr>
          <p:nvPr/>
        </p:nvSpPr>
        <p:spPr bwMode="auto">
          <a:xfrm>
            <a:off x="731456" y="3717032"/>
            <a:ext cx="7200800" cy="800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0" dirty="0" smtClean="0"/>
              <a:t>  To </a:t>
            </a:r>
            <a:r>
              <a:rPr lang="fr-FR" sz="2300" dirty="0" err="1" smtClean="0"/>
              <a:t>insure</a:t>
            </a:r>
            <a:r>
              <a:rPr lang="fr-FR" sz="2300" dirty="0" smtClean="0"/>
              <a:t> a </a:t>
            </a:r>
            <a:r>
              <a:rPr lang="fr-FR" sz="2300" dirty="0" err="1" smtClean="0"/>
              <a:t>smooth</a:t>
            </a:r>
            <a:r>
              <a:rPr lang="fr-FR" sz="2300" dirty="0" smtClean="0"/>
              <a:t> transition to Open </a:t>
            </a:r>
            <a:r>
              <a:rPr lang="fr-FR" sz="2300" dirty="0" err="1" smtClean="0"/>
              <a:t>Acces</a:t>
            </a:r>
            <a:endParaRPr lang="fr-FR" sz="2300" dirty="0" smtClean="0"/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t</a:t>
            </a:r>
            <a:r>
              <a:rPr lang="fr-FR" sz="2300" b="0" dirty="0" smtClean="0">
                <a:solidFill>
                  <a:srgbClr val="FF0000"/>
                </a:solidFill>
              </a:rPr>
              <a:t>he </a:t>
            </a:r>
            <a:r>
              <a:rPr lang="fr-FR" sz="2300" b="0" dirty="0" err="1" smtClean="0">
                <a:solidFill>
                  <a:srgbClr val="FF0000"/>
                </a:solidFill>
              </a:rPr>
              <a:t>wisest</a:t>
            </a:r>
            <a:r>
              <a:rPr lang="fr-FR" sz="2300" b="0" dirty="0" smtClean="0">
                <a:solidFill>
                  <a:srgbClr val="FF0000"/>
                </a:solidFill>
              </a:rPr>
              <a:t> solution </a:t>
            </a:r>
            <a:r>
              <a:rPr lang="fr-FR" sz="2300" b="0" dirty="0" err="1" smtClean="0">
                <a:solidFill>
                  <a:srgbClr val="FF0000"/>
                </a:solidFill>
              </a:rPr>
              <a:t>is</a:t>
            </a:r>
            <a:r>
              <a:rPr lang="fr-FR" sz="2300" b="0" dirty="0" smtClean="0">
                <a:solidFill>
                  <a:srgbClr val="FF0000"/>
                </a:solidFill>
              </a:rPr>
              <a:t> the Green </a:t>
            </a:r>
            <a:r>
              <a:rPr lang="fr-FR" sz="2300" dirty="0">
                <a:solidFill>
                  <a:srgbClr val="FF0000"/>
                </a:solidFill>
              </a:rPr>
              <a:t>O</a:t>
            </a:r>
            <a:r>
              <a:rPr lang="fr-FR" sz="2300" b="0" dirty="0" smtClean="0">
                <a:solidFill>
                  <a:srgbClr val="FF0000"/>
                </a:solidFill>
              </a:rPr>
              <a:t>pen </a:t>
            </a:r>
            <a:r>
              <a:rPr lang="fr-FR" sz="2300" dirty="0">
                <a:solidFill>
                  <a:srgbClr val="FF0000"/>
                </a:solidFill>
              </a:rPr>
              <a:t>A</a:t>
            </a:r>
            <a:r>
              <a:rPr lang="fr-FR" sz="2300" b="0" dirty="0" smtClean="0">
                <a:solidFill>
                  <a:srgbClr val="FF0000"/>
                </a:solidFill>
              </a:rPr>
              <a:t>ccess model</a:t>
            </a:r>
            <a:endParaRPr lang="fr-FR" sz="2300" b="0" dirty="0">
              <a:solidFill>
                <a:srgbClr val="000000"/>
              </a:solidFill>
            </a:endParaRPr>
          </a:p>
        </p:txBody>
      </p:sp>
      <p:graphicFrame>
        <p:nvGraphicFramePr>
          <p:cNvPr id="614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733708"/>
              </p:ext>
            </p:extLst>
          </p:nvPr>
        </p:nvGraphicFramePr>
        <p:xfrm>
          <a:off x="3779912" y="4571851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4571851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14"/>
          <p:cNvSpPr txBox="1"/>
          <p:nvPr/>
        </p:nvSpPr>
        <p:spPr>
          <a:xfrm>
            <a:off x="1901228" y="6300028"/>
            <a:ext cx="4831012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/MARIE_FARGE</a:t>
            </a: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-100136" y="4883676"/>
            <a:ext cx="8928992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researchers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keep</a:t>
            </a:r>
            <a:r>
              <a:rPr lang="fr-FR" sz="2400" dirty="0" smtClean="0">
                <a:solidFill>
                  <a:srgbClr val="000000"/>
                </a:solidFill>
              </a:rPr>
              <a:t> the </a:t>
            </a:r>
            <a:r>
              <a:rPr lang="fr-FR" sz="2400" dirty="0" err="1" smtClean="0">
                <a:solidFill>
                  <a:srgbClr val="000000"/>
                </a:solidFill>
              </a:rPr>
              <a:t>academic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freedom</a:t>
            </a:r>
            <a:r>
              <a:rPr lang="fr-FR" sz="2400" dirty="0" smtClean="0">
                <a:solidFill>
                  <a:srgbClr val="000000"/>
                </a:solidFill>
              </a:rPr>
              <a:t> to </a:t>
            </a:r>
            <a:r>
              <a:rPr lang="fr-FR" sz="2400" dirty="0" err="1" smtClean="0">
                <a:solidFill>
                  <a:srgbClr val="FF0000"/>
                </a:solidFill>
              </a:rPr>
              <a:t>publish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err="1">
                <a:solidFill>
                  <a:srgbClr val="FF0000"/>
                </a:solidFill>
              </a:rPr>
              <a:t>t</a:t>
            </a:r>
            <a:r>
              <a:rPr lang="fr-FR" sz="2400" dirty="0" err="1" smtClean="0">
                <a:solidFill>
                  <a:srgbClr val="FF0000"/>
                </a:solidFill>
              </a:rPr>
              <a:t>heir</a:t>
            </a:r>
            <a:r>
              <a:rPr lang="fr-FR" sz="2400" dirty="0" smtClean="0">
                <a:solidFill>
                  <a:srgbClr val="FF0000"/>
                </a:solidFill>
              </a:rPr>
              <a:t> articles in the </a:t>
            </a:r>
            <a:r>
              <a:rPr lang="fr-FR" sz="2400" dirty="0" err="1" smtClean="0">
                <a:solidFill>
                  <a:srgbClr val="FF0000"/>
                </a:solidFill>
              </a:rPr>
              <a:t>journals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they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prefer</a:t>
            </a:r>
            <a:r>
              <a:rPr lang="fr-FR" sz="2400" dirty="0" smtClean="0"/>
              <a:t>, and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time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</a:p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deposit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a version of </a:t>
            </a:r>
            <a:r>
              <a:rPr lang="fr-FR" sz="2400" dirty="0" err="1" smtClean="0">
                <a:solidFill>
                  <a:srgbClr val="FF0000"/>
                </a:solidFill>
              </a:rPr>
              <a:t>each</a:t>
            </a:r>
            <a:r>
              <a:rPr lang="fr-FR" sz="2400" dirty="0" smtClean="0">
                <a:solidFill>
                  <a:srgbClr val="FF0000"/>
                </a:solidFill>
              </a:rPr>
              <a:t> article in a public open </a:t>
            </a:r>
            <a:r>
              <a:rPr lang="fr-FR" sz="2400" dirty="0" err="1" smtClean="0">
                <a:solidFill>
                  <a:srgbClr val="FF0000"/>
                </a:solidFill>
              </a:rPr>
              <a:t>repository</a:t>
            </a:r>
            <a:r>
              <a:rPr lang="fr-F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255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4544" y="-152400"/>
            <a:ext cx="97210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Platform</a:t>
            </a:r>
            <a:r>
              <a:rPr lang="fr-FR" sz="3300" b="1" i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boost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Green Open Access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58392"/>
            <a:ext cx="8839200" cy="3098800"/>
          </a:xfrm>
          <a:prstGeom prst="rect">
            <a:avLst/>
          </a:prstGeom>
        </p:spPr>
      </p:pic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539552" y="1124744"/>
            <a:ext cx="8028112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http://</a:t>
            </a:r>
            <a:r>
              <a:rPr lang="fr-FR" sz="2300" dirty="0" err="1" smtClean="0">
                <a:solidFill>
                  <a:srgbClr val="28C191"/>
                </a:solidFill>
              </a:rPr>
              <a:t>dissem.in</a:t>
            </a:r>
            <a:endParaRPr lang="fr-FR" sz="230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‘Spot </a:t>
            </a:r>
            <a:r>
              <a:rPr lang="fr-FR" sz="2300" dirty="0" err="1" smtClean="0">
                <a:solidFill>
                  <a:srgbClr val="28C191"/>
                </a:solidFill>
              </a:rPr>
              <a:t>your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own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paywalled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papers</a:t>
            </a:r>
            <a:r>
              <a:rPr lang="fr-FR" sz="2300" dirty="0" smtClean="0">
                <a:solidFill>
                  <a:srgbClr val="28C191"/>
                </a:solidFill>
              </a:rPr>
              <a:t>. </a:t>
            </a:r>
            <a:r>
              <a:rPr lang="fr-FR" sz="2300" dirty="0" err="1" smtClean="0">
                <a:solidFill>
                  <a:srgbClr val="28C191"/>
                </a:solidFill>
              </a:rPr>
              <a:t>Liberate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them</a:t>
            </a:r>
            <a:r>
              <a:rPr lang="fr-FR" sz="2300" dirty="0" smtClean="0">
                <a:solidFill>
                  <a:srgbClr val="28C191"/>
                </a:solidFill>
              </a:rPr>
              <a:t> in one click!’</a:t>
            </a:r>
            <a:endParaRPr lang="fr-FR" sz="2300" b="0" dirty="0">
              <a:solidFill>
                <a:srgbClr val="28C191"/>
              </a:solidFill>
            </a:endParaRPr>
          </a:p>
        </p:txBody>
      </p:sp>
      <p:sp>
        <p:nvSpPr>
          <p:cNvPr id="7" name="ZoneTexte 14"/>
          <p:cNvSpPr txBox="1">
            <a:spLocks noChangeArrowheads="1"/>
          </p:cNvSpPr>
          <p:nvPr/>
        </p:nvSpPr>
        <p:spPr bwMode="auto">
          <a:xfrm>
            <a:off x="330194" y="5305271"/>
            <a:ext cx="8602623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000000"/>
                </a:solidFill>
              </a:rPr>
              <a:t>The </a:t>
            </a:r>
            <a:r>
              <a:rPr lang="fr-FR" sz="2300" dirty="0" err="1" smtClean="0">
                <a:solidFill>
                  <a:srgbClr val="000000"/>
                </a:solidFill>
              </a:rPr>
              <a:t>platform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was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created</a:t>
            </a:r>
            <a:r>
              <a:rPr lang="fr-FR" sz="2300" dirty="0" smtClean="0">
                <a:solidFill>
                  <a:srgbClr val="FF0000"/>
                </a:solidFill>
              </a:rPr>
              <a:t> in 2014 by Antonin </a:t>
            </a:r>
            <a:r>
              <a:rPr lang="fr-FR" sz="2300" dirty="0" err="1" smtClean="0">
                <a:solidFill>
                  <a:srgbClr val="FF0000"/>
                </a:solidFill>
              </a:rPr>
              <a:t>Delpeuch</a:t>
            </a:r>
            <a:r>
              <a:rPr lang="fr-FR" sz="2300" dirty="0" smtClean="0"/>
              <a:t>, </a:t>
            </a:r>
          </a:p>
          <a:p>
            <a:pPr algn="ctr"/>
            <a:r>
              <a:rPr lang="fr-FR" sz="2300" dirty="0" err="1"/>
              <a:t>w</a:t>
            </a:r>
            <a:r>
              <a:rPr lang="fr-FR" sz="2300" dirty="0" err="1" smtClean="0"/>
              <a:t>hen</a:t>
            </a:r>
            <a:r>
              <a:rPr lang="fr-FR" sz="2300" dirty="0" smtClean="0"/>
              <a:t> </a:t>
            </a:r>
            <a:r>
              <a:rPr lang="fr-FR" sz="2300" dirty="0" err="1" smtClean="0"/>
              <a:t>he</a:t>
            </a:r>
            <a:r>
              <a:rPr lang="fr-FR" sz="2300" dirty="0" smtClean="0"/>
              <a:t> </a:t>
            </a:r>
            <a:r>
              <a:rPr lang="fr-FR" sz="2300" dirty="0" err="1" smtClean="0"/>
              <a:t>was</a:t>
            </a:r>
            <a:r>
              <a:rPr lang="fr-FR" sz="2300" dirty="0" smtClean="0"/>
              <a:t> computer </a:t>
            </a:r>
            <a:r>
              <a:rPr lang="fr-FR" sz="2300" dirty="0"/>
              <a:t>science </a:t>
            </a:r>
            <a:r>
              <a:rPr lang="fr-FR" sz="2300" dirty="0" err="1" smtClean="0"/>
              <a:t>student</a:t>
            </a:r>
            <a:r>
              <a:rPr lang="fr-FR" sz="2300" dirty="0" smtClean="0"/>
              <a:t> </a:t>
            </a:r>
            <a:r>
              <a:rPr lang="fr-FR" sz="2300" dirty="0" err="1" smtClean="0"/>
              <a:t>at</a:t>
            </a:r>
            <a:r>
              <a:rPr lang="fr-FR" sz="2300" dirty="0" smtClean="0"/>
              <a:t> </a:t>
            </a:r>
            <a:r>
              <a:rPr lang="fr-FR" sz="2300" dirty="0"/>
              <a:t>ENS </a:t>
            </a:r>
            <a:r>
              <a:rPr lang="fr-FR" sz="2300" dirty="0" smtClean="0"/>
              <a:t>Paris,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300" dirty="0">
                <a:solidFill>
                  <a:srgbClr val="000000"/>
                </a:solidFill>
              </a:rPr>
              <a:t>a</a:t>
            </a:r>
            <a:r>
              <a:rPr lang="fr-FR" sz="2300" dirty="0" smtClean="0">
                <a:solidFill>
                  <a:srgbClr val="000000"/>
                </a:solidFill>
              </a:rPr>
              <a:t>nd </a:t>
            </a:r>
            <a:r>
              <a:rPr lang="fr-FR" sz="2300" dirty="0" err="1" smtClean="0">
                <a:solidFill>
                  <a:srgbClr val="000000"/>
                </a:solidFill>
              </a:rPr>
              <a:t>is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collectively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developed</a:t>
            </a:r>
            <a:r>
              <a:rPr lang="fr-FR" sz="2300" dirty="0" smtClean="0">
                <a:solidFill>
                  <a:srgbClr val="FF0000"/>
                </a:solidFill>
              </a:rPr>
              <a:t> in open source </a:t>
            </a:r>
            <a:r>
              <a:rPr lang="fr-FR" sz="2300" dirty="0" smtClean="0"/>
              <a:t>by CAPSH (</a:t>
            </a:r>
            <a:r>
              <a:rPr lang="fr-FR" sz="2300" dirty="0" err="1" smtClean="0"/>
              <a:t>Committee</a:t>
            </a:r>
            <a:r>
              <a:rPr lang="fr-FR" sz="2300" dirty="0" smtClean="0"/>
              <a:t> for </a:t>
            </a:r>
          </a:p>
          <a:p>
            <a:pPr algn="ctr"/>
            <a:r>
              <a:rPr lang="fr-FR" sz="2300" dirty="0" smtClean="0"/>
              <a:t>the </a:t>
            </a:r>
            <a:r>
              <a:rPr lang="fr-FR" sz="2300" dirty="0" err="1" smtClean="0"/>
              <a:t>Accessibility</a:t>
            </a:r>
            <a:r>
              <a:rPr lang="fr-FR" sz="2300" dirty="0" smtClean="0"/>
              <a:t> of Publications in Sciences and </a:t>
            </a:r>
            <a:r>
              <a:rPr lang="fr-FR" sz="2300" dirty="0" err="1" smtClean="0"/>
              <a:t>Humanities</a:t>
            </a:r>
            <a:r>
              <a:rPr lang="fr-FR" sz="2300" dirty="0"/>
              <a:t>)</a:t>
            </a:r>
            <a:endParaRPr lang="fr-FR" sz="2300" dirty="0" smtClean="0"/>
          </a:p>
        </p:txBody>
      </p:sp>
    </p:spTree>
    <p:extLst>
      <p:ext uri="{BB962C8B-B14F-4D97-AF65-F5344CB8AC3E}">
        <p14:creationId xmlns:p14="http://schemas.microsoft.com/office/powerpoint/2010/main" val="2946915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107504" y="-99392"/>
            <a:ext cx="94320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i="1" dirty="0" err="1" smtClean="0">
                <a:solidFill>
                  <a:srgbClr val="FF0000"/>
                </a:solidFill>
                <a:latin typeface="Arial"/>
              </a:rPr>
              <a:t>Dissem.in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lists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the articles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any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9" name="直線コネクタ 14"/>
          <p:cNvCxnSpPr>
            <a:cxnSpLocks noChangeShapeType="1"/>
          </p:cNvCxnSpPr>
          <p:nvPr/>
        </p:nvCxnSpPr>
        <p:spPr bwMode="auto">
          <a:xfrm>
            <a:off x="35496" y="980728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11" y="1043608"/>
            <a:ext cx="8304845" cy="5841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5097378"/>
            <a:ext cx="30963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>
                <a:solidFill>
                  <a:srgbClr val="FF0000"/>
                </a:solidFill>
              </a:rPr>
              <a:t>Dissem.in</a:t>
            </a:r>
            <a:r>
              <a:rPr lang="en-US" sz="2000" dirty="0" smtClean="0">
                <a:solidFill>
                  <a:srgbClr val="FF0000"/>
                </a:solidFill>
              </a:rPr>
              <a:t> crawls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bout 90 millions articles</a:t>
            </a:r>
          </a:p>
        </p:txBody>
      </p:sp>
    </p:spTree>
    <p:extLst>
      <p:ext uri="{BB962C8B-B14F-4D97-AF65-F5344CB8AC3E}">
        <p14:creationId xmlns:p14="http://schemas.microsoft.com/office/powerpoint/2010/main" val="135656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_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6858" y="613693"/>
            <a:ext cx="9601200" cy="56956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681119" y="1700808"/>
            <a:ext cx="2995682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Papers already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i</a:t>
            </a:r>
            <a:r>
              <a:rPr lang="en-US" sz="2000" dirty="0" smtClean="0">
                <a:solidFill>
                  <a:srgbClr val="FF0000"/>
                </a:solidFill>
              </a:rPr>
              <a:t>n open access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        can be downloaded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3429000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4571836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939988"/>
            <a:ext cx="792088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2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S_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15" y="0"/>
            <a:ext cx="873177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15684" y="980728"/>
            <a:ext cx="2501381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Papers not yet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in open access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       can be deposited 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284364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3923764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5291916"/>
            <a:ext cx="864096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39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Screen Shot 2016-06-07 at 16.49.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09" y="27384"/>
            <a:ext cx="78599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2503924"/>
            <a:ext cx="2236510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en-US" sz="1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>
                <a:solidFill>
                  <a:srgbClr val="3366FF"/>
                </a:solidFill>
              </a:rPr>
              <a:t>For each article</a:t>
            </a:r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000" i="1" dirty="0" err="1" smtClean="0">
                <a:solidFill>
                  <a:srgbClr val="28C191"/>
                </a:solidFill>
              </a:rPr>
              <a:t>Dissem.in</a:t>
            </a:r>
            <a:r>
              <a:rPr lang="en-US" sz="2000" dirty="0" smtClean="0">
                <a:solidFill>
                  <a:srgbClr val="28C191"/>
                </a:solidFill>
              </a:rPr>
              <a:t> checks</a:t>
            </a:r>
          </a:p>
          <a:p>
            <a:pPr algn="ctr"/>
            <a:r>
              <a:rPr lang="en-US" sz="2000" dirty="0">
                <a:solidFill>
                  <a:srgbClr val="28C191"/>
                </a:solidFill>
              </a:rPr>
              <a:t>w</a:t>
            </a:r>
            <a:r>
              <a:rPr lang="en-US" sz="2000" dirty="0" smtClean="0">
                <a:solidFill>
                  <a:srgbClr val="28C191"/>
                </a:solidFill>
              </a:rPr>
              <a:t>hich version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 the publisher </a:t>
            </a:r>
          </a:p>
          <a:p>
            <a:pPr algn="ctr"/>
            <a:r>
              <a:rPr lang="en-US" sz="2000" dirty="0">
                <a:solidFill>
                  <a:srgbClr val="28C191"/>
                </a:solidFill>
              </a:rPr>
              <a:t>a</a:t>
            </a:r>
            <a:r>
              <a:rPr lang="en-US" sz="2000" dirty="0" smtClean="0">
                <a:solidFill>
                  <a:srgbClr val="28C191"/>
                </a:solidFill>
              </a:rPr>
              <a:t>llows to deposit</a:t>
            </a:r>
          </a:p>
          <a:p>
            <a:pPr algn="ctr"/>
            <a:r>
              <a:rPr lang="en-US" sz="2000" dirty="0" smtClean="0">
                <a:solidFill>
                  <a:srgbClr val="28C191"/>
                </a:solidFill>
              </a:rPr>
              <a:t>in open access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ctr"/>
            <a:r>
              <a:rPr lang="en-US" sz="2000" dirty="0" smtClean="0"/>
              <a:t>and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provides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a</a:t>
            </a:r>
            <a:r>
              <a:rPr lang="en-US" sz="2000" dirty="0" smtClean="0">
                <a:solidFill>
                  <a:srgbClr val="FF0000"/>
                </a:solidFill>
              </a:rPr>
              <a:t> very simple way 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to deposit it in an</a:t>
            </a:r>
          </a:p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open repository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</a:rPr>
              <a:t>e.g</a:t>
            </a:r>
            <a:r>
              <a:rPr lang="en-US" sz="2000" dirty="0" smtClean="0">
                <a:solidFill>
                  <a:srgbClr val="000000"/>
                </a:solidFill>
              </a:rPr>
              <a:t>., </a:t>
            </a:r>
            <a:r>
              <a:rPr lang="en-US" sz="2000" dirty="0" err="1" smtClean="0">
                <a:solidFill>
                  <a:srgbClr val="000000"/>
                </a:solidFill>
              </a:rPr>
              <a:t>Zenodo</a:t>
            </a:r>
            <a:r>
              <a:rPr lang="en-US" sz="2000" dirty="0" smtClean="0">
                <a:solidFill>
                  <a:srgbClr val="000000"/>
                </a:solidFill>
              </a:rPr>
              <a:t>, HAL).</a:t>
            </a:r>
          </a:p>
          <a:p>
            <a:pPr algn="ctr"/>
            <a:endParaRPr lang="en-US" sz="1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Conclusion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-36512" y="1052736"/>
            <a:ext cx="9137421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700" dirty="0" smtClean="0">
              <a:latin typeface="Calibri"/>
            </a:endParaRPr>
          </a:p>
          <a:p>
            <a:pPr algn="ctr"/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Today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i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nvestments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for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producin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g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and 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peer-reviewing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article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s 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are public but</a:t>
            </a:r>
          </a:p>
          <a:p>
            <a:pPr algn="ctr"/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ownership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smtClean="0">
                <a:latin typeface="Calibri"/>
              </a:rPr>
              <a:t>of </a:t>
            </a:r>
            <a:r>
              <a:rPr lang="fr-FR" sz="2300" dirty="0" err="1" smtClean="0">
                <a:latin typeface="Calibri"/>
              </a:rPr>
              <a:t>journals</a:t>
            </a:r>
            <a:r>
              <a:rPr lang="fr-FR" sz="2300" dirty="0" smtClean="0">
                <a:latin typeface="Calibri"/>
              </a:rPr>
              <a:t>, </a:t>
            </a:r>
            <a:r>
              <a:rPr lang="fr-FR" sz="2300" dirty="0" err="1" smtClean="0">
                <a:latin typeface="Calibri"/>
              </a:rPr>
              <a:t>peer-reviewing</a:t>
            </a:r>
            <a:r>
              <a:rPr lang="fr-FR" sz="2300" dirty="0" smtClean="0">
                <a:latin typeface="Calibri"/>
              </a:rPr>
              <a:t> reports and </a:t>
            </a:r>
            <a:r>
              <a:rPr lang="fr-FR" sz="2300" dirty="0" err="1" smtClean="0">
                <a:latin typeface="Calibri"/>
              </a:rPr>
              <a:t>publishing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platforms</a:t>
            </a:r>
            <a:endParaRPr lang="fr-FR" sz="2300" dirty="0" smtClean="0">
              <a:latin typeface="Calibri"/>
            </a:endParaRPr>
          </a:p>
          <a:p>
            <a:pPr algn="ctr"/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and profits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from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subscriptions</a:t>
            </a:r>
            <a:r>
              <a:rPr lang="fr-FR" sz="2300" dirty="0" smtClean="0">
                <a:latin typeface="Calibri"/>
              </a:rPr>
              <a:t>, article </a:t>
            </a:r>
            <a:r>
              <a:rPr lang="fr-FR" sz="2300" dirty="0" err="1">
                <a:latin typeface="Calibri"/>
              </a:rPr>
              <a:t>p</a:t>
            </a:r>
            <a:r>
              <a:rPr lang="fr-FR" sz="2300" dirty="0" err="1" smtClean="0">
                <a:latin typeface="Calibri"/>
              </a:rPr>
              <a:t>rocessing</a:t>
            </a:r>
            <a:r>
              <a:rPr lang="fr-FR" sz="2300" dirty="0" smtClean="0">
                <a:latin typeface="Calibri"/>
              </a:rPr>
              <a:t> charges </a:t>
            </a:r>
          </a:p>
          <a:p>
            <a:pPr algn="ctr"/>
            <a:r>
              <a:rPr lang="fr-FR" sz="2300" dirty="0" smtClean="0">
                <a:latin typeface="Calibri"/>
              </a:rPr>
              <a:t>and </a:t>
            </a:r>
            <a:r>
              <a:rPr lang="fr-FR" sz="2300" dirty="0" err="1" smtClean="0">
                <a:latin typeface="Calibri"/>
              </a:rPr>
              <a:t>bibliometric</a:t>
            </a:r>
            <a:r>
              <a:rPr lang="fr-FR" sz="2300" dirty="0" smtClean="0">
                <a:latin typeface="Calibri"/>
              </a:rPr>
              <a:t> data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are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private</a:t>
            </a:r>
            <a:r>
              <a:rPr lang="fr-FR" sz="2300" dirty="0" smtClean="0"/>
              <a:t>.</a:t>
            </a:r>
            <a:endParaRPr lang="fr-FR" sz="23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2" name="ZoneTexte 14"/>
          <p:cNvSpPr txBox="1">
            <a:spLocks noChangeArrowheads="1"/>
          </p:cNvSpPr>
          <p:nvPr/>
        </p:nvSpPr>
        <p:spPr bwMode="auto">
          <a:xfrm>
            <a:off x="1795" y="4581128"/>
            <a:ext cx="9159628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FR" sz="700" dirty="0" smtClean="0">
              <a:latin typeface="Calibri"/>
            </a:endParaRPr>
          </a:p>
          <a:p>
            <a:pPr algn="ctr"/>
            <a:r>
              <a:rPr lang="fr-FR" sz="2400" dirty="0" smtClean="0">
                <a:solidFill>
                  <a:srgbClr val="28C191"/>
                </a:solidFill>
              </a:rPr>
              <a:t>Public </a:t>
            </a:r>
            <a:r>
              <a:rPr lang="fr-FR" sz="2400" dirty="0" err="1" smtClean="0">
                <a:solidFill>
                  <a:srgbClr val="28C191"/>
                </a:solidFill>
              </a:rPr>
              <a:t>funding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agencies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should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provide</a:t>
            </a:r>
            <a:r>
              <a:rPr lang="fr-FR" sz="2400" dirty="0" smtClean="0">
                <a:solidFill>
                  <a:srgbClr val="28C191"/>
                </a:solidFill>
              </a:rPr>
              <a:t> public </a:t>
            </a:r>
            <a:r>
              <a:rPr lang="fr-FR" sz="2400" dirty="0" err="1" smtClean="0">
                <a:solidFill>
                  <a:srgbClr val="28C191"/>
                </a:solidFill>
              </a:rPr>
              <a:t>platforms</a:t>
            </a:r>
            <a:r>
              <a:rPr lang="fr-FR" sz="2400" dirty="0" smtClean="0">
                <a:solidFill>
                  <a:srgbClr val="28C191"/>
                </a:solidFill>
              </a:rPr>
              <a:t> for</a:t>
            </a:r>
          </a:p>
          <a:p>
            <a:pPr algn="ctr"/>
            <a:r>
              <a:rPr lang="fr-FR" sz="2400" dirty="0" err="1" smtClean="0">
                <a:solidFill>
                  <a:srgbClr val="000000"/>
                </a:solidFill>
              </a:rPr>
              <a:t>peer-reviewing</a:t>
            </a:r>
            <a:r>
              <a:rPr lang="fr-FR" sz="2400" dirty="0" smtClean="0">
                <a:solidFill>
                  <a:srgbClr val="000000"/>
                </a:solidFill>
              </a:rPr>
              <a:t>, </a:t>
            </a:r>
            <a:r>
              <a:rPr lang="fr-FR" sz="2400" dirty="0" err="1" smtClean="0">
                <a:solidFill>
                  <a:srgbClr val="000000"/>
                </a:solidFill>
              </a:rPr>
              <a:t>publishing</a:t>
            </a:r>
            <a:r>
              <a:rPr lang="fr-FR" sz="2400" dirty="0" smtClean="0">
                <a:solidFill>
                  <a:srgbClr val="000000"/>
                </a:solidFill>
              </a:rPr>
              <a:t> and </a:t>
            </a:r>
            <a:r>
              <a:rPr lang="fr-FR" sz="2400" dirty="0" err="1" smtClean="0">
                <a:solidFill>
                  <a:srgbClr val="000000"/>
                </a:solidFill>
              </a:rPr>
              <a:t>archiving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smtClean="0">
                <a:solidFill>
                  <a:srgbClr val="28C191"/>
                </a:solidFill>
              </a:rPr>
              <a:t>the </a:t>
            </a:r>
            <a:r>
              <a:rPr lang="fr-FR" sz="2400" dirty="0" err="1" smtClean="0">
                <a:solidFill>
                  <a:srgbClr val="28C191"/>
                </a:solidFill>
              </a:rPr>
              <a:t>results</a:t>
            </a:r>
            <a:r>
              <a:rPr lang="fr-FR" sz="2400" dirty="0" smtClean="0">
                <a:solidFill>
                  <a:srgbClr val="28C191"/>
                </a:solidFill>
              </a:rPr>
              <a:t> of public </a:t>
            </a:r>
            <a:r>
              <a:rPr lang="fr-FR" sz="2400" dirty="0" err="1" smtClean="0">
                <a:solidFill>
                  <a:srgbClr val="28C191"/>
                </a:solidFill>
              </a:rPr>
              <a:t>research</a:t>
            </a:r>
            <a:r>
              <a:rPr lang="fr-FR" sz="2400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fr-FR" sz="2400" dirty="0" err="1">
                <a:solidFill>
                  <a:srgbClr val="28C191"/>
                </a:solidFill>
              </a:rPr>
              <a:t>I</a:t>
            </a:r>
            <a:r>
              <a:rPr lang="fr-FR" sz="2400" dirty="0" err="1" smtClean="0">
                <a:solidFill>
                  <a:srgbClr val="28C191"/>
                </a:solidFill>
              </a:rPr>
              <a:t>ntellectual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property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laws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(copyright/</a:t>
            </a:r>
            <a:r>
              <a:rPr lang="fr-FR" sz="2400" dirty="0" err="1" smtClean="0">
                <a:solidFill>
                  <a:srgbClr val="000000"/>
                </a:solidFill>
              </a:rPr>
              <a:t>authoright</a:t>
            </a:r>
            <a:r>
              <a:rPr lang="fr-FR" sz="2400" dirty="0" smtClean="0">
                <a:solidFill>
                  <a:srgbClr val="000000"/>
                </a:solidFill>
              </a:rPr>
              <a:t>) </a:t>
            </a:r>
            <a:r>
              <a:rPr lang="fr-FR" sz="2400" dirty="0" err="1" smtClean="0">
                <a:solidFill>
                  <a:srgbClr val="28C191"/>
                </a:solidFill>
              </a:rPr>
              <a:t>should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be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improved</a:t>
            </a:r>
            <a:r>
              <a:rPr lang="fr-FR" sz="2400" dirty="0" smtClean="0">
                <a:solidFill>
                  <a:srgbClr val="000000"/>
                </a:solidFill>
              </a:rPr>
              <a:t> to </a:t>
            </a:r>
          </a:p>
          <a:p>
            <a:pPr algn="ctr"/>
            <a:r>
              <a:rPr lang="fr-FR" sz="2400" dirty="0" err="1" smtClean="0">
                <a:solidFill>
                  <a:srgbClr val="28C191"/>
                </a:solidFill>
              </a:rPr>
              <a:t>guarantee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that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results</a:t>
            </a:r>
            <a:r>
              <a:rPr lang="fr-FR" sz="2400" dirty="0" smtClean="0">
                <a:solidFill>
                  <a:srgbClr val="28C191"/>
                </a:solidFill>
              </a:rPr>
              <a:t> of public </a:t>
            </a:r>
            <a:r>
              <a:rPr lang="fr-FR" sz="2400" dirty="0" err="1" smtClean="0">
                <a:solidFill>
                  <a:srgbClr val="28C191"/>
                </a:solidFill>
              </a:rPr>
              <a:t>research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remain</a:t>
            </a:r>
            <a:r>
              <a:rPr lang="fr-FR" sz="2400" dirty="0" smtClean="0">
                <a:solidFill>
                  <a:srgbClr val="28C191"/>
                </a:solidFill>
              </a:rPr>
              <a:t> public and open</a:t>
            </a:r>
            <a:r>
              <a:rPr lang="fr-FR" sz="2400" dirty="0" smtClean="0"/>
              <a:t>. </a:t>
            </a:r>
          </a:p>
          <a:p>
            <a:pPr algn="ctr"/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need</a:t>
            </a:r>
            <a:r>
              <a:rPr lang="fr-FR" sz="2400" dirty="0" smtClean="0"/>
              <a:t> </a:t>
            </a:r>
            <a:r>
              <a:rPr lang="fr-FR" sz="2400" dirty="0" err="1" smtClean="0"/>
              <a:t>those</a:t>
            </a:r>
            <a:r>
              <a:rPr lang="fr-FR" sz="2400" dirty="0" smtClean="0"/>
              <a:t> </a:t>
            </a:r>
            <a:r>
              <a:rPr lang="fr-FR" sz="2400" dirty="0" err="1" smtClean="0"/>
              <a:t>tools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to </a:t>
            </a:r>
            <a:r>
              <a:rPr lang="fr-FR" sz="2400" dirty="0" err="1" smtClean="0">
                <a:solidFill>
                  <a:srgbClr val="FF0000"/>
                </a:solidFill>
              </a:rPr>
              <a:t>develop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knowlegde</a:t>
            </a:r>
            <a:r>
              <a:rPr lang="fr-FR" sz="2400" dirty="0" smtClean="0">
                <a:solidFill>
                  <a:srgbClr val="FF0000"/>
                </a:solidFill>
              </a:rPr>
              <a:t> as a </a:t>
            </a:r>
            <a:r>
              <a:rPr lang="fr-FR" sz="2400" dirty="0" err="1" smtClean="0">
                <a:solidFill>
                  <a:srgbClr val="FF0000"/>
                </a:solidFill>
              </a:rPr>
              <a:t>commons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fr-FR" sz="23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ZoneTexte 8"/>
          <p:cNvSpPr txBox="1">
            <a:spLocks noChangeArrowheads="1"/>
          </p:cNvSpPr>
          <p:nvPr/>
        </p:nvSpPr>
        <p:spPr bwMode="auto">
          <a:xfrm>
            <a:off x="304800" y="2780928"/>
            <a:ext cx="8610599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0" dirty="0">
                <a:latin typeface="Calibri"/>
              </a:rPr>
              <a:t>  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Publishers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should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become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service providers</a:t>
            </a:r>
            <a:r>
              <a:rPr lang="fr-FR" sz="2300" dirty="0" smtClean="0"/>
              <a:t> to</a:t>
            </a:r>
            <a:endParaRPr lang="fr-FR" sz="2300" dirty="0" smtClean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publicly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funded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smtClean="0">
                <a:latin typeface="Calibri"/>
              </a:rPr>
              <a:t>and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publicly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owned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publishing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platforms</a:t>
            </a:r>
            <a:r>
              <a:rPr lang="fr-FR" sz="2300" dirty="0" smtClean="0">
                <a:latin typeface="Calibri"/>
              </a:rPr>
              <a:t>,</a:t>
            </a:r>
          </a:p>
          <a:p>
            <a:pPr algn="ctr"/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without</a:t>
            </a:r>
            <a:r>
              <a:rPr lang="fr-FR" sz="23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FF0000"/>
                </a:solidFill>
                <a:latin typeface="Calibri"/>
              </a:rPr>
              <a:t>having</a:t>
            </a:r>
            <a:r>
              <a:rPr lang="fr-FR" sz="2300" b="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FF0000"/>
                </a:solidFill>
                <a:latin typeface="Calibri"/>
              </a:rPr>
              <a:t>anymore</a:t>
            </a:r>
            <a:r>
              <a:rPr lang="fr-FR" sz="2300" b="0" dirty="0" smtClean="0">
                <a:solidFill>
                  <a:srgbClr val="FF0000"/>
                </a:solidFill>
                <a:latin typeface="Calibri"/>
              </a:rPr>
              <a:t> the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property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of articles</a:t>
            </a:r>
            <a:r>
              <a:rPr lang="fr-FR" sz="23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and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journals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, plus</a:t>
            </a:r>
          </a:p>
          <a:p>
            <a:pPr algn="ctr"/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platforms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for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peer-reviewing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,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publishing</a:t>
            </a:r>
            <a:r>
              <a:rPr lang="fr-FR" sz="23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and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computing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bibliometry</a:t>
            </a:r>
            <a:r>
              <a:rPr lang="fr-FR" sz="2300" dirty="0" smtClean="0"/>
              <a:t>.</a:t>
            </a:r>
            <a:endParaRPr lang="fr-FR" sz="2300" b="0" dirty="0" smtClean="0">
              <a:solidFill>
                <a:srgbClr val="FF0000"/>
              </a:solidFill>
              <a:latin typeface="Calibri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214975"/>
              </p:ext>
            </p:extLst>
          </p:nvPr>
        </p:nvGraphicFramePr>
        <p:xfrm>
          <a:off x="3962400" y="4437112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9" name="…quation" r:id="rId3" imgW="228600" imgH="203200" progId="Equation.3">
                  <p:embed/>
                </p:oleObj>
              </mc:Choice>
              <mc:Fallback>
                <p:oleObj name="…quation" r:id="rId3" imgW="228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437112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What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do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need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publishers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for ?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827584" y="1124744"/>
            <a:ext cx="7416824" cy="5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‘Since </a:t>
            </a:r>
            <a:r>
              <a:rPr lang="en-US" sz="2400" dirty="0"/>
              <a:t>the creation of scientific journals 350 years ago, </a:t>
            </a:r>
            <a:r>
              <a:rPr lang="en-US" sz="2400" dirty="0">
                <a:solidFill>
                  <a:srgbClr val="28C191"/>
                </a:solidFill>
              </a:rPr>
              <a:t>large commercial publishing houses </a:t>
            </a:r>
            <a:r>
              <a:rPr lang="en-US" sz="2400" dirty="0" smtClean="0">
                <a:solidFill>
                  <a:srgbClr val="28C191"/>
                </a:solidFill>
              </a:rPr>
              <a:t>have increased </a:t>
            </a:r>
            <a:r>
              <a:rPr lang="en-US" sz="2400" dirty="0">
                <a:solidFill>
                  <a:srgbClr val="28C191"/>
                </a:solidFill>
              </a:rPr>
              <a:t>their control of the science system. </a:t>
            </a:r>
            <a:r>
              <a:rPr lang="en-US" sz="2400" dirty="0" smtClean="0"/>
              <a:t>While </a:t>
            </a:r>
            <a:r>
              <a:rPr lang="en-US" sz="2400" dirty="0"/>
              <a:t>one could argue that their role </a:t>
            </a:r>
            <a:r>
              <a:rPr lang="en-US" sz="2400" dirty="0" smtClean="0"/>
              <a:t>of typesetting</a:t>
            </a:r>
            <a:r>
              <a:rPr lang="en-US" sz="2400" dirty="0"/>
              <a:t>, printing, and diffusion were central in </a:t>
            </a:r>
            <a:r>
              <a:rPr lang="en-US" sz="2400" dirty="0" smtClean="0"/>
              <a:t>the print world, </a:t>
            </a:r>
            <a:r>
              <a:rPr lang="en-US" sz="2400" dirty="0"/>
              <a:t>the ease with which these </a:t>
            </a:r>
            <a:r>
              <a:rPr lang="en-US" sz="2400" dirty="0" smtClean="0"/>
              <a:t>functions </a:t>
            </a:r>
            <a:r>
              <a:rPr lang="en-US" sz="2400" dirty="0"/>
              <a:t>can be </a:t>
            </a:r>
            <a:r>
              <a:rPr lang="en-US" sz="2400" dirty="0" smtClean="0"/>
              <a:t>fulfilled </a:t>
            </a:r>
            <a:r>
              <a:rPr lang="en-US" sz="2400" dirty="0">
                <a:solidFill>
                  <a:srgbClr val="3366FF"/>
                </a:solidFill>
              </a:rPr>
              <a:t>in the electronic world </a:t>
            </a:r>
            <a:r>
              <a:rPr lang="en-US" sz="2400" dirty="0"/>
              <a:t>makes one wonder</a:t>
            </a:r>
            <a:r>
              <a:rPr lang="en-US" sz="2400" dirty="0" smtClean="0"/>
              <a:t>: </a:t>
            </a:r>
            <a:r>
              <a:rPr lang="en-US" sz="2300" dirty="0" smtClean="0">
                <a:solidFill>
                  <a:srgbClr val="3366FF"/>
                </a:solidFill>
              </a:rPr>
              <a:t>what </a:t>
            </a:r>
            <a:r>
              <a:rPr lang="en-US" sz="2300" dirty="0">
                <a:solidFill>
                  <a:srgbClr val="3366FF"/>
                </a:solidFill>
              </a:rPr>
              <a:t>do we need publishers for</a:t>
            </a:r>
            <a:r>
              <a:rPr lang="en-US" sz="2300" dirty="0" smtClean="0">
                <a:solidFill>
                  <a:srgbClr val="3366FF"/>
                </a:solidFill>
              </a:rPr>
              <a:t>? </a:t>
            </a:r>
            <a:r>
              <a:rPr lang="en-US" sz="2300" dirty="0" smtClean="0"/>
              <a:t>[</a:t>
            </a:r>
            <a:r>
              <a:rPr lang="is-IS" sz="2300" dirty="0" smtClean="0"/>
              <a:t>…] </a:t>
            </a:r>
            <a:r>
              <a:rPr lang="is-IS" sz="2300" dirty="0" smtClean="0">
                <a:solidFill>
                  <a:srgbClr val="3366FF"/>
                </a:solidFill>
              </a:rPr>
              <a:t>I</a:t>
            </a:r>
            <a:r>
              <a:rPr lang="en-US" sz="2300" dirty="0" smtClean="0">
                <a:solidFill>
                  <a:srgbClr val="3366FF"/>
                </a:solidFill>
              </a:rPr>
              <a:t>t </a:t>
            </a:r>
            <a:r>
              <a:rPr lang="en-US" sz="2300" dirty="0">
                <a:solidFill>
                  <a:srgbClr val="3366FF"/>
                </a:solidFill>
              </a:rPr>
              <a:t>is up to the scientific community to change the system </a:t>
            </a:r>
            <a:r>
              <a:rPr lang="en-US" sz="2300" dirty="0"/>
              <a:t>in a similar fashion and in parallel to the open access and open science movements. </a:t>
            </a:r>
            <a:r>
              <a:rPr lang="en-US" sz="2300" dirty="0">
                <a:solidFill>
                  <a:srgbClr val="FF0000"/>
                </a:solidFill>
              </a:rPr>
              <a:t>Unfortunately, researchers are still dependent on one essentially symbolic function of publishers, which is</a:t>
            </a:r>
            <a:r>
              <a:rPr lang="en-US" sz="2300" dirty="0"/>
              <a:t> </a:t>
            </a:r>
            <a:r>
              <a:rPr lang="en-US" sz="2300" dirty="0">
                <a:solidFill>
                  <a:srgbClr val="FF0000"/>
                </a:solidFill>
              </a:rPr>
              <a:t>to allocate academic capital, thereby explaining </a:t>
            </a:r>
            <a:r>
              <a:rPr lang="en-US" sz="2300" dirty="0" smtClean="0">
                <a:solidFill>
                  <a:srgbClr val="FF0000"/>
                </a:solidFill>
              </a:rPr>
              <a:t>why the </a:t>
            </a:r>
            <a:r>
              <a:rPr lang="en-US" sz="2300" dirty="0">
                <a:solidFill>
                  <a:srgbClr val="FF0000"/>
                </a:solidFill>
              </a:rPr>
              <a:t>scientific community is so dependent on </a:t>
            </a:r>
            <a:r>
              <a:rPr lang="en-US" sz="2300" i="1" dirty="0">
                <a:solidFill>
                  <a:srgbClr val="FF0000"/>
                </a:solidFill>
              </a:rPr>
              <a:t>The Most Profitable Obsolete Technology in </a:t>
            </a:r>
            <a:r>
              <a:rPr lang="en-US" sz="2300" i="1" dirty="0" smtClean="0">
                <a:solidFill>
                  <a:srgbClr val="FF0000"/>
                </a:solidFill>
              </a:rPr>
              <a:t>History </a:t>
            </a:r>
            <a:r>
              <a:rPr lang="en-US" sz="2300" b="1" dirty="0" smtClean="0"/>
              <a:t>’</a:t>
            </a:r>
            <a:endParaRPr lang="en-US" sz="2300" dirty="0"/>
          </a:p>
          <a:p>
            <a:endParaRPr lang="en-US" sz="2300" dirty="0">
              <a:solidFill>
                <a:srgbClr val="FF0000"/>
              </a:solidFill>
            </a:endParaRPr>
          </a:p>
        </p:txBody>
      </p:sp>
      <p:sp>
        <p:nvSpPr>
          <p:cNvPr id="12" name="ZoneTexte 14"/>
          <p:cNvSpPr txBox="1"/>
          <p:nvPr/>
        </p:nvSpPr>
        <p:spPr>
          <a:xfrm>
            <a:off x="296416" y="6381328"/>
            <a:ext cx="8524056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Vincent </a:t>
            </a:r>
            <a:r>
              <a:rPr lang="fr-FR" i="1" dirty="0" err="1" smtClean="0">
                <a:latin typeface="Times"/>
              </a:rPr>
              <a:t>Larivière</a:t>
            </a:r>
            <a:r>
              <a:rPr lang="fr-FR" i="1" dirty="0">
                <a:latin typeface="Times"/>
              </a:rPr>
              <a:t> </a:t>
            </a:r>
            <a:r>
              <a:rPr lang="fr-FR" i="1" dirty="0" smtClean="0">
                <a:latin typeface="Times"/>
              </a:rPr>
              <a:t>et al., The </a:t>
            </a:r>
            <a:r>
              <a:rPr lang="fr-FR" i="1" dirty="0" err="1" smtClean="0">
                <a:latin typeface="Times"/>
              </a:rPr>
              <a:t>Oligopoly</a:t>
            </a:r>
            <a:r>
              <a:rPr lang="fr-FR" i="1" dirty="0" smtClean="0">
                <a:latin typeface="Times"/>
              </a:rPr>
              <a:t> of </a:t>
            </a:r>
            <a:r>
              <a:rPr lang="fr-FR" i="1" dirty="0" err="1" smtClean="0">
                <a:latin typeface="Times"/>
              </a:rPr>
              <a:t>Academic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Publishers</a:t>
            </a:r>
            <a:r>
              <a:rPr lang="fr-FR" i="1" dirty="0">
                <a:latin typeface="Times"/>
              </a:rPr>
              <a:t>,</a:t>
            </a:r>
            <a:r>
              <a:rPr lang="fr-FR" i="1" dirty="0" smtClean="0">
                <a:latin typeface="Times"/>
              </a:rPr>
              <a:t> PLOS one, 10</a:t>
            </a:r>
            <a:r>
              <a:rPr lang="fr-FR" i="1" baseline="30000" dirty="0" smtClean="0">
                <a:latin typeface="Times"/>
              </a:rPr>
              <a:t>th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June</a:t>
            </a:r>
            <a:r>
              <a:rPr lang="fr-FR" i="1" dirty="0" smtClean="0">
                <a:latin typeface="Times"/>
              </a:rPr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103543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251520" y="1340768"/>
            <a:ext cx="3240360" cy="186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/>
              <a:t>‘</a:t>
            </a:r>
            <a:r>
              <a:rPr lang="fr-FR" sz="2300" dirty="0" err="1" smtClean="0">
                <a:solidFill>
                  <a:srgbClr val="28C191"/>
                </a:solidFill>
              </a:rPr>
              <a:t>Scientists</a:t>
            </a:r>
            <a:r>
              <a:rPr lang="fr-FR" sz="2300" dirty="0" smtClean="0"/>
              <a:t>, </a:t>
            </a:r>
            <a:r>
              <a:rPr lang="fr-FR" sz="2300" dirty="0" err="1" smtClean="0"/>
              <a:t>despite</a:t>
            </a:r>
            <a:endParaRPr lang="fr-FR" sz="2300" dirty="0" smtClean="0"/>
          </a:p>
          <a:p>
            <a:pPr algn="ctr"/>
            <a:r>
              <a:rPr lang="fr-FR" sz="2300" dirty="0" err="1"/>
              <a:t>b</a:t>
            </a:r>
            <a:r>
              <a:rPr lang="fr-FR" sz="2300" dirty="0" err="1" smtClean="0"/>
              <a:t>eing</a:t>
            </a:r>
            <a:r>
              <a:rPr lang="fr-FR" sz="2300" dirty="0" smtClean="0"/>
              <a:t> </a:t>
            </a:r>
            <a:r>
              <a:rPr lang="fr-FR" sz="2300" dirty="0" err="1" smtClean="0"/>
              <a:t>great</a:t>
            </a:r>
            <a:r>
              <a:rPr lang="fr-FR" sz="2300" dirty="0" smtClean="0"/>
              <a:t> </a:t>
            </a:r>
            <a:r>
              <a:rPr lang="fr-FR" sz="2300" dirty="0" err="1" smtClean="0"/>
              <a:t>explorers</a:t>
            </a:r>
            <a:r>
              <a:rPr lang="fr-FR" sz="2300" dirty="0" smtClean="0"/>
              <a:t>,</a:t>
            </a:r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a</a:t>
            </a:r>
            <a:r>
              <a:rPr lang="fr-FR" sz="2300" dirty="0" smtClean="0">
                <a:solidFill>
                  <a:srgbClr val="28C191"/>
                </a:solidFill>
              </a:rPr>
              <a:t>re </a:t>
            </a:r>
            <a:r>
              <a:rPr lang="fr-FR" sz="2300" dirty="0" err="1" smtClean="0">
                <a:solidFill>
                  <a:srgbClr val="28C191"/>
                </a:solidFill>
              </a:rPr>
              <a:t>very</a:t>
            </a:r>
            <a:r>
              <a:rPr lang="fr-FR" sz="2300" dirty="0" smtClean="0">
                <a:solidFill>
                  <a:srgbClr val="28C191"/>
                </a:solidFill>
              </a:rPr>
              <a:t> conservative</a:t>
            </a:r>
          </a:p>
          <a:p>
            <a:pPr algn="ctr"/>
            <a:r>
              <a:rPr lang="fr-FR" sz="2300" dirty="0"/>
              <a:t>i</a:t>
            </a:r>
            <a:r>
              <a:rPr lang="fr-FR" sz="2300" dirty="0" smtClean="0"/>
              <a:t>n </a:t>
            </a:r>
            <a:r>
              <a:rPr lang="fr-FR" sz="2300" dirty="0" err="1" smtClean="0"/>
              <a:t>changing</a:t>
            </a:r>
            <a:r>
              <a:rPr lang="fr-FR" sz="2300" dirty="0" smtClean="0"/>
              <a:t> how</a:t>
            </a:r>
          </a:p>
          <a:p>
            <a:pPr algn="ctr"/>
            <a:r>
              <a:rPr lang="fr-FR" sz="2300" dirty="0" err="1"/>
              <a:t>t</a:t>
            </a:r>
            <a:r>
              <a:rPr lang="fr-FR" sz="2300" dirty="0" err="1" smtClean="0"/>
              <a:t>hey</a:t>
            </a:r>
            <a:r>
              <a:rPr lang="fr-FR" sz="2300" dirty="0" smtClean="0"/>
              <a:t> do </a:t>
            </a:r>
            <a:r>
              <a:rPr lang="fr-FR" sz="2300" dirty="0" err="1" smtClean="0"/>
              <a:t>things</a:t>
            </a:r>
            <a:r>
              <a:rPr lang="fr-FR" sz="2300" dirty="0" smtClean="0"/>
              <a:t>.’</a:t>
            </a:r>
            <a:endParaRPr lang="fr-FR" sz="2300" b="0" dirty="0" smtClean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396552" y="44624"/>
            <a:ext cx="4680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Need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to change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present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practices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323" y="-27384"/>
            <a:ext cx="5375189" cy="6858000"/>
          </a:xfrm>
          <a:prstGeom prst="rect">
            <a:avLst/>
          </a:prstGeom>
        </p:spPr>
      </p:pic>
      <p:sp>
        <p:nvSpPr>
          <p:cNvPr id="8" name="ZoneTexte 8"/>
          <p:cNvSpPr txBox="1">
            <a:spLocks noChangeArrowheads="1"/>
          </p:cNvSpPr>
          <p:nvPr/>
        </p:nvSpPr>
        <p:spPr bwMode="auto">
          <a:xfrm>
            <a:off x="251520" y="3367152"/>
            <a:ext cx="3240360" cy="18620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/>
              <a:t>‘That sort of </a:t>
            </a:r>
            <a:r>
              <a:rPr lang="fr-FR" sz="2300" dirty="0" err="1" smtClean="0">
                <a:solidFill>
                  <a:srgbClr val="3366FF"/>
                </a:solidFill>
              </a:rPr>
              <a:t>reliance</a:t>
            </a:r>
            <a:endParaRPr lang="fr-FR" sz="2300" dirty="0" smtClean="0">
              <a:solidFill>
                <a:srgbClr val="3366FF"/>
              </a:solidFill>
            </a:endParaRPr>
          </a:p>
          <a:p>
            <a:pPr algn="ctr"/>
            <a:r>
              <a:rPr lang="fr-FR" sz="2300" dirty="0">
                <a:solidFill>
                  <a:srgbClr val="3366FF"/>
                </a:solidFill>
              </a:rPr>
              <a:t>o</a:t>
            </a:r>
            <a:r>
              <a:rPr lang="fr-FR" sz="2300" b="0" dirty="0" smtClean="0">
                <a:solidFill>
                  <a:srgbClr val="3366FF"/>
                </a:solidFill>
              </a:rPr>
              <a:t>n prestige </a:t>
            </a:r>
            <a:r>
              <a:rPr lang="fr-FR" sz="2300" b="0" dirty="0" err="1" smtClean="0">
                <a:solidFill>
                  <a:srgbClr val="3366FF"/>
                </a:solidFill>
              </a:rPr>
              <a:t>allows</a:t>
            </a:r>
            <a:endParaRPr lang="fr-FR" sz="2300" b="0" dirty="0" smtClean="0">
              <a:solidFill>
                <a:srgbClr val="3366FF"/>
              </a:solidFill>
            </a:endParaRPr>
          </a:p>
          <a:p>
            <a:pPr algn="ctr"/>
            <a:r>
              <a:rPr lang="fr-FR" sz="2300" dirty="0" err="1">
                <a:solidFill>
                  <a:srgbClr val="3366FF"/>
                </a:solidFill>
              </a:rPr>
              <a:t>s</a:t>
            </a:r>
            <a:r>
              <a:rPr lang="fr-FR" sz="2300" dirty="0" err="1" smtClean="0">
                <a:solidFill>
                  <a:srgbClr val="3366FF"/>
                </a:solidFill>
              </a:rPr>
              <a:t>ome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journals</a:t>
            </a:r>
            <a:r>
              <a:rPr lang="fr-FR" sz="2300" dirty="0" smtClean="0">
                <a:solidFill>
                  <a:srgbClr val="3366FF"/>
                </a:solidFill>
              </a:rPr>
              <a:t> to </a:t>
            </a:r>
          </a:p>
          <a:p>
            <a:pPr algn="ctr"/>
            <a:r>
              <a:rPr lang="fr-FR" sz="2300" dirty="0">
                <a:solidFill>
                  <a:srgbClr val="3366FF"/>
                </a:solidFill>
              </a:rPr>
              <a:t>n</a:t>
            </a:r>
            <a:r>
              <a:rPr lang="fr-FR" sz="2300" dirty="0" smtClean="0">
                <a:solidFill>
                  <a:srgbClr val="3366FF"/>
                </a:solidFill>
              </a:rPr>
              <a:t>ot </a:t>
            </a:r>
            <a:r>
              <a:rPr lang="fr-FR" sz="2300" dirty="0" err="1" smtClean="0">
                <a:solidFill>
                  <a:srgbClr val="3366FF"/>
                </a:solidFill>
              </a:rPr>
              <a:t>respond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smtClean="0"/>
              <a:t>to pressure</a:t>
            </a:r>
          </a:p>
          <a:p>
            <a:pPr algn="ctr"/>
            <a:r>
              <a:rPr lang="fr-FR" sz="2300" dirty="0" err="1">
                <a:solidFill>
                  <a:srgbClr val="3366FF"/>
                </a:solidFill>
              </a:rPr>
              <a:t>t</a:t>
            </a:r>
            <a:r>
              <a:rPr lang="fr-FR" sz="2300" b="0" dirty="0" err="1" smtClean="0">
                <a:solidFill>
                  <a:srgbClr val="3366FF"/>
                </a:solidFill>
              </a:rPr>
              <a:t>owards</a:t>
            </a:r>
            <a:r>
              <a:rPr lang="fr-FR" sz="2300" b="0" dirty="0" smtClean="0">
                <a:solidFill>
                  <a:srgbClr val="3366FF"/>
                </a:solidFill>
              </a:rPr>
              <a:t> </a:t>
            </a:r>
            <a:r>
              <a:rPr lang="fr-FR" sz="2300" b="0" dirty="0" err="1" smtClean="0">
                <a:solidFill>
                  <a:srgbClr val="3366FF"/>
                </a:solidFill>
              </a:rPr>
              <a:t>openess</a:t>
            </a:r>
            <a:r>
              <a:rPr lang="fr-FR" sz="2300" b="0" dirty="0" smtClean="0"/>
              <a:t>.’</a:t>
            </a:r>
          </a:p>
        </p:txBody>
      </p:sp>
      <p:sp>
        <p:nvSpPr>
          <p:cNvPr id="9" name="ZoneTexte 14"/>
          <p:cNvSpPr txBox="1"/>
          <p:nvPr/>
        </p:nvSpPr>
        <p:spPr>
          <a:xfrm>
            <a:off x="611560" y="5445224"/>
            <a:ext cx="2711020" cy="1200329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 smtClean="0">
                <a:latin typeface="Times"/>
              </a:rPr>
              <a:t>What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is</a:t>
            </a:r>
            <a:r>
              <a:rPr lang="fr-FR" i="1" dirty="0" smtClean="0">
                <a:latin typeface="Times"/>
              </a:rPr>
              <a:t> Open Access?</a:t>
            </a:r>
          </a:p>
          <a:p>
            <a:pPr algn="ctr"/>
            <a:r>
              <a:rPr lang="fr-FR" i="1" dirty="0" err="1" smtClean="0">
                <a:latin typeface="Times"/>
              </a:rPr>
              <a:t>www.phdcomics.com</a:t>
            </a:r>
            <a:r>
              <a:rPr lang="fr-FR" i="1" dirty="0" smtClean="0">
                <a:latin typeface="Times"/>
              </a:rPr>
              <a:t>/TV</a:t>
            </a:r>
          </a:p>
          <a:p>
            <a:pPr algn="ctr"/>
            <a:endParaRPr lang="fr-FR" i="1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42482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Peer-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reviewed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scientific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journals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381000" y="1066800"/>
            <a:ext cx="84582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latin typeface="Calibri"/>
              </a:rPr>
              <a:t>The 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publication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of 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research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result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s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in </a:t>
            </a:r>
            <a:r>
              <a:rPr lang="fr-FR" sz="2300" dirty="0" err="1" smtClean="0">
                <a:solidFill>
                  <a:srgbClr val="28C191"/>
                </a:solidFill>
              </a:rPr>
              <a:t>peer-reviewed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journals</a:t>
            </a:r>
            <a:endParaRPr lang="fr-FR" sz="230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 err="1" smtClean="0">
                <a:latin typeface="Calibri"/>
              </a:rPr>
              <a:t>is</a:t>
            </a:r>
            <a:r>
              <a:rPr lang="fr-FR" sz="2300" dirty="0" smtClean="0">
                <a:latin typeface="Calibri"/>
              </a:rPr>
              <a:t> the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backbone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of the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present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research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system</a:t>
            </a:r>
            <a:r>
              <a:rPr lang="fr-FR" sz="2300" dirty="0" smtClean="0">
                <a:latin typeface="Calibri"/>
              </a:rPr>
              <a:t>.</a:t>
            </a:r>
          </a:p>
          <a:p>
            <a:pPr algn="ctr"/>
            <a:r>
              <a:rPr lang="fr-FR" sz="2300" dirty="0" smtClean="0">
                <a:latin typeface="Calibri"/>
              </a:rPr>
              <a:t>It </a:t>
            </a:r>
            <a:r>
              <a:rPr lang="fr-FR" sz="2300" dirty="0" err="1" smtClean="0">
                <a:latin typeface="Calibri"/>
              </a:rPr>
              <a:t>was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founded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on </a:t>
            </a:r>
            <a:r>
              <a:rPr lang="fr-FR" sz="2300" i="1" dirty="0" err="1" smtClean="0">
                <a:solidFill>
                  <a:srgbClr val="3366FF"/>
                </a:solidFill>
                <a:latin typeface="Calibri"/>
              </a:rPr>
              <a:t>January</a:t>
            </a:r>
            <a:r>
              <a:rPr lang="fr-FR" sz="2300" i="1" dirty="0" smtClean="0">
                <a:solidFill>
                  <a:srgbClr val="3366FF"/>
                </a:solidFill>
                <a:latin typeface="Calibri"/>
              </a:rPr>
              <a:t> 5th 1665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for sharing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ideas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and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results</a:t>
            </a:r>
            <a:r>
              <a:rPr lang="fr-FR" sz="2300" dirty="0" smtClean="0">
                <a:latin typeface="Calibri"/>
              </a:rPr>
              <a:t>. </a:t>
            </a:r>
          </a:p>
          <a:p>
            <a:pPr algn="ctr"/>
            <a:r>
              <a:rPr lang="fr-FR" sz="2300" dirty="0" smtClean="0">
                <a:latin typeface="Calibri"/>
              </a:rPr>
              <a:t>It </a:t>
            </a:r>
            <a:r>
              <a:rPr lang="fr-FR" sz="2300" dirty="0" err="1" smtClean="0">
                <a:latin typeface="Calibri"/>
              </a:rPr>
              <a:t>is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also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used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today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for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evaluating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researchers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and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projects</a:t>
            </a:r>
            <a:r>
              <a:rPr lang="fr-FR" sz="2300" dirty="0" smtClean="0">
                <a:latin typeface="Calibri"/>
              </a:rPr>
              <a:t>.  </a:t>
            </a:r>
            <a:r>
              <a:rPr lang="fr-FR" sz="2300" b="0" dirty="0" smtClean="0">
                <a:latin typeface="Calibri"/>
              </a:rPr>
              <a:t> </a:t>
            </a:r>
          </a:p>
        </p:txBody>
      </p:sp>
      <p:pic>
        <p:nvPicPr>
          <p:cNvPr id="10" name="Image 9" descr="Journal-des-savants_image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95" y="2708920"/>
            <a:ext cx="2319622" cy="360281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018" y="2708920"/>
            <a:ext cx="2507046" cy="3598974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189793" y="6372036"/>
            <a:ext cx="2365983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"/>
              </a:rPr>
              <a:t>Paris, 5</a:t>
            </a:r>
            <a:r>
              <a:rPr lang="fr-FR" i="1" baseline="30000" dirty="0" smtClean="0">
                <a:latin typeface="Times"/>
              </a:rPr>
              <a:t>th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January</a:t>
            </a:r>
            <a:r>
              <a:rPr lang="fr-FR" i="1" dirty="0" smtClean="0">
                <a:latin typeface="Times"/>
              </a:rPr>
              <a:t> 1665</a:t>
            </a:r>
            <a:endParaRPr lang="fr-FR" i="1" dirty="0">
              <a:latin typeface="Time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641018" y="6381328"/>
            <a:ext cx="2507046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>
                <a:latin typeface="Times"/>
              </a:rPr>
              <a:t>London, 6</a:t>
            </a:r>
            <a:r>
              <a:rPr lang="fr-FR" i="1" baseline="30000" dirty="0" smtClean="0">
                <a:latin typeface="Times"/>
              </a:rPr>
              <a:t>th</a:t>
            </a:r>
            <a:r>
              <a:rPr lang="fr-FR" i="1" dirty="0" smtClean="0">
                <a:latin typeface="Times"/>
              </a:rPr>
              <a:t> March 1665</a:t>
            </a:r>
            <a:endParaRPr lang="fr-FR" i="1" dirty="0">
              <a:latin typeface="Times"/>
            </a:endParaRPr>
          </a:p>
        </p:txBody>
      </p:sp>
      <p:sp>
        <p:nvSpPr>
          <p:cNvPr id="11" name="ZoneTexte 8"/>
          <p:cNvSpPr txBox="1">
            <a:spLocks noChangeArrowheads="1"/>
          </p:cNvSpPr>
          <p:nvPr/>
        </p:nvSpPr>
        <p:spPr bwMode="auto">
          <a:xfrm>
            <a:off x="5292080" y="2708920"/>
            <a:ext cx="3744416" cy="36317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The </a:t>
            </a:r>
            <a:r>
              <a:rPr lang="fr-FR" sz="2300" dirty="0" err="1">
                <a:solidFill>
                  <a:srgbClr val="FF0000"/>
                </a:solidFill>
              </a:rPr>
              <a:t>s</a:t>
            </a:r>
            <a:r>
              <a:rPr lang="fr-FR" sz="2300" dirty="0" err="1" smtClean="0">
                <a:solidFill>
                  <a:srgbClr val="FF0000"/>
                </a:solidFill>
              </a:rPr>
              <a:t>cientific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publishing</a:t>
            </a:r>
            <a:r>
              <a:rPr lang="fr-FR" sz="2300" dirty="0" smtClean="0">
                <a:solidFill>
                  <a:srgbClr val="FF0000"/>
                </a:solidFill>
              </a:rPr>
              <a:t> system </a:t>
            </a:r>
            <a:r>
              <a:rPr lang="fr-FR" sz="2300" dirty="0" err="1" smtClean="0">
                <a:solidFill>
                  <a:srgbClr val="FF0000"/>
                </a:solidFill>
              </a:rPr>
              <a:t>is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based</a:t>
            </a:r>
            <a:r>
              <a:rPr lang="fr-FR" sz="2300" dirty="0" smtClean="0">
                <a:solidFill>
                  <a:srgbClr val="FF0000"/>
                </a:solidFill>
              </a:rPr>
              <a:t> on the </a:t>
            </a:r>
          </a:p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business model of printing:</a:t>
            </a: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</a:rPr>
              <a:t>journals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belong</a:t>
            </a:r>
            <a:r>
              <a:rPr lang="fr-FR" sz="2300" dirty="0" smtClean="0">
                <a:solidFill>
                  <a:srgbClr val="3366FF"/>
                </a:solidFill>
              </a:rPr>
              <a:t> to </a:t>
            </a:r>
            <a:r>
              <a:rPr lang="fr-FR" sz="2300" dirty="0" err="1" smtClean="0">
                <a:solidFill>
                  <a:srgbClr val="3366FF"/>
                </a:solidFill>
              </a:rPr>
              <a:t>publishers</a:t>
            </a:r>
            <a:r>
              <a:rPr lang="fr-FR" sz="23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fr-FR" sz="2300" dirty="0" err="1" smtClean="0">
                <a:solidFill>
                  <a:srgbClr val="000000"/>
                </a:solidFill>
              </a:rPr>
              <a:t>researchers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peer-review</a:t>
            </a:r>
            <a:r>
              <a:rPr lang="fr-FR" sz="2300" dirty="0" smtClean="0">
                <a:solidFill>
                  <a:srgbClr val="000000"/>
                </a:solidFill>
              </a:rPr>
              <a:t> articles </a:t>
            </a:r>
            <a:r>
              <a:rPr lang="fr-FR" sz="2300" dirty="0" err="1" smtClean="0">
                <a:solidFill>
                  <a:srgbClr val="000000"/>
                </a:solidFill>
              </a:rPr>
              <a:t>without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being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paid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000000"/>
                </a:solidFill>
              </a:rPr>
              <a:t>by </a:t>
            </a:r>
            <a:r>
              <a:rPr lang="fr-FR" sz="2300" dirty="0" err="1" smtClean="0">
                <a:solidFill>
                  <a:srgbClr val="000000"/>
                </a:solidFill>
              </a:rPr>
              <a:t>publishers</a:t>
            </a:r>
            <a:r>
              <a:rPr lang="fr-FR" sz="2300" dirty="0" smtClean="0">
                <a:solidFill>
                  <a:srgbClr val="000000"/>
                </a:solidFill>
              </a:rPr>
              <a:t> for </a:t>
            </a:r>
            <a:r>
              <a:rPr lang="fr-FR" sz="2300" dirty="0" err="1" smtClean="0">
                <a:solidFill>
                  <a:srgbClr val="000000"/>
                </a:solidFill>
              </a:rPr>
              <a:t>this</a:t>
            </a:r>
            <a:r>
              <a:rPr lang="fr-FR" sz="2300" dirty="0" smtClean="0">
                <a:solidFill>
                  <a:srgbClr val="000000"/>
                </a:solidFill>
              </a:rPr>
              <a:t>, </a:t>
            </a:r>
          </a:p>
          <a:p>
            <a:pPr algn="ctr"/>
            <a:r>
              <a:rPr lang="fr-FR" sz="2300" dirty="0" err="1">
                <a:solidFill>
                  <a:srgbClr val="000000"/>
                </a:solidFill>
              </a:rPr>
              <a:t>t</a:t>
            </a:r>
            <a:r>
              <a:rPr lang="fr-FR" sz="2300" dirty="0" err="1" smtClean="0">
                <a:solidFill>
                  <a:srgbClr val="000000"/>
                </a:solidFill>
              </a:rPr>
              <a:t>hen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smtClean="0">
                <a:solidFill>
                  <a:srgbClr val="28C191"/>
                </a:solidFill>
              </a:rPr>
              <a:t>articles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smtClean="0">
                <a:solidFill>
                  <a:srgbClr val="28C191"/>
                </a:solidFill>
              </a:rPr>
              <a:t>are </a:t>
            </a:r>
            <a:r>
              <a:rPr lang="fr-FR" sz="2300" dirty="0" err="1" smtClean="0">
                <a:solidFill>
                  <a:srgbClr val="28C191"/>
                </a:solidFill>
              </a:rPr>
              <a:t>printed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and </a:t>
            </a:r>
            <a:r>
              <a:rPr lang="fr-FR" sz="2300" dirty="0" err="1" smtClean="0">
                <a:solidFill>
                  <a:srgbClr val="28C191"/>
                </a:solidFill>
              </a:rPr>
              <a:t>sold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smtClean="0">
                <a:solidFill>
                  <a:srgbClr val="28C191"/>
                </a:solidFill>
              </a:rPr>
              <a:t>b</a:t>
            </a:r>
            <a:r>
              <a:rPr lang="fr-FR" sz="2300" b="0" dirty="0" smtClean="0">
                <a:solidFill>
                  <a:srgbClr val="28C191"/>
                </a:solidFill>
              </a:rPr>
              <a:t>y </a:t>
            </a:r>
            <a:r>
              <a:rPr lang="fr-FR" sz="2300" b="0" dirty="0" err="1" smtClean="0">
                <a:solidFill>
                  <a:srgbClr val="28C191"/>
                </a:solidFill>
              </a:rPr>
              <a:t>publishers</a:t>
            </a:r>
            <a:endParaRPr lang="fr-FR" sz="2300" b="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t</a:t>
            </a:r>
            <a:r>
              <a:rPr lang="fr-FR" sz="2300" dirty="0" smtClean="0">
                <a:solidFill>
                  <a:srgbClr val="28C191"/>
                </a:solidFill>
              </a:rPr>
              <a:t>o </a:t>
            </a:r>
            <a:r>
              <a:rPr lang="fr-FR" sz="2300" dirty="0" err="1" smtClean="0">
                <a:solidFill>
                  <a:srgbClr val="28C191"/>
                </a:solidFill>
              </a:rPr>
              <a:t>academic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libraries</a:t>
            </a:r>
            <a:r>
              <a:rPr lang="fr-FR" sz="2300" dirty="0" smtClean="0"/>
              <a:t>.</a:t>
            </a:r>
            <a:endParaRPr lang="fr-FR" sz="2300" b="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3"/>
          <p:cNvSpPr txBox="1"/>
          <p:nvPr/>
        </p:nvSpPr>
        <p:spPr>
          <a:xfrm>
            <a:off x="467544" y="404664"/>
            <a:ext cx="8208912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en-US" i="1" dirty="0">
                <a:latin typeface="Times"/>
                <a:cs typeface="Times"/>
              </a:rPr>
              <a:t>'Scholarly publishing and peer-reviewing in open </a:t>
            </a:r>
            <a:r>
              <a:rPr lang="en-US" i="1" dirty="0" smtClean="0">
                <a:latin typeface="Times"/>
                <a:cs typeface="Times"/>
              </a:rPr>
              <a:t>access’, Marie Farge, 2017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</a:t>
            </a:r>
            <a:r>
              <a:rPr lang="en-US" i="1" dirty="0">
                <a:latin typeface="Times"/>
                <a:cs typeface="Times"/>
              </a:rPr>
              <a:t>'Europe’s Future: Open Science</a:t>
            </a:r>
            <a:r>
              <a:rPr lang="en-US" i="1" dirty="0" smtClean="0">
                <a:latin typeface="Times"/>
                <a:cs typeface="Times"/>
              </a:rPr>
              <a:t>, Open </a:t>
            </a:r>
            <a:r>
              <a:rPr lang="en-US" i="1" dirty="0">
                <a:latin typeface="Times"/>
                <a:cs typeface="Times"/>
              </a:rPr>
              <a:t>Innovation, and Open to the </a:t>
            </a:r>
            <a:r>
              <a:rPr lang="en-US" i="1" dirty="0" smtClean="0">
                <a:latin typeface="Times"/>
                <a:cs typeface="Times"/>
              </a:rPr>
              <a:t>World’, European Commission, DG Research, Science and Innovation, May 2017</a:t>
            </a:r>
          </a:p>
          <a:p>
            <a:pPr algn="ctr"/>
            <a:endParaRPr lang="fr-FR" i="1" dirty="0">
              <a:latin typeface="Times"/>
              <a:cs typeface="Time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0120" y="2132856"/>
            <a:ext cx="7020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400" dirty="0" smtClean="0"/>
              <a:t>‘Consequently </a:t>
            </a:r>
            <a:r>
              <a:rPr lang="en-US" sz="2400" dirty="0"/>
              <a:t>to </a:t>
            </a:r>
            <a:r>
              <a:rPr lang="en-US" sz="2400" dirty="0" err="1"/>
              <a:t>Brexit</a:t>
            </a:r>
            <a:r>
              <a:rPr lang="en-US" sz="2400" dirty="0"/>
              <a:t>, the European Commission could reconsider the present negotiation about European copyright law. Indeed, besides United Kingdom, other Commonwealth members and United States of America that are ruled by copyright, </a:t>
            </a:r>
            <a:r>
              <a:rPr lang="en-US" sz="2400" dirty="0">
                <a:solidFill>
                  <a:srgbClr val="3366FF"/>
                </a:solidFill>
              </a:rPr>
              <a:t>most of United Nations members are ruled by author's law</a:t>
            </a:r>
            <a:r>
              <a:rPr lang="en-US" sz="2400" dirty="0"/>
              <a:t>. </a:t>
            </a:r>
            <a:r>
              <a:rPr lang="en-US" sz="2400" dirty="0">
                <a:solidFill>
                  <a:srgbClr val="FF0000"/>
                </a:solidFill>
              </a:rPr>
              <a:t>Europe could then play a leading role to promote author's law, to give a better protection to authors and a legal status to </a:t>
            </a:r>
            <a:r>
              <a:rPr lang="en-US" sz="2400" i="1" dirty="0">
                <a:solidFill>
                  <a:srgbClr val="FF0000"/>
                </a:solidFill>
              </a:rPr>
              <a:t>knowledge commons</a:t>
            </a:r>
            <a:r>
              <a:rPr lang="en-US" sz="2400" dirty="0" smtClean="0"/>
              <a:t>.’</a:t>
            </a:r>
            <a:endParaRPr lang="en-US" sz="2400" dirty="0"/>
          </a:p>
        </p:txBody>
      </p:sp>
      <p:sp>
        <p:nvSpPr>
          <p:cNvPr id="4" name="ZoneTexte 7"/>
          <p:cNvSpPr txBox="1"/>
          <p:nvPr/>
        </p:nvSpPr>
        <p:spPr>
          <a:xfrm>
            <a:off x="2483768" y="5674022"/>
            <a:ext cx="4378896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Charlotte Hess and </a:t>
            </a:r>
            <a:r>
              <a:rPr lang="fr-FR" i="1" dirty="0" err="1" smtClean="0">
                <a:latin typeface="Times"/>
              </a:rPr>
              <a:t>Elinor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Ostrom</a:t>
            </a:r>
            <a:r>
              <a:rPr lang="fr-FR" i="1" dirty="0" smtClean="0">
                <a:latin typeface="Times"/>
              </a:rPr>
              <a:t>, </a:t>
            </a:r>
          </a:p>
          <a:p>
            <a:pPr algn="ctr"/>
            <a:r>
              <a:rPr lang="fr-FR" i="1" dirty="0" err="1" smtClean="0">
                <a:latin typeface="Times"/>
              </a:rPr>
              <a:t>Understanding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knowledge</a:t>
            </a:r>
            <a:r>
              <a:rPr lang="fr-FR" i="1" dirty="0" smtClean="0">
                <a:latin typeface="Times"/>
              </a:rPr>
              <a:t> as a Commons, </a:t>
            </a:r>
          </a:p>
          <a:p>
            <a:pPr algn="ctr"/>
            <a:r>
              <a:rPr lang="fr-FR" i="1" dirty="0" smtClean="0">
                <a:latin typeface="Times"/>
              </a:rPr>
              <a:t>MIT </a:t>
            </a:r>
            <a:r>
              <a:rPr lang="fr-FR" i="1" dirty="0" err="1" smtClean="0">
                <a:latin typeface="Times"/>
              </a:rPr>
              <a:t>Press</a:t>
            </a:r>
            <a:r>
              <a:rPr lang="fr-FR" i="1" dirty="0" smtClean="0">
                <a:latin typeface="Times"/>
              </a:rPr>
              <a:t>, 2006</a:t>
            </a:r>
          </a:p>
        </p:txBody>
      </p:sp>
    </p:spTree>
    <p:extLst>
      <p:ext uri="{BB962C8B-B14F-4D97-AF65-F5344CB8AC3E}">
        <p14:creationId xmlns:p14="http://schemas.microsoft.com/office/powerpoint/2010/main" val="13608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Knowledge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as 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a </a:t>
            </a:r>
            <a:r>
              <a:rPr lang="fr-FR" sz="3300" b="1">
                <a:solidFill>
                  <a:srgbClr val="FF0000"/>
                </a:solidFill>
                <a:latin typeface="Arial"/>
              </a:rPr>
              <a:t>C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ommons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2483768" y="3501008"/>
            <a:ext cx="4378896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Charlotte Hess and </a:t>
            </a:r>
            <a:r>
              <a:rPr lang="fr-FR" i="1" dirty="0" err="1" smtClean="0">
                <a:latin typeface="Times"/>
              </a:rPr>
              <a:t>Elinor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Ostrom</a:t>
            </a:r>
            <a:r>
              <a:rPr lang="fr-FR" i="1" dirty="0" smtClean="0">
                <a:latin typeface="Times"/>
              </a:rPr>
              <a:t>, </a:t>
            </a:r>
          </a:p>
          <a:p>
            <a:pPr algn="ctr"/>
            <a:r>
              <a:rPr lang="fr-FR" i="1" dirty="0" err="1" smtClean="0">
                <a:latin typeface="Times"/>
              </a:rPr>
              <a:t>Understanding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knowledge</a:t>
            </a:r>
            <a:r>
              <a:rPr lang="fr-FR" i="1" dirty="0" smtClean="0">
                <a:latin typeface="Times"/>
              </a:rPr>
              <a:t> as a Commons, </a:t>
            </a:r>
          </a:p>
          <a:p>
            <a:pPr algn="ctr"/>
            <a:r>
              <a:rPr lang="fr-FR" i="1" dirty="0" smtClean="0">
                <a:latin typeface="Times"/>
              </a:rPr>
              <a:t>MIT </a:t>
            </a:r>
            <a:r>
              <a:rPr lang="fr-FR" i="1" dirty="0" err="1" smtClean="0">
                <a:latin typeface="Times"/>
              </a:rPr>
              <a:t>Press</a:t>
            </a:r>
            <a:r>
              <a:rPr lang="fr-FR" i="1" dirty="0" smtClean="0">
                <a:latin typeface="Times"/>
              </a:rPr>
              <a:t>, 2006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806855" y="1196752"/>
            <a:ext cx="7543800" cy="20928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000" b="0" dirty="0" smtClean="0">
              <a:latin typeface="Calibri"/>
            </a:endParaRPr>
          </a:p>
          <a:p>
            <a:pPr algn="ctr"/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Ideas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are not </a:t>
            </a:r>
            <a:r>
              <a:rPr lang="fr-FR" sz="2400" dirty="0" smtClean="0">
                <a:solidFill>
                  <a:srgbClr val="3366FF"/>
                </a:solidFill>
              </a:rPr>
              <a:t>of the </a:t>
            </a:r>
            <a:r>
              <a:rPr lang="fr-FR" sz="2400" dirty="0" err="1" smtClean="0">
                <a:solidFill>
                  <a:srgbClr val="3366FF"/>
                </a:solidFill>
              </a:rPr>
              <a:t>same</a:t>
            </a:r>
            <a:r>
              <a:rPr lang="fr-FR" sz="2400" dirty="0" smtClean="0">
                <a:solidFill>
                  <a:srgbClr val="3366FF"/>
                </a:solidFill>
              </a:rPr>
              <a:t> nature as </a:t>
            </a:r>
            <a:r>
              <a:rPr lang="fr-FR" sz="2400" dirty="0" err="1" smtClean="0">
                <a:solidFill>
                  <a:srgbClr val="3366FF"/>
                </a:solidFill>
              </a:rPr>
              <a:t>material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products</a:t>
            </a:r>
            <a:endParaRPr lang="fr-FR" sz="2400" dirty="0" smtClean="0"/>
          </a:p>
          <a:p>
            <a:pPr algn="ctr"/>
            <a:r>
              <a:rPr lang="fr-FR" sz="2400" dirty="0" err="1"/>
              <a:t>s</a:t>
            </a:r>
            <a:r>
              <a:rPr lang="fr-FR" sz="2400" dirty="0" err="1" smtClean="0"/>
              <a:t>ince</a:t>
            </a:r>
            <a:r>
              <a:rPr lang="fr-FR" sz="2400" dirty="0" smtClean="0"/>
              <a:t> </a:t>
            </a:r>
            <a:r>
              <a:rPr lang="fr-FR" sz="2400" dirty="0" err="1"/>
              <a:t>w</a:t>
            </a:r>
            <a:r>
              <a:rPr lang="fr-FR" sz="2400" dirty="0" err="1" smtClean="0"/>
              <a:t>hen</a:t>
            </a:r>
            <a:r>
              <a:rPr lang="fr-FR" sz="2400" dirty="0" smtClean="0"/>
              <a:t> </a:t>
            </a:r>
            <a:r>
              <a:rPr lang="fr-FR" sz="2400" dirty="0" err="1"/>
              <a:t>you</a:t>
            </a:r>
            <a:r>
              <a:rPr lang="fr-FR" sz="2400" dirty="0"/>
              <a:t> </a:t>
            </a:r>
            <a:r>
              <a:rPr lang="fr-FR" sz="2400" dirty="0" err="1"/>
              <a:t>give</a:t>
            </a:r>
            <a:r>
              <a:rPr lang="fr-FR" sz="2400" dirty="0"/>
              <a:t> an </a:t>
            </a:r>
            <a:r>
              <a:rPr lang="fr-FR" sz="2400" dirty="0" err="1"/>
              <a:t>idea</a:t>
            </a:r>
            <a:r>
              <a:rPr lang="fr-FR" sz="2400" dirty="0"/>
              <a:t>, </a:t>
            </a:r>
            <a:r>
              <a:rPr lang="fr-FR" sz="2400" dirty="0" err="1"/>
              <a:t>you</a:t>
            </a:r>
            <a:r>
              <a:rPr lang="fr-FR" sz="2400" dirty="0"/>
              <a:t> do not </a:t>
            </a:r>
            <a:r>
              <a:rPr lang="fr-FR" sz="2400" dirty="0" err="1"/>
              <a:t>lose</a:t>
            </a:r>
            <a:r>
              <a:rPr lang="fr-FR" sz="2400" dirty="0"/>
              <a:t> </a:t>
            </a:r>
            <a:r>
              <a:rPr lang="fr-FR" sz="2400" dirty="0" err="1"/>
              <a:t>it</a:t>
            </a:r>
            <a:r>
              <a:rPr lang="fr-FR" sz="2400" dirty="0"/>
              <a:t>.</a:t>
            </a:r>
          </a:p>
          <a:p>
            <a:pPr algn="ctr"/>
            <a:r>
              <a:rPr lang="fr-FR" sz="2400" dirty="0" err="1" smtClean="0">
                <a:solidFill>
                  <a:srgbClr val="000000"/>
                </a:solidFill>
              </a:rPr>
              <a:t>Therefore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k</a:t>
            </a:r>
            <a:r>
              <a:rPr lang="fr-FR" sz="2400" dirty="0" err="1" smtClean="0">
                <a:solidFill>
                  <a:srgbClr val="FF0000"/>
                </a:solidFill>
              </a:rPr>
              <a:t>nowledge</a:t>
            </a:r>
            <a:r>
              <a:rPr lang="fr-FR" sz="2400" dirty="0" smtClean="0"/>
              <a:t> </a:t>
            </a:r>
            <a:r>
              <a:rPr lang="fr-FR" sz="2400" dirty="0" err="1"/>
              <a:t>is</a:t>
            </a:r>
            <a:r>
              <a:rPr lang="fr-FR" sz="2400" dirty="0"/>
              <a:t> </a:t>
            </a:r>
            <a:r>
              <a:rPr lang="fr-FR" sz="2400" dirty="0">
                <a:solidFill>
                  <a:srgbClr val="FF0000"/>
                </a:solidFill>
              </a:rPr>
              <a:t>not a </a:t>
            </a:r>
            <a:r>
              <a:rPr lang="fr-FR" sz="2400" dirty="0" err="1">
                <a:solidFill>
                  <a:srgbClr val="FF0000"/>
                </a:solidFill>
              </a:rPr>
              <a:t>product</a:t>
            </a:r>
            <a:r>
              <a:rPr lang="fr-FR" sz="2400" dirty="0">
                <a:solidFill>
                  <a:srgbClr val="FF0000"/>
                </a:solidFill>
              </a:rPr>
              <a:t> to </a:t>
            </a:r>
            <a:r>
              <a:rPr lang="fr-FR" sz="2400" dirty="0" err="1">
                <a:solidFill>
                  <a:srgbClr val="FF0000"/>
                </a:solidFill>
              </a:rPr>
              <a:t>be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traded</a:t>
            </a:r>
            <a:r>
              <a:rPr lang="fr-FR" sz="2400" dirty="0"/>
              <a:t>,</a:t>
            </a:r>
          </a:p>
          <a:p>
            <a:pPr algn="ctr"/>
            <a:r>
              <a:rPr lang="fr-FR" sz="2400" dirty="0" smtClean="0"/>
              <a:t>but  </a:t>
            </a:r>
            <a:r>
              <a:rPr lang="fr-FR" sz="2400" dirty="0">
                <a:solidFill>
                  <a:srgbClr val="FF0000"/>
                </a:solidFill>
              </a:rPr>
              <a:t>a </a:t>
            </a:r>
            <a:r>
              <a:rPr lang="fr-FR" sz="2400" dirty="0" err="1">
                <a:solidFill>
                  <a:srgbClr val="FF0000"/>
                </a:solidFill>
              </a:rPr>
              <a:t>commons</a:t>
            </a:r>
            <a:r>
              <a:rPr lang="fr-FR" sz="2400" dirty="0">
                <a:solidFill>
                  <a:srgbClr val="FF0000"/>
                </a:solidFill>
              </a:rPr>
              <a:t> to </a:t>
            </a:r>
            <a:r>
              <a:rPr lang="fr-FR" sz="2400" dirty="0" err="1">
                <a:solidFill>
                  <a:srgbClr val="FF0000"/>
                </a:solidFill>
              </a:rPr>
              <a:t>be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shared</a:t>
            </a:r>
            <a:r>
              <a:rPr lang="fr-FR" sz="2400" dirty="0"/>
              <a:t> </a:t>
            </a:r>
            <a:r>
              <a:rPr lang="fr-FR" sz="2400" dirty="0" err="1" smtClean="0"/>
              <a:t>since</a:t>
            </a:r>
            <a:r>
              <a:rPr lang="fr-FR" sz="2400" dirty="0" smtClean="0"/>
              <a:t> </a:t>
            </a:r>
          </a:p>
          <a:p>
            <a:pPr algn="ctr"/>
            <a:r>
              <a:rPr lang="fr-FR" sz="2400" dirty="0" err="1"/>
              <a:t>i</a:t>
            </a:r>
            <a:r>
              <a:rPr lang="fr-FR" sz="2400" dirty="0" err="1" smtClean="0"/>
              <a:t>ts</a:t>
            </a:r>
            <a:r>
              <a:rPr lang="fr-FR" sz="2400" dirty="0" smtClean="0"/>
              <a:t> exchange </a:t>
            </a:r>
            <a:r>
              <a:rPr lang="fr-FR" sz="2400" dirty="0" err="1" smtClean="0"/>
              <a:t>is</a:t>
            </a:r>
            <a:r>
              <a:rPr lang="fr-FR" sz="2400" dirty="0" smtClean="0"/>
              <a:t> a </a:t>
            </a:r>
            <a:r>
              <a:rPr lang="fr-FR" sz="2400" dirty="0" smtClean="0">
                <a:solidFill>
                  <a:srgbClr val="FF0000"/>
                </a:solidFill>
              </a:rPr>
              <a:t>positive-</a:t>
            </a:r>
            <a:r>
              <a:rPr lang="fr-FR" sz="2400" dirty="0" err="1" smtClean="0">
                <a:solidFill>
                  <a:srgbClr val="FF0000"/>
                </a:solidFill>
              </a:rPr>
              <a:t>sum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game</a:t>
            </a:r>
            <a:r>
              <a:rPr lang="fr-FR" sz="2400" smtClean="0"/>
              <a:t>.</a:t>
            </a:r>
            <a:endParaRPr lang="fr-FR" sz="2400" dirty="0"/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528600" y="4509120"/>
            <a:ext cx="7904152" cy="256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Elinor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Ostrom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received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in 2009 the Nobel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prize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in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economic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sciences</a:t>
            </a:r>
            <a:r>
              <a:rPr lang="fr-FR" sz="2300" dirty="0" smtClean="0">
                <a:latin typeface="Calibri"/>
              </a:rPr>
              <a:t>, </a:t>
            </a:r>
            <a:r>
              <a:rPr lang="fr-FR" sz="2300" dirty="0" err="1" smtClean="0">
                <a:latin typeface="Calibri"/>
              </a:rPr>
              <a:t>together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with</a:t>
            </a:r>
            <a:r>
              <a:rPr lang="fr-FR" sz="2300" dirty="0" smtClean="0">
                <a:latin typeface="Calibri"/>
              </a:rPr>
              <a:t> Oliver Williamson, for :</a:t>
            </a:r>
          </a:p>
          <a:p>
            <a:pPr algn="ctr"/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‘</a:t>
            </a:r>
            <a:r>
              <a:rPr lang="fr-FR" sz="2300" i="1" dirty="0" err="1" smtClean="0">
                <a:solidFill>
                  <a:srgbClr val="28C191"/>
                </a:solidFill>
                <a:latin typeface="Calibri"/>
              </a:rPr>
              <a:t>her</a:t>
            </a:r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i="1" dirty="0" err="1" smtClean="0">
                <a:solidFill>
                  <a:srgbClr val="28C191"/>
                </a:solidFill>
                <a:latin typeface="Calibri"/>
              </a:rPr>
              <a:t>analysis</a:t>
            </a:r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 of </a:t>
            </a:r>
            <a:r>
              <a:rPr lang="fr-FR" sz="2300" i="1" dirty="0" err="1" smtClean="0">
                <a:solidFill>
                  <a:srgbClr val="28C191"/>
                </a:solidFill>
                <a:latin typeface="Calibri"/>
              </a:rPr>
              <a:t>economic</a:t>
            </a:r>
            <a:r>
              <a:rPr lang="fr-FR" sz="2300" i="1" dirty="0" smtClean="0">
                <a:solidFill>
                  <a:srgbClr val="28C191"/>
                </a:solidFill>
                <a:latin typeface="Calibri"/>
              </a:rPr>
              <a:t> gouvernance,</a:t>
            </a:r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 especially the commons</a:t>
            </a:r>
          </a:p>
          <a:p>
            <a:pPr algn="ctr"/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showing how common resources </a:t>
            </a:r>
            <a:r>
              <a:rPr lang="en-US" sz="2300" i="1" dirty="0" smtClean="0">
                <a:solidFill>
                  <a:srgbClr val="28C191"/>
                </a:solidFill>
                <a:latin typeface="Calibri"/>
              </a:rPr>
              <a:t>c</a:t>
            </a:r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an be managed successfully  </a:t>
            </a:r>
          </a:p>
          <a:p>
            <a:pPr algn="ctr"/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by the people who use them </a:t>
            </a:r>
            <a:r>
              <a:rPr lang="en-US" sz="2300" i="1" dirty="0" smtClean="0">
                <a:solidFill>
                  <a:srgbClr val="28C191"/>
                </a:solidFill>
                <a:latin typeface="Calibri"/>
              </a:rPr>
              <a:t>r</a:t>
            </a:r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ather than </a:t>
            </a:r>
          </a:p>
          <a:p>
            <a:pPr algn="ctr"/>
            <a:r>
              <a:rPr lang="is-IS" sz="2300" i="1" dirty="0" smtClean="0">
                <a:solidFill>
                  <a:srgbClr val="28C191"/>
                </a:solidFill>
                <a:latin typeface="Calibri"/>
              </a:rPr>
              <a:t>by governments or private companies’</a:t>
            </a:r>
            <a:r>
              <a:rPr lang="is-IS" sz="2300" dirty="0" smtClean="0">
                <a:latin typeface="Calibri"/>
              </a:rPr>
              <a:t>.</a:t>
            </a:r>
            <a:endParaRPr lang="fr-FR" sz="2300" dirty="0" smtClean="0">
              <a:latin typeface="Calibri"/>
            </a:endParaRPr>
          </a:p>
          <a:p>
            <a:pPr algn="ctr"/>
            <a:endParaRPr lang="fr-FR" sz="2300" dirty="0" smtClean="0">
              <a:solidFill>
                <a:srgbClr val="28C19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2608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1192232"/>
            <a:ext cx="4267200" cy="5405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51" y="1144961"/>
            <a:ext cx="3425893" cy="3508175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Elinor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Ostrom</a:t>
            </a:r>
            <a:r>
              <a:rPr lang="fr-FR" sz="3300" b="1" smtClean="0">
                <a:solidFill>
                  <a:srgbClr val="FF0000"/>
                </a:solidFill>
                <a:latin typeface="Arial"/>
              </a:rPr>
              <a:t> (1933-2012)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6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2" name="Rectangle 1"/>
          <p:cNvSpPr/>
          <p:nvPr/>
        </p:nvSpPr>
        <p:spPr>
          <a:xfrm>
            <a:off x="-72008" y="494116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dirty="0" err="1">
                <a:latin typeface="Calibri"/>
                <a:cs typeface="Calibri"/>
              </a:rPr>
              <a:t>She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was</a:t>
            </a:r>
            <a:r>
              <a:rPr lang="fr-FR" sz="2000" dirty="0">
                <a:latin typeface="Calibri"/>
                <a:cs typeface="Calibri"/>
              </a:rPr>
              <a:t> </a:t>
            </a:r>
            <a:r>
              <a:rPr lang="fr-FR" sz="2000" dirty="0" err="1">
                <a:solidFill>
                  <a:srgbClr val="28C191"/>
                </a:solidFill>
                <a:latin typeface="Calibri"/>
                <a:cs typeface="Calibri"/>
              </a:rPr>
              <a:t>professor</a:t>
            </a:r>
            <a:r>
              <a:rPr lang="fr-FR" sz="2000" dirty="0">
                <a:solidFill>
                  <a:srgbClr val="28C191"/>
                </a:solidFill>
                <a:latin typeface="Calibri"/>
                <a:cs typeface="Calibri"/>
              </a:rPr>
              <a:t> of </a:t>
            </a:r>
            <a:r>
              <a:rPr lang="fr-FR" sz="2000" dirty="0" err="1">
                <a:solidFill>
                  <a:srgbClr val="28C191"/>
                </a:solidFill>
                <a:latin typeface="Calibri"/>
                <a:cs typeface="Calibri"/>
              </a:rPr>
              <a:t>political</a:t>
            </a:r>
            <a:r>
              <a:rPr lang="fr-FR" sz="2000" dirty="0">
                <a:solidFill>
                  <a:srgbClr val="28C191"/>
                </a:solidFill>
                <a:latin typeface="Calibri"/>
                <a:cs typeface="Calibri"/>
              </a:rPr>
              <a:t> </a:t>
            </a:r>
            <a:r>
              <a:rPr lang="fr-FR" sz="2000" dirty="0" smtClean="0">
                <a:solidFill>
                  <a:srgbClr val="28C191"/>
                </a:solidFill>
                <a:latin typeface="Calibri"/>
                <a:cs typeface="Calibri"/>
              </a:rPr>
              <a:t>science</a:t>
            </a:r>
          </a:p>
          <a:p>
            <a:pPr algn="ctr"/>
            <a:r>
              <a:rPr lang="fr-FR" sz="2000" dirty="0" smtClean="0">
                <a:latin typeface="Calibri"/>
                <a:cs typeface="Calibri"/>
              </a:rPr>
              <a:t> </a:t>
            </a:r>
            <a:r>
              <a:rPr lang="fr-FR" sz="2000" dirty="0" err="1">
                <a:latin typeface="Calibri"/>
                <a:cs typeface="Calibri"/>
              </a:rPr>
              <a:t>at</a:t>
            </a:r>
            <a:r>
              <a:rPr lang="fr-FR" sz="2000" dirty="0">
                <a:latin typeface="Calibri"/>
                <a:cs typeface="Calibri"/>
              </a:rPr>
              <a:t> Indiana </a:t>
            </a:r>
            <a:r>
              <a:rPr lang="fr-FR" sz="2000" dirty="0" err="1">
                <a:latin typeface="Calibri"/>
                <a:cs typeface="Calibri"/>
              </a:rPr>
              <a:t>University</a:t>
            </a:r>
            <a:r>
              <a:rPr lang="fr-FR" sz="2000" dirty="0">
                <a:latin typeface="Calibri"/>
                <a:cs typeface="Calibri"/>
              </a:rPr>
              <a:t> (USA) </a:t>
            </a:r>
            <a:endParaRPr lang="fr-FR" sz="2000" dirty="0" smtClean="0">
              <a:latin typeface="Calibri"/>
              <a:cs typeface="Calibri"/>
            </a:endParaRPr>
          </a:p>
          <a:p>
            <a:pPr algn="ctr"/>
            <a:r>
              <a:rPr lang="fr-FR" sz="2000" dirty="0">
                <a:latin typeface="Calibri"/>
                <a:cs typeface="Calibri"/>
              </a:rPr>
              <a:t>a</a:t>
            </a:r>
            <a:r>
              <a:rPr lang="fr-FR" sz="2000" dirty="0" smtClean="0">
                <a:latin typeface="Calibri"/>
                <a:cs typeface="Calibri"/>
              </a:rPr>
              <a:t>nd </a:t>
            </a:r>
            <a:r>
              <a:rPr lang="fr-FR" sz="2000" dirty="0" err="1" smtClean="0">
                <a:latin typeface="Calibri"/>
                <a:cs typeface="Calibri"/>
              </a:rPr>
              <a:t>is</a:t>
            </a:r>
            <a:r>
              <a:rPr lang="fr-FR" sz="20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the </a:t>
            </a:r>
            <a:r>
              <a:rPr lang="fr-FR" sz="2000" dirty="0" err="1">
                <a:solidFill>
                  <a:srgbClr val="3366FF"/>
                </a:solidFill>
                <a:latin typeface="Calibri"/>
                <a:cs typeface="Calibri"/>
              </a:rPr>
              <a:t>only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66FF"/>
                </a:solidFill>
                <a:latin typeface="Calibri"/>
                <a:cs typeface="Calibri"/>
              </a:rPr>
              <a:t>woman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</a:p>
          <a:p>
            <a:pPr algn="ctr"/>
            <a:r>
              <a:rPr lang="fr-FR" sz="2000" dirty="0" err="1">
                <a:solidFill>
                  <a:srgbClr val="3366FF"/>
                </a:solidFill>
                <a:latin typeface="Calibri"/>
                <a:cs typeface="Calibri"/>
              </a:rPr>
              <a:t>who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 has </a:t>
            </a:r>
            <a:r>
              <a:rPr lang="fr-FR" sz="2000" dirty="0" err="1">
                <a:solidFill>
                  <a:srgbClr val="3366FF"/>
                </a:solidFill>
                <a:latin typeface="Calibri"/>
                <a:cs typeface="Calibri"/>
              </a:rPr>
              <a:t>ever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000" dirty="0" err="1">
                <a:solidFill>
                  <a:srgbClr val="3366FF"/>
                </a:solidFill>
                <a:latin typeface="Calibri"/>
                <a:cs typeface="Calibri"/>
              </a:rPr>
              <a:t>received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 the </a:t>
            </a:r>
          </a:p>
          <a:p>
            <a:pPr algn="ctr"/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Nobel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  <a:cs typeface="Calibri"/>
              </a:rPr>
              <a:t>prize</a:t>
            </a:r>
            <a:r>
              <a:rPr lang="fr-FR" sz="20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in </a:t>
            </a:r>
            <a:r>
              <a:rPr lang="fr-FR" sz="2000" dirty="0" err="1">
                <a:solidFill>
                  <a:srgbClr val="3366FF"/>
                </a:solidFill>
                <a:latin typeface="Calibri"/>
                <a:cs typeface="Calibri"/>
              </a:rPr>
              <a:t>economic</a:t>
            </a:r>
            <a:r>
              <a:rPr lang="fr-FR" sz="2000" dirty="0">
                <a:solidFill>
                  <a:srgbClr val="3366FF"/>
                </a:solidFill>
                <a:latin typeface="Calibri"/>
                <a:cs typeface="Calibri"/>
              </a:rPr>
              <a:t> sciences</a:t>
            </a:r>
            <a:r>
              <a:rPr lang="fr-FR" sz="2000" dirty="0">
                <a:latin typeface="Calibri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44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752719" y="295488"/>
            <a:ext cx="5638681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wavelets.ens.fr</a:t>
            </a:r>
            <a:endParaRPr lang="fr-FR" i="1" dirty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467544" y="2132856"/>
            <a:ext cx="8208912" cy="1477328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en-US" i="1" dirty="0">
                <a:latin typeface="Times"/>
                <a:cs typeface="Times"/>
              </a:rPr>
              <a:t>'Scholarly publishing and peer-reviewing in open </a:t>
            </a:r>
            <a:r>
              <a:rPr lang="en-US" i="1" dirty="0" smtClean="0">
                <a:latin typeface="Times"/>
                <a:cs typeface="Times"/>
              </a:rPr>
              <a:t>access’, Marie Farge, 2017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</a:t>
            </a:r>
            <a:r>
              <a:rPr lang="en-US" i="1" dirty="0">
                <a:latin typeface="Times"/>
                <a:cs typeface="Times"/>
              </a:rPr>
              <a:t>'Europe’s Future: Open Science</a:t>
            </a:r>
            <a:r>
              <a:rPr lang="en-US" i="1" dirty="0" smtClean="0">
                <a:latin typeface="Times"/>
                <a:cs typeface="Times"/>
              </a:rPr>
              <a:t>, Open </a:t>
            </a:r>
            <a:r>
              <a:rPr lang="en-US" i="1" dirty="0">
                <a:latin typeface="Times"/>
                <a:cs typeface="Times"/>
              </a:rPr>
              <a:t>Innovation, and Open to the </a:t>
            </a:r>
            <a:r>
              <a:rPr lang="en-US" i="1" dirty="0" smtClean="0">
                <a:latin typeface="Times"/>
                <a:cs typeface="Times"/>
              </a:rPr>
              <a:t>World’, European Commission, DG Research, Science and Innovation, May 2017</a:t>
            </a:r>
          </a:p>
          <a:p>
            <a:pPr algn="ctr"/>
            <a:endParaRPr lang="fr-FR" i="1" dirty="0">
              <a:latin typeface="Times"/>
              <a:cs typeface="Times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1741631" y="4005064"/>
            <a:ext cx="5638681" cy="2585323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dissem.in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association.dissem.in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 err="1">
                <a:latin typeface="Times"/>
              </a:rPr>
              <a:t>https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github.com</a:t>
            </a:r>
            <a:r>
              <a:rPr lang="fr-FR" i="1" dirty="0">
                <a:latin typeface="Times"/>
              </a:rPr>
              <a:t>/</a:t>
            </a:r>
            <a:r>
              <a:rPr lang="fr-FR" i="1" dirty="0" err="1">
                <a:latin typeface="Times"/>
              </a:rPr>
              <a:t>dissemin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@</a:t>
            </a:r>
            <a:r>
              <a:rPr lang="fr-FR" i="1" dirty="0" err="1">
                <a:latin typeface="Times"/>
              </a:rPr>
              <a:t>disseminOA</a:t>
            </a:r>
            <a:endParaRPr lang="fr-FR" i="1" dirty="0">
              <a:latin typeface="Times"/>
            </a:endParaRPr>
          </a:p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Antonin </a:t>
            </a:r>
            <a:r>
              <a:rPr lang="fr-FR" i="1" dirty="0" err="1" smtClean="0">
                <a:latin typeface="Times"/>
              </a:rPr>
              <a:t>Delpeuch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antonin@delpeuch.eu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Marie Farge &lt;</a:t>
            </a:r>
            <a:r>
              <a:rPr lang="fr-FR" i="1" dirty="0" err="1" smtClean="0">
                <a:latin typeface="Times"/>
              </a:rPr>
              <a:t>marie.farge@ens.fr</a:t>
            </a:r>
            <a:r>
              <a:rPr lang="fr-FR" i="1" dirty="0" smtClean="0">
                <a:latin typeface="Times"/>
              </a:rPr>
              <a:t>&gt;</a:t>
            </a:r>
          </a:p>
          <a:p>
            <a:pPr algn="ctr"/>
            <a:r>
              <a:rPr lang="fr-FR" i="1" dirty="0" smtClean="0">
                <a:latin typeface="Times"/>
              </a:rPr>
              <a:t>Team </a:t>
            </a:r>
            <a:r>
              <a:rPr lang="fr-FR" i="1" dirty="0" err="1" smtClean="0">
                <a:latin typeface="Times"/>
              </a:rPr>
              <a:t>Dissemin</a:t>
            </a:r>
            <a:r>
              <a:rPr lang="fr-FR" i="1" dirty="0" smtClean="0">
                <a:latin typeface="Times"/>
              </a:rPr>
              <a:t> &lt;</a:t>
            </a:r>
            <a:r>
              <a:rPr lang="fr-FR" i="1" dirty="0" err="1" smtClean="0">
                <a:latin typeface="Times"/>
              </a:rPr>
              <a:t>team@dissem.in</a:t>
            </a:r>
            <a:r>
              <a:rPr lang="fr-FR" i="1" dirty="0" smtClean="0">
                <a:latin typeface="Times"/>
              </a:rPr>
              <a:t>&gt;</a:t>
            </a:r>
          </a:p>
          <a:p>
            <a:endParaRPr lang="fr-FR" i="1" dirty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2678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Who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has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access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peer</a:t>
            </a:r>
            <a:r>
              <a:rPr lang="fr-FR" sz="3300" b="1" dirty="0" err="1">
                <a:solidFill>
                  <a:srgbClr val="FF0000"/>
                </a:solidFill>
                <a:latin typeface="Arial"/>
              </a:rPr>
              <a:t>-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reviewed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articles ?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381000" y="1260629"/>
            <a:ext cx="8458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Only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researcher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s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who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work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in i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nstitutions and countries 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rich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28C191"/>
                </a:solidFill>
                <a:latin typeface="Calibri"/>
              </a:rPr>
              <a:t>enough</a:t>
            </a:r>
            <a:r>
              <a:rPr lang="fr-FR" sz="2300" b="0" dirty="0" smtClean="0">
                <a:solidFill>
                  <a:srgbClr val="28C191"/>
                </a:solidFill>
                <a:latin typeface="Calibri"/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to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afford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the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very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costly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subscriptions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to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peer-reviewed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journals</a:t>
            </a:r>
            <a:r>
              <a:rPr lang="fr-FR" sz="2300" dirty="0" smtClean="0"/>
              <a:t>.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b="0" dirty="0" smtClean="0">
                <a:latin typeface="Calibri"/>
              </a:rPr>
              <a:t> </a:t>
            </a:r>
            <a:endParaRPr lang="fr-FR" sz="2300" b="0" dirty="0">
              <a:latin typeface="Calibri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304800" y="1916832"/>
            <a:ext cx="8534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latin typeface="Calibri"/>
              </a:rPr>
              <a:t>  </a:t>
            </a: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Researcher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s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working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for 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companies</a:t>
            </a:r>
            <a:r>
              <a:rPr lang="fr-FR" sz="2300" b="0" dirty="0" smtClean="0">
                <a:latin typeface="Calibri"/>
              </a:rPr>
              <a:t>,</a:t>
            </a:r>
            <a:r>
              <a:rPr lang="fr-FR" sz="2300" dirty="0" smtClean="0">
                <a:latin typeface="Calibri"/>
              </a:rPr>
              <a:t> or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</a:rPr>
              <a:t>in </a:t>
            </a:r>
            <a:r>
              <a:rPr lang="fr-FR" sz="2300" dirty="0" err="1" smtClean="0">
                <a:solidFill>
                  <a:srgbClr val="3366FF"/>
                </a:solidFill>
              </a:rPr>
              <a:t>poor</a:t>
            </a:r>
            <a:r>
              <a:rPr lang="fr-FR" sz="2300" dirty="0" smtClean="0">
                <a:solidFill>
                  <a:srgbClr val="3366FF"/>
                </a:solidFill>
              </a:rPr>
              <a:t> institutions</a:t>
            </a:r>
            <a:r>
              <a:rPr lang="fr-FR" sz="2300" dirty="0" smtClean="0"/>
              <a:t>, </a:t>
            </a:r>
          </a:p>
          <a:p>
            <a:pPr algn="ctr"/>
            <a:r>
              <a:rPr lang="fr-FR" sz="2300" dirty="0" err="1" smtClean="0">
                <a:latin typeface="Calibri"/>
              </a:rPr>
              <a:t>t</a:t>
            </a:r>
            <a:r>
              <a:rPr lang="fr-FR" sz="2300" b="0" dirty="0" err="1" smtClean="0">
                <a:latin typeface="Calibri"/>
              </a:rPr>
              <a:t>eachers</a:t>
            </a:r>
            <a:r>
              <a:rPr lang="fr-FR" sz="2300" b="0" dirty="0" smtClean="0">
                <a:latin typeface="Calibri"/>
              </a:rPr>
              <a:t>, </a:t>
            </a:r>
            <a:r>
              <a:rPr lang="fr-FR" sz="2300" b="0" dirty="0" err="1" smtClean="0">
                <a:latin typeface="Calibri"/>
              </a:rPr>
              <a:t>students</a:t>
            </a:r>
            <a:r>
              <a:rPr lang="fr-FR" sz="2300" b="0" dirty="0" smtClean="0">
                <a:latin typeface="Calibri"/>
              </a:rPr>
              <a:t>, </a:t>
            </a:r>
            <a:r>
              <a:rPr lang="fr-FR" sz="2300" b="0" dirty="0" err="1" smtClean="0">
                <a:latin typeface="Calibri"/>
              </a:rPr>
              <a:t>retired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b="0" dirty="0" err="1" smtClean="0">
                <a:latin typeface="Calibri"/>
              </a:rPr>
              <a:t>researchers</a:t>
            </a:r>
            <a:r>
              <a:rPr lang="fr-FR" sz="2300" b="0" dirty="0" smtClean="0">
                <a:latin typeface="Calibri"/>
              </a:rPr>
              <a:t>,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a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nd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all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citizens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who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finance </a:t>
            </a:r>
          </a:p>
          <a:p>
            <a:pPr algn="ctr"/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public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research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do not have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access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to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0000FF"/>
                </a:solidFill>
                <a:latin typeface="Calibri"/>
              </a:rPr>
              <a:t>most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 of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scientific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article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s</a:t>
            </a:r>
            <a:r>
              <a:rPr lang="fr-FR" sz="2300" dirty="0" smtClean="0"/>
              <a:t>.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endParaRPr lang="fr-FR" sz="23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449106" y="3660352"/>
            <a:ext cx="833402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0" dirty="0" err="1">
                <a:solidFill>
                  <a:srgbClr val="FF0000"/>
                </a:solidFill>
              </a:rPr>
              <a:t>P</a:t>
            </a:r>
            <a:r>
              <a:rPr lang="fr-FR" sz="2300" dirty="0" err="1" smtClean="0">
                <a:solidFill>
                  <a:srgbClr val="FF0000"/>
                </a:solidFill>
              </a:rPr>
              <a:t>ublishers</a:t>
            </a:r>
            <a:r>
              <a:rPr lang="fr-FR" sz="2300" dirty="0" smtClean="0">
                <a:solidFill>
                  <a:srgbClr val="FF0000"/>
                </a:solidFill>
              </a:rPr>
              <a:t> do </a:t>
            </a:r>
            <a:r>
              <a:rPr lang="fr-FR" sz="2300" dirty="0" err="1">
                <a:solidFill>
                  <a:srgbClr val="FF0000"/>
                </a:solidFill>
              </a:rPr>
              <a:t>benefit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err="1">
                <a:solidFill>
                  <a:srgbClr val="FF0000"/>
                </a:solidFill>
              </a:rPr>
              <a:t>from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/>
              <a:t>the digital </a:t>
            </a:r>
            <a:r>
              <a:rPr lang="fr-FR" sz="2300" dirty="0" err="1"/>
              <a:t>revolution</a:t>
            </a:r>
            <a:r>
              <a:rPr lang="fr-FR" sz="2300" dirty="0"/>
              <a:t> </a:t>
            </a:r>
            <a:r>
              <a:rPr lang="fr-FR" sz="2300" dirty="0" smtClean="0"/>
              <a:t>and use</a:t>
            </a:r>
          </a:p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online </a:t>
            </a:r>
            <a:r>
              <a:rPr lang="fr-FR" sz="2300" dirty="0" err="1" smtClean="0">
                <a:solidFill>
                  <a:srgbClr val="FF0000"/>
                </a:solidFill>
              </a:rPr>
              <a:t>publishing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smtClean="0"/>
              <a:t>to </a:t>
            </a:r>
            <a:r>
              <a:rPr lang="fr-FR" sz="2300" dirty="0" err="1" smtClean="0"/>
              <a:t>reduce</a:t>
            </a:r>
            <a:r>
              <a:rPr lang="fr-FR" sz="2300" dirty="0" smtClean="0"/>
              <a:t> </a:t>
            </a:r>
            <a:r>
              <a:rPr lang="fr-FR" sz="2300" dirty="0" err="1" smtClean="0"/>
              <a:t>their</a:t>
            </a:r>
            <a:r>
              <a:rPr lang="fr-FR" sz="2300" dirty="0" smtClean="0"/>
              <a:t> </a:t>
            </a:r>
            <a:r>
              <a:rPr lang="fr-FR" sz="2300" dirty="0" err="1" smtClean="0"/>
              <a:t>costs</a:t>
            </a:r>
            <a:r>
              <a:rPr lang="fr-FR" sz="2300" dirty="0" smtClean="0"/>
              <a:t> (marginal </a:t>
            </a:r>
            <a:r>
              <a:rPr lang="fr-FR" sz="2300" dirty="0" err="1" smtClean="0"/>
              <a:t>cost</a:t>
            </a:r>
            <a:r>
              <a:rPr lang="fr-FR" sz="2300" dirty="0" smtClean="0"/>
              <a:t> </a:t>
            </a:r>
            <a:r>
              <a:rPr lang="fr-FR" sz="2300" dirty="0" err="1" smtClean="0"/>
              <a:t>is</a:t>
            </a:r>
            <a:r>
              <a:rPr lang="fr-FR" sz="2300" dirty="0" smtClean="0"/>
              <a:t> about 0),</a:t>
            </a:r>
            <a:endParaRPr lang="fr-FR" sz="2300" dirty="0"/>
          </a:p>
          <a:p>
            <a:pPr algn="ctr"/>
            <a:r>
              <a:rPr lang="fr-FR" sz="2300" dirty="0" err="1">
                <a:solidFill>
                  <a:srgbClr val="FF0000"/>
                </a:solidFill>
              </a:rPr>
              <a:t>while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err="1">
                <a:solidFill>
                  <a:srgbClr val="FF0000"/>
                </a:solidFill>
              </a:rPr>
              <a:t>preserving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err="1">
                <a:solidFill>
                  <a:srgbClr val="FF0000"/>
                </a:solidFill>
              </a:rPr>
              <a:t>their</a:t>
            </a:r>
            <a:r>
              <a:rPr lang="fr-FR" sz="2300" dirty="0">
                <a:solidFill>
                  <a:srgbClr val="FF0000"/>
                </a:solidFill>
              </a:rPr>
              <a:t> business model </a:t>
            </a:r>
            <a:r>
              <a:rPr lang="fr-FR" sz="2300" dirty="0" err="1">
                <a:solidFill>
                  <a:srgbClr val="FF0000"/>
                </a:solidFill>
              </a:rPr>
              <a:t>designed</a:t>
            </a:r>
            <a:r>
              <a:rPr lang="fr-FR" sz="2300" dirty="0">
                <a:solidFill>
                  <a:srgbClr val="FF0000"/>
                </a:solidFill>
              </a:rPr>
              <a:t> for </a:t>
            </a:r>
            <a:r>
              <a:rPr lang="fr-FR" sz="2300" dirty="0" smtClean="0">
                <a:solidFill>
                  <a:srgbClr val="FF0000"/>
                </a:solidFill>
              </a:rPr>
              <a:t>printing</a:t>
            </a:r>
            <a:r>
              <a:rPr lang="fr-FR" sz="2300" dirty="0" smtClean="0"/>
              <a:t>.</a:t>
            </a:r>
          </a:p>
          <a:p>
            <a:pPr algn="ctr"/>
            <a:endParaRPr lang="fr-FR" sz="2300" dirty="0">
              <a:solidFill>
                <a:srgbClr val="28C191"/>
              </a:solidFill>
            </a:endParaRPr>
          </a:p>
          <a:p>
            <a:pPr algn="ctr"/>
            <a:r>
              <a:rPr lang="fr-FR" sz="2300" dirty="0" err="1" smtClean="0"/>
              <a:t>Today</a:t>
            </a:r>
            <a:r>
              <a:rPr lang="fr-FR" sz="2300" dirty="0" smtClean="0">
                <a:solidFill>
                  <a:srgbClr val="FF0000"/>
                </a:solidFill>
              </a:rPr>
              <a:t> few major </a:t>
            </a:r>
            <a:r>
              <a:rPr lang="fr-FR" sz="2300" dirty="0" err="1" smtClean="0">
                <a:solidFill>
                  <a:srgbClr val="FF0000"/>
                </a:solidFill>
              </a:rPr>
              <a:t>publishers</a:t>
            </a:r>
            <a:r>
              <a:rPr lang="fr-FR" sz="2300" dirty="0" smtClean="0">
                <a:solidFill>
                  <a:srgbClr val="FF0000"/>
                </a:solidFill>
              </a:rPr>
              <a:t> have </a:t>
            </a:r>
            <a:r>
              <a:rPr lang="fr-FR" sz="2300" dirty="0" err="1" smtClean="0">
                <a:solidFill>
                  <a:srgbClr val="FF0000"/>
                </a:solidFill>
              </a:rPr>
              <a:t>acquired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>
                <a:solidFill>
                  <a:srgbClr val="FF0000"/>
                </a:solidFill>
              </a:rPr>
              <a:t>an </a:t>
            </a:r>
            <a:r>
              <a:rPr lang="fr-FR" sz="2300" dirty="0" err="1">
                <a:solidFill>
                  <a:srgbClr val="FF0000"/>
                </a:solidFill>
              </a:rPr>
              <a:t>oligopolistic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smtClean="0">
                <a:solidFill>
                  <a:srgbClr val="FF0000"/>
                </a:solidFill>
              </a:rPr>
              <a:t>position</a:t>
            </a:r>
            <a:r>
              <a:rPr lang="fr-FR" sz="2300" dirty="0" smtClean="0"/>
              <a:t>.</a:t>
            </a:r>
            <a:endParaRPr lang="en-US" sz="2300" dirty="0"/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61667"/>
              </p:ext>
            </p:extLst>
          </p:nvPr>
        </p:nvGraphicFramePr>
        <p:xfrm>
          <a:off x="3914089" y="4786992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12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089" y="4786992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ZoneTexte 14"/>
          <p:cNvSpPr txBox="1"/>
          <p:nvPr/>
        </p:nvSpPr>
        <p:spPr>
          <a:xfrm>
            <a:off x="2699792" y="5733256"/>
            <a:ext cx="4464496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Vincent </a:t>
            </a:r>
            <a:r>
              <a:rPr lang="fr-FR" i="1" dirty="0" err="1" smtClean="0">
                <a:latin typeface="Times"/>
              </a:rPr>
              <a:t>Larivière</a:t>
            </a:r>
            <a:r>
              <a:rPr lang="fr-FR" i="1" dirty="0">
                <a:latin typeface="Times"/>
              </a:rPr>
              <a:t> </a:t>
            </a:r>
            <a:r>
              <a:rPr lang="fr-FR" i="1" dirty="0" smtClean="0">
                <a:latin typeface="Times"/>
              </a:rPr>
              <a:t>et al., </a:t>
            </a:r>
          </a:p>
          <a:p>
            <a:pPr algn="ctr"/>
            <a:r>
              <a:rPr lang="fr-FR" i="1" dirty="0" smtClean="0">
                <a:latin typeface="Times"/>
              </a:rPr>
              <a:t>The </a:t>
            </a:r>
            <a:r>
              <a:rPr lang="fr-FR" i="1" dirty="0" err="1" smtClean="0">
                <a:latin typeface="Times"/>
              </a:rPr>
              <a:t>Oligopoly</a:t>
            </a:r>
            <a:r>
              <a:rPr lang="fr-FR" i="1" dirty="0" smtClean="0">
                <a:latin typeface="Times"/>
              </a:rPr>
              <a:t> of </a:t>
            </a:r>
            <a:r>
              <a:rPr lang="fr-FR" i="1" dirty="0" err="1" smtClean="0">
                <a:latin typeface="Times"/>
              </a:rPr>
              <a:t>Academic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Publishers</a:t>
            </a:r>
            <a:r>
              <a:rPr lang="fr-FR" i="1" dirty="0">
                <a:latin typeface="Times"/>
              </a:rPr>
              <a:t>,</a:t>
            </a:r>
            <a:r>
              <a:rPr lang="fr-FR" i="1" dirty="0" smtClean="0">
                <a:latin typeface="Times"/>
              </a:rPr>
              <a:t> </a:t>
            </a:r>
          </a:p>
          <a:p>
            <a:pPr algn="ctr"/>
            <a:r>
              <a:rPr lang="fr-FR" i="1" dirty="0" smtClean="0">
                <a:latin typeface="Times"/>
              </a:rPr>
              <a:t>PLOS one, 10</a:t>
            </a:r>
            <a:r>
              <a:rPr lang="fr-FR" i="1" baseline="30000" dirty="0" smtClean="0">
                <a:latin typeface="Times"/>
              </a:rPr>
              <a:t>th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June</a:t>
            </a:r>
            <a:r>
              <a:rPr lang="fr-FR" i="1" dirty="0" smtClean="0">
                <a:latin typeface="Times"/>
              </a:rPr>
              <a:t> 2015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510" y="0"/>
            <a:ext cx="5702093" cy="6885384"/>
          </a:xfrm>
          <a:prstGeom prst="rect">
            <a:avLst/>
          </a:prstGeom>
        </p:spPr>
      </p:pic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5724128" y="1879371"/>
            <a:ext cx="3240360" cy="32778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Since</a:t>
            </a:r>
            <a:r>
              <a:rPr lang="fr-FR" sz="2300" dirty="0" smtClean="0">
                <a:solidFill>
                  <a:srgbClr val="28C191"/>
                </a:solidFill>
              </a:rPr>
              <a:t> 2000</a:t>
            </a:r>
          </a:p>
          <a:p>
            <a:pPr algn="ctr"/>
            <a:r>
              <a:rPr lang="fr-FR" sz="2300" dirty="0" smtClean="0"/>
              <a:t> </a:t>
            </a:r>
            <a:r>
              <a:rPr lang="fr-FR" sz="2300" dirty="0" err="1">
                <a:solidFill>
                  <a:srgbClr val="28C191"/>
                </a:solidFill>
              </a:rPr>
              <a:t>m</a:t>
            </a:r>
            <a:r>
              <a:rPr lang="fr-FR" sz="2300" dirty="0" err="1" smtClean="0">
                <a:solidFill>
                  <a:srgbClr val="28C191"/>
                </a:solidFill>
              </a:rPr>
              <a:t>ost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renown</a:t>
            </a:r>
            <a:r>
              <a:rPr lang="fr-FR" sz="2300" dirty="0" smtClean="0">
                <a:solidFill>
                  <a:srgbClr val="28C191"/>
                </a:solidFill>
              </a:rPr>
              <a:t>  </a:t>
            </a:r>
            <a:r>
              <a:rPr lang="fr-FR" sz="2300" dirty="0" err="1" smtClean="0">
                <a:solidFill>
                  <a:srgbClr val="28C191"/>
                </a:solidFill>
              </a:rPr>
              <a:t>journals</a:t>
            </a:r>
            <a:endParaRPr lang="fr-FR" sz="2300" dirty="0" smtClean="0">
              <a:solidFill>
                <a:srgbClr val="28C191"/>
              </a:solidFill>
            </a:endParaRP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>
                <a:solidFill>
                  <a:srgbClr val="28C191"/>
                </a:solidFill>
              </a:rPr>
              <a:t>have been </a:t>
            </a:r>
            <a:r>
              <a:rPr lang="fr-FR" sz="2300" dirty="0" err="1">
                <a:solidFill>
                  <a:srgbClr val="28C191"/>
                </a:solidFill>
              </a:rPr>
              <a:t>bought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smtClean="0">
                <a:solidFill>
                  <a:srgbClr val="28C191"/>
                </a:solidFill>
              </a:rPr>
              <a:t>by few major </a:t>
            </a:r>
            <a:r>
              <a:rPr lang="fr-FR" sz="2300" dirty="0" err="1" smtClean="0">
                <a:solidFill>
                  <a:srgbClr val="28C191"/>
                </a:solidFill>
              </a:rPr>
              <a:t>publishers</a:t>
            </a:r>
            <a:r>
              <a:rPr lang="fr-FR" sz="2300" dirty="0" smtClean="0"/>
              <a:t>, </a:t>
            </a:r>
          </a:p>
          <a:p>
            <a:pPr algn="ctr"/>
            <a:r>
              <a:rPr lang="fr-FR" sz="2300" dirty="0" err="1" smtClean="0"/>
              <a:t>whose</a:t>
            </a:r>
            <a:r>
              <a:rPr lang="fr-FR" sz="2300" dirty="0" smtClean="0"/>
              <a:t> </a:t>
            </a:r>
            <a:r>
              <a:rPr lang="fr-FR" sz="2300" dirty="0" err="1">
                <a:solidFill>
                  <a:srgbClr val="3366FF"/>
                </a:solidFill>
              </a:rPr>
              <a:t>exceptional</a:t>
            </a:r>
            <a:r>
              <a:rPr lang="fr-FR" sz="2300" dirty="0">
                <a:solidFill>
                  <a:srgbClr val="3366FF"/>
                </a:solidFill>
              </a:rPr>
              <a:t> </a:t>
            </a:r>
            <a:r>
              <a:rPr lang="fr-FR" sz="2300" dirty="0" smtClean="0">
                <a:solidFill>
                  <a:srgbClr val="3366FF"/>
                </a:solidFill>
              </a:rPr>
              <a:t>profits </a:t>
            </a:r>
            <a:r>
              <a:rPr lang="fr-FR" sz="2300" dirty="0" err="1" smtClean="0">
                <a:solidFill>
                  <a:srgbClr val="3366FF"/>
                </a:solidFill>
              </a:rPr>
              <a:t>rely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>
                <a:solidFill>
                  <a:srgbClr val="3366FF"/>
                </a:solidFill>
              </a:rPr>
              <a:t>on the </a:t>
            </a:r>
            <a:r>
              <a:rPr lang="fr-FR" sz="2300" dirty="0" err="1" smtClean="0">
                <a:solidFill>
                  <a:srgbClr val="3366FF"/>
                </a:solidFill>
              </a:rPr>
              <a:t>work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</a:rPr>
              <a:t>that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researchers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>
                <a:solidFill>
                  <a:srgbClr val="3366FF"/>
                </a:solidFill>
              </a:rPr>
              <a:t>and </a:t>
            </a:r>
            <a:r>
              <a:rPr lang="fr-FR" sz="2300" dirty="0" err="1">
                <a:solidFill>
                  <a:srgbClr val="3366FF"/>
                </a:solidFill>
              </a:rPr>
              <a:t>their</a:t>
            </a:r>
            <a:r>
              <a:rPr lang="fr-FR" sz="2300" dirty="0">
                <a:solidFill>
                  <a:srgbClr val="3366FF"/>
                </a:solidFill>
              </a:rPr>
              <a:t> </a:t>
            </a:r>
            <a:r>
              <a:rPr lang="fr-FR" sz="2300" dirty="0" err="1">
                <a:solidFill>
                  <a:srgbClr val="3366FF"/>
                </a:solidFill>
              </a:rPr>
              <a:t>funding</a:t>
            </a:r>
            <a:r>
              <a:rPr lang="fr-FR" sz="2300" dirty="0">
                <a:solidFill>
                  <a:srgbClr val="3366FF"/>
                </a:solidFill>
              </a:rPr>
              <a:t> </a:t>
            </a:r>
            <a:r>
              <a:rPr lang="fr-FR" sz="2300" dirty="0" err="1">
                <a:solidFill>
                  <a:srgbClr val="3366FF"/>
                </a:solidFill>
              </a:rPr>
              <a:t>agencies</a:t>
            </a:r>
            <a:r>
              <a:rPr lang="fr-FR" sz="2300" dirty="0">
                <a:solidFill>
                  <a:srgbClr val="3366FF"/>
                </a:solidFill>
              </a:rPr>
              <a:t> </a:t>
            </a:r>
            <a:endParaRPr lang="fr-FR" sz="2300" dirty="0" smtClean="0">
              <a:solidFill>
                <a:srgbClr val="3366FF"/>
              </a:solidFill>
            </a:endParaRP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</a:rPr>
              <a:t>offer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them</a:t>
            </a:r>
            <a:r>
              <a:rPr lang="fr-FR" sz="2300" dirty="0" smtClean="0">
                <a:solidFill>
                  <a:srgbClr val="3366FF"/>
                </a:solidFill>
              </a:rPr>
              <a:t> for free</a:t>
            </a:r>
            <a:r>
              <a:rPr lang="fr-FR" sz="2300" dirty="0" smtClean="0"/>
              <a:t>.</a:t>
            </a:r>
          </a:p>
        </p:txBody>
      </p:sp>
      <p:sp>
        <p:nvSpPr>
          <p:cNvPr id="6" name="ZoneTexte 14"/>
          <p:cNvSpPr txBox="1"/>
          <p:nvPr/>
        </p:nvSpPr>
        <p:spPr>
          <a:xfrm>
            <a:off x="6037444" y="5445224"/>
            <a:ext cx="2711020" cy="1200329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 smtClean="0">
                <a:latin typeface="Times"/>
              </a:rPr>
              <a:t>What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is</a:t>
            </a:r>
            <a:r>
              <a:rPr lang="fr-FR" i="1" dirty="0" smtClean="0">
                <a:latin typeface="Times"/>
              </a:rPr>
              <a:t> Open Access?</a:t>
            </a:r>
          </a:p>
          <a:p>
            <a:pPr algn="ctr"/>
            <a:r>
              <a:rPr lang="fr-FR" i="1" dirty="0" err="1" smtClean="0">
                <a:latin typeface="Times"/>
              </a:rPr>
              <a:t>www.phdcomics.com</a:t>
            </a:r>
            <a:r>
              <a:rPr lang="fr-FR" i="1" dirty="0" smtClean="0">
                <a:latin typeface="Times"/>
              </a:rPr>
              <a:t>/TV</a:t>
            </a:r>
          </a:p>
          <a:p>
            <a:pPr algn="ctr"/>
            <a:endParaRPr lang="fr-FR" i="1" dirty="0" smtClean="0">
              <a:latin typeface="Time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004048" y="188640"/>
            <a:ext cx="468052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Articles are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still</a:t>
            </a:r>
            <a:endParaRPr lang="fr-FR" sz="3300" b="1" dirty="0" smtClean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locked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behind</a:t>
            </a:r>
            <a:endParaRPr lang="fr-FR" sz="3300" b="1" dirty="0" smtClean="0">
              <a:solidFill>
                <a:srgbClr val="FF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paywalls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584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693248"/>
            <a:ext cx="7113984" cy="3599848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08520" y="-304800"/>
            <a:ext cx="93965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Density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peer-reviewed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articles per country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8" name="ZoneTexte 14"/>
          <p:cNvSpPr txBox="1">
            <a:spLocks noChangeArrowheads="1"/>
          </p:cNvSpPr>
          <p:nvPr/>
        </p:nvSpPr>
        <p:spPr bwMode="auto">
          <a:xfrm>
            <a:off x="4468688" y="3717032"/>
            <a:ext cx="4495800" cy="29238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latin typeface="Calibri"/>
              </a:rPr>
              <a:t>Today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publishers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impose the </a:t>
            </a:r>
          </a:p>
          <a:p>
            <a:pPr algn="ctr"/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Gold Open Access model</a:t>
            </a:r>
            <a:r>
              <a:rPr lang="fr-FR" sz="2300" dirty="0" smtClean="0">
                <a:latin typeface="Calibri"/>
              </a:rPr>
              <a:t>,</a:t>
            </a:r>
          </a:p>
          <a:p>
            <a:pPr algn="ctr"/>
            <a:r>
              <a:rPr lang="fr-FR" sz="2300" dirty="0" err="1" smtClean="0">
                <a:latin typeface="Calibri"/>
              </a:rPr>
              <a:t>which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flips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subscription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costs</a:t>
            </a:r>
            <a:endParaRPr lang="fr-FR" sz="2300" dirty="0" smtClean="0">
              <a:solidFill>
                <a:srgbClr val="0000FF"/>
              </a:solidFill>
              <a:latin typeface="Calibri"/>
            </a:endParaRPr>
          </a:p>
          <a:p>
            <a:pPr algn="ctr"/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into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article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processing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charges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that</a:t>
            </a:r>
            <a:endParaRPr lang="fr-FR" sz="2300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FR" sz="2300" dirty="0" err="1">
                <a:solidFill>
                  <a:srgbClr val="0000FF"/>
                </a:solidFill>
                <a:latin typeface="Calibri"/>
              </a:rPr>
              <a:t>r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esearchers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have to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pay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to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publish</a:t>
            </a:r>
            <a:endParaRPr lang="fr-FR" sz="2300" dirty="0" smtClean="0">
              <a:solidFill>
                <a:srgbClr val="0000FF"/>
              </a:solidFill>
              <a:latin typeface="Calibri"/>
            </a:endParaRPr>
          </a:p>
          <a:p>
            <a:pPr algn="ctr"/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/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researchers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might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get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bankrupted</a:t>
            </a:r>
            <a:r>
              <a:rPr lang="fr-FR" sz="2300" dirty="0" smtClean="0">
                <a:latin typeface="Calibri"/>
              </a:rPr>
              <a:t> </a:t>
            </a:r>
          </a:p>
          <a:p>
            <a:pPr algn="ctr"/>
            <a:r>
              <a:rPr lang="fr-FR" sz="2300" dirty="0" smtClean="0">
                <a:latin typeface="Calibri"/>
              </a:rPr>
              <a:t>or 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stop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</a:rPr>
              <a:t>publishing</a:t>
            </a:r>
            <a:r>
              <a:rPr lang="fr-FR" sz="2300" dirty="0" smtClean="0">
                <a:latin typeface="Calibri"/>
              </a:rPr>
              <a:t>!</a:t>
            </a:r>
            <a:r>
              <a:rPr lang="fr-FR" sz="23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/>
              </a:rPr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07504" y="3563724"/>
            <a:ext cx="2876772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www.worldmapper.org</a:t>
            </a:r>
            <a:endParaRPr lang="fr-FR" i="1" dirty="0" smtClean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7116" y="6381328"/>
            <a:ext cx="2876772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www.scimagoir.com</a:t>
            </a:r>
            <a:endParaRPr lang="fr-FR" i="1" dirty="0" smtClean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219499"/>
              </p:ext>
            </p:extLst>
          </p:nvPr>
        </p:nvGraphicFramePr>
        <p:xfrm>
          <a:off x="6309320" y="5589240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44" name="…quation" r:id="rId4" imgW="228600" imgH="203200" progId="Equation.3">
                  <p:embed/>
                </p:oleObj>
              </mc:Choice>
              <mc:Fallback>
                <p:oleObj name="…quation" r:id="rId4" imgW="228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320" y="5589240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直線コネクタ 14"/>
          <p:cNvCxnSpPr>
            <a:cxnSpLocks noChangeShapeType="1"/>
          </p:cNvCxnSpPr>
          <p:nvPr/>
        </p:nvCxnSpPr>
        <p:spPr bwMode="auto">
          <a:xfrm>
            <a:off x="0" y="6858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1" name="TextBox 10"/>
          <p:cNvSpPr txBox="1"/>
          <p:nvPr/>
        </p:nvSpPr>
        <p:spPr>
          <a:xfrm>
            <a:off x="107505" y="2577678"/>
            <a:ext cx="28767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Number of articles</a:t>
            </a:r>
          </a:p>
          <a:p>
            <a:pPr algn="ctr"/>
            <a:r>
              <a:rPr lang="en-US" i="1" dirty="0" smtClean="0"/>
              <a:t>per number of inhabitants </a:t>
            </a:r>
          </a:p>
          <a:p>
            <a:pPr algn="ctr"/>
            <a:r>
              <a:rPr lang="en-US" i="1" dirty="0"/>
              <a:t>o</a:t>
            </a:r>
            <a:r>
              <a:rPr lang="en-US" i="1" dirty="0" smtClean="0"/>
              <a:t>f each country</a:t>
            </a: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944216" y="4293096"/>
            <a:ext cx="1331640" cy="187220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23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68" y="4293096"/>
            <a:ext cx="436014" cy="20334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214" y="4293096"/>
            <a:ext cx="3198762" cy="2033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40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could the </a:t>
            </a:r>
            <a:br>
              <a:rPr lang="en-US" dirty="0" smtClean="0"/>
            </a:br>
            <a:r>
              <a:rPr lang="en-US" dirty="0" smtClean="0"/>
              <a:t>scientific publishing system </a:t>
            </a:r>
            <a:br>
              <a:rPr lang="en-US" dirty="0" smtClean="0"/>
            </a:br>
            <a:r>
              <a:rPr lang="en-US" dirty="0" smtClean="0"/>
              <a:t>be reformed?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0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0" name="Image 9" descr="to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62" y="3573016"/>
            <a:ext cx="5695682" cy="306994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15829" y="1124744"/>
            <a:ext cx="879128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0" dirty="0" smtClean="0"/>
              <a:t>`</a:t>
            </a:r>
            <a:r>
              <a:rPr lang="fr-FR" sz="2300" dirty="0" err="1" smtClean="0">
                <a:solidFill>
                  <a:srgbClr val="28C191"/>
                </a:solidFill>
              </a:rPr>
              <a:t>Neither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author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nor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reader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should</a:t>
            </a:r>
            <a:r>
              <a:rPr lang="fr-FR" sz="2300" dirty="0" smtClean="0">
                <a:solidFill>
                  <a:srgbClr val="28C191"/>
                </a:solidFill>
              </a:rPr>
              <a:t> have to </a:t>
            </a:r>
            <a:r>
              <a:rPr lang="fr-FR" sz="2300" dirty="0" err="1" smtClean="0">
                <a:solidFill>
                  <a:srgbClr val="28C191"/>
                </a:solidFill>
              </a:rPr>
              <a:t>pay</a:t>
            </a:r>
            <a:r>
              <a:rPr lang="fr-FR" sz="2300" dirty="0" smtClean="0">
                <a:solidFill>
                  <a:srgbClr val="28C191"/>
                </a:solidFill>
              </a:rPr>
              <a:t> to </a:t>
            </a:r>
            <a:r>
              <a:rPr lang="fr-FR" sz="2300" dirty="0" err="1" smtClean="0">
                <a:solidFill>
                  <a:srgbClr val="28C191"/>
                </a:solidFill>
              </a:rPr>
              <a:t>publish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smtClean="0"/>
              <a:t>and </a:t>
            </a:r>
            <a:r>
              <a:rPr lang="fr-FR" sz="2300" dirty="0"/>
              <a:t>a</a:t>
            </a:r>
            <a:endParaRPr lang="fr-FR" sz="2300" dirty="0" smtClean="0"/>
          </a:p>
          <a:p>
            <a:pPr algn="ctr"/>
            <a:r>
              <a:rPr lang="fr-FR" sz="2300" dirty="0" smtClean="0"/>
              <a:t> </a:t>
            </a:r>
            <a:r>
              <a:rPr lang="fr-FR" sz="2300" dirty="0" smtClean="0">
                <a:solidFill>
                  <a:srgbClr val="0000FF"/>
                </a:solidFill>
              </a:rPr>
              <a:t>journal </a:t>
            </a:r>
            <a:r>
              <a:rPr lang="fr-FR" sz="2300" dirty="0" err="1" smtClean="0">
                <a:solidFill>
                  <a:srgbClr val="0000FF"/>
                </a:solidFill>
              </a:rPr>
              <a:t>should</a:t>
            </a:r>
            <a:r>
              <a:rPr lang="fr-FR" sz="2300" dirty="0" smtClean="0">
                <a:solidFill>
                  <a:srgbClr val="0000FF"/>
                </a:solidFill>
              </a:rPr>
              <a:t> not </a:t>
            </a:r>
            <a:r>
              <a:rPr lang="fr-FR" sz="2300" dirty="0" err="1" smtClean="0">
                <a:solidFill>
                  <a:srgbClr val="0000FF"/>
                </a:solidFill>
              </a:rPr>
              <a:t>belong</a:t>
            </a:r>
            <a:r>
              <a:rPr lang="fr-FR" sz="2300" dirty="0" smtClean="0">
                <a:solidFill>
                  <a:srgbClr val="0000FF"/>
                </a:solidFill>
              </a:rPr>
              <a:t> to </a:t>
            </a:r>
            <a:r>
              <a:rPr lang="fr-FR" sz="2300" dirty="0" err="1" smtClean="0">
                <a:solidFill>
                  <a:srgbClr val="0000FF"/>
                </a:solidFill>
              </a:rPr>
              <a:t>its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</a:rPr>
              <a:t>publisher</a:t>
            </a:r>
            <a:r>
              <a:rPr lang="fr-FR" sz="2300" dirty="0" smtClean="0">
                <a:solidFill>
                  <a:srgbClr val="0000FF"/>
                </a:solidFill>
              </a:rPr>
              <a:t> but to </a:t>
            </a:r>
            <a:r>
              <a:rPr lang="fr-FR" sz="2300" dirty="0" err="1" smtClean="0">
                <a:solidFill>
                  <a:srgbClr val="0000FF"/>
                </a:solidFill>
              </a:rPr>
              <a:t>its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</a:rPr>
              <a:t>editorial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</a:rPr>
              <a:t>board</a:t>
            </a:r>
            <a:r>
              <a:rPr lang="fr-FR" sz="2300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fr-FR" sz="2300" dirty="0" smtClean="0"/>
              <a:t>The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/>
              <a:t>dissemination</a:t>
            </a:r>
            <a:r>
              <a:rPr lang="fr-FR" sz="2300" dirty="0" smtClean="0"/>
              <a:t> of the </a:t>
            </a:r>
            <a:r>
              <a:rPr lang="fr-FR" sz="2300" dirty="0" err="1" smtClean="0"/>
              <a:t>peer-reviewed</a:t>
            </a:r>
            <a:r>
              <a:rPr lang="fr-FR" sz="2300" dirty="0" smtClean="0"/>
              <a:t> articles </a:t>
            </a:r>
            <a:r>
              <a:rPr lang="fr-FR" sz="2300" dirty="0" err="1" smtClean="0"/>
              <a:t>should</a:t>
            </a:r>
            <a:r>
              <a:rPr lang="fr-FR" sz="2300" dirty="0" smtClean="0"/>
              <a:t>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fr-FR" sz="2300" dirty="0" err="1" smtClean="0"/>
              <a:t>done</a:t>
            </a:r>
            <a:r>
              <a:rPr lang="fr-FR" sz="2300" dirty="0" smtClean="0"/>
              <a:t> </a:t>
            </a:r>
            <a:r>
              <a:rPr lang="fr-FR" sz="2300" dirty="0" err="1" smtClean="0"/>
              <a:t>using</a:t>
            </a:r>
            <a:endParaRPr lang="fr-FR" sz="2300" dirty="0" smtClean="0"/>
          </a:p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public infrastructures, </a:t>
            </a:r>
            <a:r>
              <a:rPr lang="fr-FR" sz="2300" dirty="0" err="1" smtClean="0">
                <a:solidFill>
                  <a:srgbClr val="FF0000"/>
                </a:solidFill>
              </a:rPr>
              <a:t>from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where</a:t>
            </a:r>
            <a:r>
              <a:rPr lang="fr-FR" sz="2300" dirty="0" smtClean="0">
                <a:solidFill>
                  <a:srgbClr val="FF0000"/>
                </a:solidFill>
              </a:rPr>
              <a:t> articles </a:t>
            </a:r>
            <a:r>
              <a:rPr lang="fr-FR" sz="2300" dirty="0" err="1" smtClean="0">
                <a:solidFill>
                  <a:srgbClr val="FF0000"/>
                </a:solidFill>
              </a:rPr>
              <a:t>should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be</a:t>
            </a:r>
            <a:r>
              <a:rPr lang="fr-FR" sz="2300" dirty="0" smtClean="0">
                <a:solidFill>
                  <a:srgbClr val="FF0000"/>
                </a:solidFill>
              </a:rPr>
              <a:t> accessible for free</a:t>
            </a:r>
            <a:r>
              <a:rPr lang="fr-FR" sz="2300" dirty="0" smtClean="0"/>
              <a:t>.’</a:t>
            </a:r>
            <a:endParaRPr lang="fr-FR" sz="2300" dirty="0"/>
          </a:p>
        </p:txBody>
      </p:sp>
      <p:sp>
        <p:nvSpPr>
          <p:cNvPr id="20" name="ZoneTexte 19"/>
          <p:cNvSpPr txBox="1"/>
          <p:nvPr/>
        </p:nvSpPr>
        <p:spPr>
          <a:xfrm>
            <a:off x="5992688" y="4888633"/>
            <a:ext cx="3043808" cy="175432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>
                <a:latin typeface="Times"/>
              </a:rPr>
              <a:t>Diamond</a:t>
            </a:r>
            <a:r>
              <a:rPr lang="fr-FR" i="1" dirty="0">
                <a:latin typeface="Times"/>
              </a:rPr>
              <a:t> Sutra,</a:t>
            </a:r>
          </a:p>
          <a:p>
            <a:pPr algn="ctr"/>
            <a:r>
              <a:rPr lang="fr-FR" i="1" dirty="0">
                <a:latin typeface="Times"/>
              </a:rPr>
              <a:t>the </a:t>
            </a:r>
            <a:r>
              <a:rPr lang="fr-FR" i="1" dirty="0" err="1">
                <a:latin typeface="Times"/>
              </a:rPr>
              <a:t>earliest</a:t>
            </a:r>
            <a:r>
              <a:rPr lang="fr-FR" i="1" dirty="0">
                <a:latin typeface="Times"/>
              </a:rPr>
              <a:t> </a:t>
            </a:r>
            <a:r>
              <a:rPr lang="fr-FR" i="1" dirty="0" err="1">
                <a:latin typeface="Times"/>
              </a:rPr>
              <a:t>complete</a:t>
            </a:r>
            <a:r>
              <a:rPr lang="fr-FR" i="1" dirty="0">
                <a:latin typeface="Times"/>
              </a:rPr>
              <a:t> </a:t>
            </a:r>
            <a:r>
              <a:rPr lang="fr-FR" i="1" dirty="0" err="1">
                <a:latin typeface="Times"/>
              </a:rPr>
              <a:t>survival</a:t>
            </a:r>
            <a:endParaRPr lang="fr-FR" i="1" dirty="0">
              <a:latin typeface="Times"/>
            </a:endParaRPr>
          </a:p>
          <a:p>
            <a:pPr algn="ctr"/>
            <a:r>
              <a:rPr lang="fr-FR" i="1" dirty="0">
                <a:latin typeface="Times"/>
              </a:rPr>
              <a:t>of a </a:t>
            </a:r>
            <a:r>
              <a:rPr lang="fr-FR" i="1" dirty="0" err="1">
                <a:latin typeface="Times"/>
              </a:rPr>
              <a:t>dated</a:t>
            </a:r>
            <a:r>
              <a:rPr lang="fr-FR" i="1" dirty="0">
                <a:latin typeface="Times"/>
              </a:rPr>
              <a:t> </a:t>
            </a:r>
            <a:r>
              <a:rPr lang="fr-FR" i="1" dirty="0" err="1">
                <a:latin typeface="Times"/>
              </a:rPr>
              <a:t>printed</a:t>
            </a:r>
            <a:r>
              <a:rPr lang="fr-FR" i="1" dirty="0">
                <a:latin typeface="Times"/>
              </a:rPr>
              <a:t> book,</a:t>
            </a:r>
          </a:p>
          <a:p>
            <a:pPr algn="ctr"/>
            <a:r>
              <a:rPr lang="fr-FR" i="1" dirty="0">
                <a:latin typeface="Times"/>
              </a:rPr>
              <a:t>China, 11th May 868</a:t>
            </a:r>
          </a:p>
          <a:p>
            <a:pPr algn="ctr"/>
            <a:r>
              <a:rPr lang="fr-FR" i="1" dirty="0" smtClean="0">
                <a:latin typeface="Times"/>
              </a:rPr>
              <a:t>British Library, London</a:t>
            </a:r>
          </a:p>
          <a:p>
            <a:endParaRPr lang="fr-FR" i="1" dirty="0">
              <a:latin typeface="Times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102568" y="2708920"/>
            <a:ext cx="6997824" cy="64633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  Marie Farge, Note for the French </a:t>
            </a:r>
            <a:r>
              <a:rPr lang="fr-FR" i="1" dirty="0" err="1" smtClean="0">
                <a:latin typeface="Times"/>
              </a:rPr>
              <a:t>Minister</a:t>
            </a:r>
            <a:r>
              <a:rPr lang="fr-FR" i="1" dirty="0" smtClean="0">
                <a:latin typeface="Times"/>
              </a:rPr>
              <a:t> of </a:t>
            </a:r>
            <a:r>
              <a:rPr lang="fr-FR" i="1" dirty="0" err="1" smtClean="0">
                <a:latin typeface="Times"/>
              </a:rPr>
              <a:t>Research</a:t>
            </a:r>
            <a:r>
              <a:rPr lang="fr-FR" i="1" dirty="0" smtClean="0">
                <a:latin typeface="Times"/>
              </a:rPr>
              <a:t>, </a:t>
            </a:r>
            <a:r>
              <a:rPr lang="fr-FR" i="1" dirty="0" err="1" smtClean="0">
                <a:latin typeface="Times"/>
              </a:rPr>
              <a:t>June</a:t>
            </a:r>
            <a:r>
              <a:rPr lang="fr-FR" i="1" dirty="0" smtClean="0">
                <a:latin typeface="Times"/>
              </a:rPr>
              <a:t> 29</a:t>
            </a:r>
            <a:r>
              <a:rPr lang="fr-FR" i="1" baseline="30000" dirty="0" smtClean="0">
                <a:latin typeface="Times"/>
              </a:rPr>
              <a:t>th</a:t>
            </a:r>
            <a:r>
              <a:rPr lang="fr-FR" i="1" dirty="0" smtClean="0">
                <a:latin typeface="Times"/>
              </a:rPr>
              <a:t> 2012</a:t>
            </a:r>
          </a:p>
          <a:p>
            <a:pPr algn="ctr"/>
            <a:r>
              <a:rPr lang="fr-FR" i="1" dirty="0">
                <a:latin typeface="Times"/>
              </a:rPr>
              <a:t>http://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</p:txBody>
      </p:sp>
      <p:sp>
        <p:nvSpPr>
          <p:cNvPr id="13" name="ZoneTexte 14"/>
          <p:cNvSpPr txBox="1">
            <a:spLocks noChangeArrowheads="1"/>
          </p:cNvSpPr>
          <p:nvPr/>
        </p:nvSpPr>
        <p:spPr bwMode="auto">
          <a:xfrm>
            <a:off x="6012160" y="3592489"/>
            <a:ext cx="2971800" cy="120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Researchers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proposed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an alternative model :</a:t>
            </a:r>
          </a:p>
          <a:p>
            <a:pPr algn="ctr"/>
            <a:r>
              <a:rPr lang="fr-FR" sz="2400" i="1" dirty="0" err="1" smtClean="0">
                <a:solidFill>
                  <a:srgbClr val="FF0000"/>
                </a:solidFill>
              </a:rPr>
              <a:t>Diamond</a:t>
            </a:r>
            <a:r>
              <a:rPr lang="fr-FR" sz="2400" i="1" dirty="0" smtClean="0">
                <a:solidFill>
                  <a:srgbClr val="FF0000"/>
                </a:solidFill>
              </a:rPr>
              <a:t> </a:t>
            </a:r>
            <a:r>
              <a:rPr lang="fr-FR" sz="2400" i="1" dirty="0">
                <a:solidFill>
                  <a:srgbClr val="FF0000"/>
                </a:solidFill>
              </a:rPr>
              <a:t>O</a:t>
            </a:r>
            <a:r>
              <a:rPr lang="fr-FR" sz="2400" i="1" dirty="0" smtClean="0">
                <a:solidFill>
                  <a:srgbClr val="FF0000"/>
                </a:solidFill>
              </a:rPr>
              <a:t>pen </a:t>
            </a:r>
            <a:r>
              <a:rPr lang="fr-FR" sz="2400" i="1" dirty="0">
                <a:solidFill>
                  <a:srgbClr val="FF0000"/>
                </a:solidFill>
              </a:rPr>
              <a:t>A</a:t>
            </a:r>
            <a:r>
              <a:rPr lang="fr-FR" sz="2400" i="1" dirty="0" smtClean="0">
                <a:solidFill>
                  <a:srgbClr val="FF0000"/>
                </a:solidFill>
              </a:rPr>
              <a:t>ccess</a:t>
            </a:r>
            <a:endParaRPr lang="fr-FR" sz="2400" i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want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recover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control !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39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The </a:t>
            </a:r>
            <a:r>
              <a:rPr lang="fr-FR" sz="3300" b="1" dirty="0" err="1">
                <a:solidFill>
                  <a:srgbClr val="FF0000"/>
                </a:solidFill>
                <a:latin typeface="Arial"/>
              </a:rPr>
              <a:t>D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O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pen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A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ccess model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827584" y="3698067"/>
            <a:ext cx="761804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The </a:t>
            </a:r>
            <a:r>
              <a:rPr lang="fr-FR" sz="2300" dirty="0" err="1" smtClean="0">
                <a:solidFill>
                  <a:srgbClr val="FF0000"/>
                </a:solidFill>
              </a:rPr>
              <a:t>editorial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board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owns</a:t>
            </a:r>
            <a:r>
              <a:rPr lang="fr-FR" sz="2300" dirty="0" smtClean="0">
                <a:solidFill>
                  <a:srgbClr val="FF0000"/>
                </a:solidFill>
              </a:rPr>
              <a:t> the journal </a:t>
            </a:r>
            <a:r>
              <a:rPr lang="fr-FR" sz="2300" dirty="0" smtClean="0"/>
              <a:t>(</a:t>
            </a:r>
            <a:r>
              <a:rPr lang="fr-FR" sz="2300" dirty="0" err="1" smtClean="0"/>
              <a:t>title</a:t>
            </a:r>
            <a:r>
              <a:rPr lang="fr-FR" sz="2300" dirty="0" smtClean="0"/>
              <a:t> and </a:t>
            </a:r>
            <a:r>
              <a:rPr lang="fr-FR" sz="2300" dirty="0" err="1" smtClean="0"/>
              <a:t>assets</a:t>
            </a:r>
            <a:r>
              <a:rPr lang="fr-FR" sz="2300" dirty="0" smtClean="0"/>
              <a:t>), </a:t>
            </a:r>
            <a:r>
              <a:rPr lang="fr-FR" sz="2300" dirty="0" err="1" smtClean="0"/>
              <a:t>while</a:t>
            </a:r>
            <a:r>
              <a:rPr lang="fr-FR" sz="2300" dirty="0" smtClean="0"/>
              <a:t> 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t</a:t>
            </a:r>
            <a:r>
              <a:rPr lang="fr-FR" sz="2300" dirty="0" smtClean="0">
                <a:solidFill>
                  <a:srgbClr val="FF0000"/>
                </a:solidFill>
              </a:rPr>
              <a:t>he editors and referees</a:t>
            </a:r>
            <a:r>
              <a:rPr lang="fr-FR" sz="2300" dirty="0" smtClean="0"/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peer</a:t>
            </a:r>
            <a:r>
              <a:rPr lang="fr-FR" sz="2300" dirty="0" err="1">
                <a:solidFill>
                  <a:srgbClr val="FF0000"/>
                </a:solidFill>
              </a:rPr>
              <a:t>-</a:t>
            </a:r>
            <a:r>
              <a:rPr lang="fr-FR" sz="2300" dirty="0" err="1" smtClean="0">
                <a:solidFill>
                  <a:srgbClr val="FF0000"/>
                </a:solidFill>
              </a:rPr>
              <a:t>review</a:t>
            </a:r>
            <a:r>
              <a:rPr lang="fr-FR" sz="2300" dirty="0" smtClean="0">
                <a:solidFill>
                  <a:srgbClr val="FF0000"/>
                </a:solidFill>
              </a:rPr>
              <a:t> the articles for free</a:t>
            </a:r>
            <a:r>
              <a:rPr lang="fr-FR" sz="2300" dirty="0" smtClean="0"/>
              <a:t>,</a:t>
            </a:r>
            <a:endParaRPr lang="fr-FR" sz="2300" dirty="0" smtClean="0">
              <a:solidFill>
                <a:srgbClr val="FF0000"/>
              </a:solidFill>
            </a:endParaRPr>
          </a:p>
          <a:p>
            <a:pPr algn="ctr"/>
            <a:r>
              <a:rPr lang="fr-FR" sz="2300" dirty="0"/>
              <a:t>a</a:t>
            </a:r>
            <a:r>
              <a:rPr lang="fr-FR" sz="2300" dirty="0" smtClean="0"/>
              <a:t>s </a:t>
            </a:r>
            <a:r>
              <a:rPr lang="fr-FR" sz="2300" dirty="0" err="1" smtClean="0"/>
              <a:t>they</a:t>
            </a:r>
            <a:r>
              <a:rPr lang="fr-FR" sz="2300" dirty="0" smtClean="0"/>
              <a:t> have </a:t>
            </a:r>
            <a:r>
              <a:rPr lang="fr-FR" sz="2300" dirty="0" err="1" smtClean="0"/>
              <a:t>ever</a:t>
            </a:r>
            <a:r>
              <a:rPr lang="fr-FR" sz="2300" dirty="0" smtClean="0"/>
              <a:t> </a:t>
            </a:r>
            <a:r>
              <a:rPr lang="fr-FR" sz="2300" dirty="0" err="1" smtClean="0"/>
              <a:t>done</a:t>
            </a:r>
            <a:r>
              <a:rPr lang="fr-FR" sz="2300" dirty="0" smtClean="0"/>
              <a:t> </a:t>
            </a:r>
            <a:r>
              <a:rPr lang="fr-FR" sz="2300" dirty="0" err="1" smtClean="0"/>
              <a:t>since</a:t>
            </a:r>
            <a:r>
              <a:rPr lang="fr-FR" sz="2300" dirty="0" smtClean="0"/>
              <a:t> </a:t>
            </a:r>
            <a:r>
              <a:rPr lang="fr-FR" sz="2300" dirty="0" err="1" smtClean="0"/>
              <a:t>it</a:t>
            </a:r>
            <a:r>
              <a:rPr lang="fr-FR" sz="2300" dirty="0" smtClean="0"/>
              <a:t> </a:t>
            </a:r>
            <a:r>
              <a:rPr lang="fr-FR" sz="2300" dirty="0" err="1" smtClean="0"/>
              <a:t>is</a:t>
            </a:r>
            <a:r>
              <a:rPr lang="fr-FR" sz="2300" dirty="0" smtClean="0"/>
              <a:t> part of </a:t>
            </a:r>
            <a:r>
              <a:rPr lang="fr-FR" sz="2300" dirty="0" err="1" smtClean="0"/>
              <a:t>their</a:t>
            </a:r>
            <a:r>
              <a:rPr lang="fr-FR" sz="2300" dirty="0" smtClean="0"/>
              <a:t> </a:t>
            </a:r>
            <a:r>
              <a:rPr lang="fr-FR" sz="2300" dirty="0" err="1" smtClean="0"/>
              <a:t>academic</a:t>
            </a:r>
            <a:r>
              <a:rPr lang="fr-FR" sz="2300" dirty="0" smtClean="0"/>
              <a:t> </a:t>
            </a:r>
            <a:r>
              <a:rPr lang="fr-FR" sz="2300" dirty="0" err="1" smtClean="0"/>
              <a:t>duty</a:t>
            </a:r>
            <a:r>
              <a:rPr lang="fr-FR" sz="2300" dirty="0" smtClean="0"/>
              <a:t>.</a:t>
            </a:r>
            <a:r>
              <a:rPr lang="en-US" sz="2400" dirty="0" smtClean="0"/>
              <a:t> </a:t>
            </a:r>
            <a:endParaRPr lang="fr-FR" sz="23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2028317" y="1554758"/>
            <a:ext cx="505181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0000FF"/>
                </a:solidFill>
              </a:rPr>
              <a:t>Authors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err="1" smtClean="0"/>
              <a:t>keep</a:t>
            </a:r>
            <a:r>
              <a:rPr lang="fr-FR" sz="2300" dirty="0" smtClean="0"/>
              <a:t> </a:t>
            </a:r>
            <a:r>
              <a:rPr lang="fr-FR" sz="2300" dirty="0" err="1" smtClean="0"/>
              <a:t>their</a:t>
            </a:r>
            <a:r>
              <a:rPr lang="fr-FR" sz="2300" dirty="0" smtClean="0"/>
              <a:t> copyright and </a:t>
            </a:r>
            <a:r>
              <a:rPr lang="fr-FR" sz="2300" dirty="0" err="1" smtClean="0">
                <a:solidFill>
                  <a:srgbClr val="3366FF"/>
                </a:solidFill>
              </a:rPr>
              <a:t>make</a:t>
            </a:r>
            <a:r>
              <a:rPr lang="fr-FR" sz="2300" dirty="0" smtClean="0">
                <a:solidFill>
                  <a:srgbClr val="3366FF"/>
                </a:solidFill>
              </a:rPr>
              <a:t>  </a:t>
            </a:r>
          </a:p>
          <a:p>
            <a:pPr algn="ctr"/>
            <a:r>
              <a:rPr lang="fr-FR" sz="2300" dirty="0" err="1">
                <a:solidFill>
                  <a:srgbClr val="3366FF"/>
                </a:solidFill>
              </a:rPr>
              <a:t>t</a:t>
            </a:r>
            <a:r>
              <a:rPr lang="fr-FR" sz="2300" dirty="0" err="1" smtClean="0">
                <a:solidFill>
                  <a:srgbClr val="3366FF"/>
                </a:solidFill>
              </a:rPr>
              <a:t>heir</a:t>
            </a:r>
            <a:r>
              <a:rPr lang="fr-FR" sz="2300" dirty="0" smtClean="0">
                <a:solidFill>
                  <a:srgbClr val="3366FF"/>
                </a:solidFill>
              </a:rPr>
              <a:t> articles </a:t>
            </a:r>
            <a:r>
              <a:rPr lang="fr-FR" sz="2300" dirty="0" err="1" smtClean="0">
                <a:solidFill>
                  <a:srgbClr val="3366FF"/>
                </a:solidFill>
              </a:rPr>
              <a:t>available</a:t>
            </a:r>
            <a:r>
              <a:rPr lang="fr-FR" sz="2300" dirty="0" smtClean="0">
                <a:solidFill>
                  <a:srgbClr val="3366FF"/>
                </a:solidFill>
              </a:rPr>
              <a:t> in open </a:t>
            </a:r>
            <a:r>
              <a:rPr lang="fr-FR" sz="2300" dirty="0" err="1" smtClean="0">
                <a:solidFill>
                  <a:srgbClr val="3366FF"/>
                </a:solidFill>
              </a:rPr>
              <a:t>access</a:t>
            </a:r>
            <a:endParaRPr lang="fr-FR" sz="2300" dirty="0" smtClean="0">
              <a:solidFill>
                <a:srgbClr val="3366FF"/>
              </a:solidFill>
            </a:endParaRP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</a:rPr>
              <a:t>with</a:t>
            </a:r>
            <a:r>
              <a:rPr lang="fr-FR" sz="2300" dirty="0" smtClean="0">
                <a:solidFill>
                  <a:srgbClr val="3366FF"/>
                </a:solidFill>
              </a:rPr>
              <a:t> a </a:t>
            </a:r>
            <a:r>
              <a:rPr lang="fr-FR" sz="2300" dirty="0" err="1" smtClean="0">
                <a:solidFill>
                  <a:srgbClr val="3366FF"/>
                </a:solidFill>
              </a:rPr>
              <a:t>Creative</a:t>
            </a:r>
            <a:r>
              <a:rPr lang="fr-FR" sz="2300" dirty="0" smtClean="0">
                <a:solidFill>
                  <a:srgbClr val="3366FF"/>
                </a:solidFill>
              </a:rPr>
              <a:t> Common</a:t>
            </a:r>
            <a:r>
              <a:rPr lang="fr-FR" sz="2300" dirty="0" smtClean="0">
                <a:solidFill>
                  <a:srgbClr val="0000FF"/>
                </a:solidFill>
              </a:rPr>
              <a:t>s </a:t>
            </a:r>
            <a:r>
              <a:rPr lang="fr-FR" sz="2300" dirty="0" err="1" smtClean="0">
                <a:solidFill>
                  <a:srgbClr val="0000FF"/>
                </a:solidFill>
              </a:rPr>
              <a:t>license</a:t>
            </a:r>
            <a:r>
              <a:rPr lang="fr-FR" sz="2300" dirty="0" smtClean="0">
                <a:solidFill>
                  <a:srgbClr val="0000FF"/>
                </a:solidFill>
              </a:rPr>
              <a:t> </a:t>
            </a:r>
            <a:r>
              <a:rPr lang="fr-FR" sz="2300" dirty="0" smtClean="0"/>
              <a:t>CC-BY.</a:t>
            </a:r>
            <a:r>
              <a:rPr lang="en-US" sz="2300" dirty="0" smtClean="0"/>
              <a:t> </a:t>
            </a:r>
            <a:endParaRPr lang="fr-FR" sz="23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1449494" y="5445224"/>
            <a:ext cx="636858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The</a:t>
            </a:r>
            <a:r>
              <a:rPr lang="fr-FR" sz="2300" dirty="0" smtClean="0"/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publisher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is</a:t>
            </a:r>
            <a:r>
              <a:rPr lang="fr-FR" sz="2300" dirty="0" smtClean="0">
                <a:solidFill>
                  <a:srgbClr val="28C191"/>
                </a:solidFill>
              </a:rPr>
              <a:t> no more the </a:t>
            </a:r>
            <a:r>
              <a:rPr lang="fr-FR" sz="2300" dirty="0" err="1" smtClean="0">
                <a:solidFill>
                  <a:srgbClr val="28C191"/>
                </a:solidFill>
              </a:rPr>
              <a:t>journal’s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owner</a:t>
            </a:r>
            <a:r>
              <a:rPr lang="fr-FR" sz="2300" dirty="0" smtClean="0">
                <a:solidFill>
                  <a:srgbClr val="28C191"/>
                </a:solidFill>
              </a:rPr>
              <a:t> but</a:t>
            </a: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becomes</a:t>
            </a:r>
            <a:r>
              <a:rPr lang="fr-FR" sz="2300" dirty="0" smtClean="0">
                <a:solidFill>
                  <a:srgbClr val="28C191"/>
                </a:solidFill>
              </a:rPr>
              <a:t> a service provider</a:t>
            </a:r>
            <a:r>
              <a:rPr lang="fr-FR" sz="2300" dirty="0" smtClean="0"/>
              <a:t>, </a:t>
            </a:r>
            <a:r>
              <a:rPr lang="fr-FR" sz="2300" dirty="0" err="1" smtClean="0"/>
              <a:t>that</a:t>
            </a:r>
            <a:r>
              <a:rPr lang="fr-FR" sz="2300" dirty="0" smtClean="0"/>
              <a:t> the </a:t>
            </a:r>
            <a:r>
              <a:rPr lang="fr-FR" sz="2300" dirty="0" err="1" smtClean="0"/>
              <a:t>editorial</a:t>
            </a:r>
            <a:r>
              <a:rPr lang="fr-FR" sz="2300" dirty="0" smtClean="0"/>
              <a:t> </a:t>
            </a:r>
            <a:r>
              <a:rPr lang="fr-FR" sz="2300" dirty="0" err="1" smtClean="0"/>
              <a:t>board</a:t>
            </a:r>
            <a:r>
              <a:rPr lang="fr-FR" sz="2300" dirty="0" smtClean="0"/>
              <a:t> </a:t>
            </a:r>
          </a:p>
          <a:p>
            <a:pPr algn="ctr"/>
            <a:r>
              <a:rPr lang="fr-FR" sz="2300" dirty="0"/>
              <a:t>s</a:t>
            </a:r>
            <a:r>
              <a:rPr lang="fr-FR" sz="2300" dirty="0" smtClean="0"/>
              <a:t>elects the best </a:t>
            </a:r>
            <a:r>
              <a:rPr lang="fr-FR" sz="2300" dirty="0" err="1" smtClean="0"/>
              <a:t>ones</a:t>
            </a:r>
            <a:r>
              <a:rPr lang="fr-FR" sz="2300" dirty="0" smtClean="0"/>
              <a:t> and </a:t>
            </a:r>
            <a:r>
              <a:rPr lang="fr-FR" sz="2300" dirty="0" err="1" smtClean="0"/>
              <a:t>hires</a:t>
            </a:r>
            <a:r>
              <a:rPr lang="fr-FR" sz="2300" dirty="0" smtClean="0"/>
              <a:t> </a:t>
            </a:r>
            <a:r>
              <a:rPr lang="fr-FR" sz="2300" dirty="0" err="1" smtClean="0"/>
              <a:t>them</a:t>
            </a:r>
            <a:r>
              <a:rPr lang="fr-FR" sz="2300" dirty="0" smtClean="0"/>
              <a:t> by </a:t>
            </a:r>
            <a:r>
              <a:rPr lang="fr-FR" sz="2300" dirty="0" err="1" smtClean="0"/>
              <a:t>contract</a:t>
            </a:r>
            <a:r>
              <a:rPr lang="fr-FR" sz="2300" dirty="0" smtClean="0"/>
              <a:t>.</a:t>
            </a:r>
            <a:r>
              <a:rPr lang="en-US" sz="2300" dirty="0" smtClean="0"/>
              <a:t> </a:t>
            </a:r>
            <a:endParaRPr lang="fr-FR" sz="2300" b="0" dirty="0"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01836" y="956320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1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39490" y="310906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2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39490" y="486166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3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2460848" y="2739732"/>
            <a:ext cx="4343400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https://</a:t>
            </a:r>
            <a:r>
              <a:rPr lang="en-US" i="1" dirty="0" err="1">
                <a:latin typeface="Times"/>
                <a:cs typeface="Times"/>
              </a:rPr>
              <a:t>creativecommons.org</a:t>
            </a:r>
            <a:r>
              <a:rPr lang="en-US" i="1" dirty="0">
                <a:latin typeface="Times"/>
                <a:cs typeface="Times"/>
              </a:rPr>
              <a:t>/licenses/</a:t>
            </a:r>
            <a:endParaRPr lang="fr-FR" i="1" dirty="0" smtClean="0"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93304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-152400"/>
            <a:ext cx="9577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need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publishing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platforms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287507" y="1211268"/>
            <a:ext cx="860253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smtClean="0">
                <a:solidFill>
                  <a:srgbClr val="3366FF"/>
                </a:solidFill>
              </a:rPr>
              <a:t>Public </a:t>
            </a:r>
            <a:r>
              <a:rPr lang="fr-FR" sz="2400" dirty="0" err="1" smtClean="0">
                <a:solidFill>
                  <a:srgbClr val="3366FF"/>
                </a:solidFill>
              </a:rPr>
              <a:t>funding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agencies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should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provide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for free to </a:t>
            </a:r>
            <a:r>
              <a:rPr lang="fr-FR" sz="2400" dirty="0" err="1" smtClean="0">
                <a:solidFill>
                  <a:srgbClr val="3366FF"/>
                </a:solidFill>
              </a:rPr>
              <a:t>researchers</a:t>
            </a:r>
            <a:endParaRPr lang="fr-FR" sz="2400" dirty="0" smtClean="0">
              <a:solidFill>
                <a:srgbClr val="3366FF"/>
              </a:solidFill>
            </a:endParaRPr>
          </a:p>
          <a:p>
            <a:pPr algn="ctr"/>
            <a:r>
              <a:rPr lang="fr-FR" sz="2400" dirty="0" err="1" smtClean="0">
                <a:solidFill>
                  <a:srgbClr val="0000FF"/>
                </a:solidFill>
              </a:rPr>
              <a:t>publicly-owned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platforms</a:t>
            </a:r>
            <a:r>
              <a:rPr lang="fr-FR" sz="2400" dirty="0" smtClean="0"/>
              <a:t>, </a:t>
            </a:r>
            <a:r>
              <a:rPr lang="fr-FR" sz="2400" dirty="0" err="1" smtClean="0"/>
              <a:t>developed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0000FF"/>
                </a:solidFill>
              </a:rPr>
              <a:t>in open source </a:t>
            </a:r>
            <a:r>
              <a:rPr lang="fr-FR" sz="2400" dirty="0" smtClean="0">
                <a:solidFill>
                  <a:srgbClr val="000000"/>
                </a:solidFill>
              </a:rPr>
              <a:t>software,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sz="2400" dirty="0"/>
              <a:t>f</a:t>
            </a:r>
            <a:r>
              <a:rPr lang="fr-FR" sz="2400" dirty="0" smtClean="0"/>
              <a:t>or </a:t>
            </a:r>
            <a:r>
              <a:rPr lang="fr-FR" sz="2400" dirty="0" err="1" smtClean="0"/>
              <a:t>peer</a:t>
            </a:r>
            <a:r>
              <a:rPr lang="fr-FR" sz="2400" dirty="0" err="1"/>
              <a:t>-</a:t>
            </a:r>
            <a:r>
              <a:rPr lang="fr-FR" sz="2400" dirty="0" err="1" smtClean="0"/>
              <a:t>reviewing</a:t>
            </a:r>
            <a:r>
              <a:rPr lang="fr-FR" sz="2400" dirty="0" smtClean="0"/>
              <a:t>, </a:t>
            </a:r>
            <a:r>
              <a:rPr lang="fr-FR" sz="2400" dirty="0" err="1" smtClean="0"/>
              <a:t>publishing</a:t>
            </a:r>
            <a:r>
              <a:rPr lang="fr-FR" sz="2400" dirty="0" smtClean="0"/>
              <a:t> and </a:t>
            </a:r>
            <a:r>
              <a:rPr lang="fr-FR" sz="2400" dirty="0" err="1" smtClean="0"/>
              <a:t>archiving</a:t>
            </a:r>
            <a:r>
              <a:rPr lang="fr-FR" sz="2400" dirty="0" smtClean="0"/>
              <a:t> </a:t>
            </a:r>
            <a:r>
              <a:rPr lang="fr-FR" sz="2400" dirty="0" err="1" smtClean="0"/>
              <a:t>peer-reviewed</a:t>
            </a:r>
            <a:r>
              <a:rPr lang="fr-FR" sz="2400" dirty="0" smtClean="0"/>
              <a:t> articles,</a:t>
            </a:r>
          </a:p>
          <a:p>
            <a:pPr algn="ctr"/>
            <a:r>
              <a:rPr lang="fr-FR" sz="2400" dirty="0" err="1" smtClean="0">
                <a:solidFill>
                  <a:srgbClr val="3366FF"/>
                </a:solidFill>
              </a:rPr>
              <a:t>with</a:t>
            </a:r>
            <a:r>
              <a:rPr lang="fr-FR" sz="2400" dirty="0" smtClean="0">
                <a:solidFill>
                  <a:srgbClr val="3366FF"/>
                </a:solidFill>
              </a:rPr>
              <a:t> the help of </a:t>
            </a:r>
            <a:r>
              <a:rPr lang="fr-FR" sz="2400" dirty="0" err="1" smtClean="0">
                <a:solidFill>
                  <a:srgbClr val="3366FF"/>
                </a:solidFill>
              </a:rPr>
              <a:t>librarians</a:t>
            </a:r>
            <a:r>
              <a:rPr lang="fr-FR" sz="2400" dirty="0" smtClean="0">
                <a:solidFill>
                  <a:srgbClr val="3366FF"/>
                </a:solidFill>
              </a:rPr>
              <a:t> and of </a:t>
            </a:r>
            <a:r>
              <a:rPr lang="fr-FR" sz="2400" dirty="0" err="1" smtClean="0">
                <a:solidFill>
                  <a:srgbClr val="3366FF"/>
                </a:solidFill>
              </a:rPr>
              <a:t>publishers</a:t>
            </a:r>
            <a:r>
              <a:rPr lang="fr-FR" sz="2400" dirty="0" smtClean="0">
                <a:solidFill>
                  <a:srgbClr val="3366FF"/>
                </a:solidFill>
              </a:rPr>
              <a:t> (as </a:t>
            </a:r>
            <a:r>
              <a:rPr lang="fr-FR" sz="2400" dirty="0" err="1" smtClean="0">
                <a:solidFill>
                  <a:srgbClr val="3366FF"/>
                </a:solidFill>
              </a:rPr>
              <a:t>subcontractors</a:t>
            </a:r>
            <a:r>
              <a:rPr lang="fr-FR" sz="2400" dirty="0" smtClean="0">
                <a:solidFill>
                  <a:srgbClr val="3366FF"/>
                </a:solidFill>
              </a:rPr>
              <a:t>)</a:t>
            </a:r>
            <a:r>
              <a:rPr lang="fr-FR" sz="2400" dirty="0" smtClean="0"/>
              <a:t>.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319138" y="4509120"/>
            <a:ext cx="845951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28C191"/>
                </a:solidFill>
              </a:rPr>
              <a:t>Funding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agencies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</a:t>
            </a:r>
            <a:r>
              <a:rPr lang="fr-FR" sz="2400" dirty="0" err="1" smtClean="0">
                <a:solidFill>
                  <a:srgbClr val="000000"/>
                </a:solidFill>
              </a:rPr>
              <a:t>ould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/>
              <a:t>thus</a:t>
            </a:r>
            <a:r>
              <a:rPr lang="fr-FR" sz="2400" dirty="0" smtClean="0">
                <a:solidFill>
                  <a:srgbClr val="28C191"/>
                </a:solidFill>
              </a:rPr>
              <a:t> control the </a:t>
            </a:r>
            <a:r>
              <a:rPr lang="fr-FR" sz="2400" dirty="0" err="1" smtClean="0">
                <a:solidFill>
                  <a:srgbClr val="28C191"/>
                </a:solidFill>
              </a:rPr>
              <a:t>quality</a:t>
            </a:r>
            <a:r>
              <a:rPr lang="fr-FR" sz="2400" dirty="0" smtClean="0">
                <a:solidFill>
                  <a:srgbClr val="28C191"/>
                </a:solidFill>
              </a:rPr>
              <a:t> of </a:t>
            </a:r>
            <a:r>
              <a:rPr lang="fr-FR" sz="2400" dirty="0" err="1" smtClean="0">
                <a:solidFill>
                  <a:srgbClr val="28C191"/>
                </a:solidFill>
              </a:rPr>
              <a:t>peer-reviewing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fr-FR" sz="2400" dirty="0" smtClean="0">
                <a:solidFill>
                  <a:srgbClr val="000000"/>
                </a:solidFill>
              </a:rPr>
              <a:t>by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selecting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journals</a:t>
            </a:r>
            <a:r>
              <a:rPr lang="fr-FR" sz="2400" dirty="0" smtClean="0">
                <a:solidFill>
                  <a:srgbClr val="28C191"/>
                </a:solidFill>
              </a:rPr>
              <a:t> </a:t>
            </a:r>
            <a:r>
              <a:rPr lang="fr-FR" sz="2400" dirty="0" err="1" smtClean="0">
                <a:solidFill>
                  <a:srgbClr val="28C191"/>
                </a:solidFill>
              </a:rPr>
              <a:t>having</a:t>
            </a:r>
            <a:r>
              <a:rPr lang="fr-FR" sz="2400" dirty="0" smtClean="0">
                <a:solidFill>
                  <a:srgbClr val="28C191"/>
                </a:solidFill>
              </a:rPr>
              <a:t> good practices and </a:t>
            </a:r>
            <a:r>
              <a:rPr lang="fr-FR" sz="2400" dirty="0" err="1" smtClean="0">
                <a:solidFill>
                  <a:srgbClr val="28C191"/>
                </a:solidFill>
              </a:rPr>
              <a:t>reputable</a:t>
            </a:r>
            <a:r>
              <a:rPr lang="fr-FR" sz="2400" dirty="0" smtClean="0">
                <a:solidFill>
                  <a:srgbClr val="28C191"/>
                </a:solidFill>
              </a:rPr>
              <a:t> editors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err="1"/>
              <a:t>t</a:t>
            </a:r>
            <a:r>
              <a:rPr lang="fr-FR" sz="2400" dirty="0" err="1" smtClean="0"/>
              <a:t>hat</a:t>
            </a:r>
            <a:r>
              <a:rPr lang="fr-FR" sz="2400" dirty="0" smtClean="0"/>
              <a:t> </a:t>
            </a:r>
            <a:r>
              <a:rPr lang="fr-FR" sz="2400" dirty="0" err="1" smtClean="0"/>
              <a:t>will</a:t>
            </a:r>
            <a:r>
              <a:rPr lang="fr-FR" sz="2400" dirty="0" smtClean="0"/>
              <a:t>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published</a:t>
            </a:r>
            <a:r>
              <a:rPr lang="fr-FR" sz="2400" dirty="0" smtClean="0"/>
              <a:t> for free </a:t>
            </a:r>
            <a:r>
              <a:rPr lang="fr-FR" sz="2400" dirty="0" err="1" smtClean="0"/>
              <a:t>using</a:t>
            </a:r>
            <a:r>
              <a:rPr lang="fr-FR" sz="2400" dirty="0" smtClean="0"/>
              <a:t> </a:t>
            </a:r>
            <a:r>
              <a:rPr lang="fr-FR" sz="2400" dirty="0" err="1" smtClean="0"/>
              <a:t>publishing</a:t>
            </a:r>
            <a:r>
              <a:rPr lang="fr-FR" sz="2400" dirty="0" smtClean="0"/>
              <a:t> </a:t>
            </a:r>
            <a:r>
              <a:rPr lang="fr-FR" sz="2400" dirty="0" err="1" smtClean="0"/>
              <a:t>platforms</a:t>
            </a:r>
            <a:r>
              <a:rPr lang="fr-FR" sz="2400" dirty="0" smtClean="0"/>
              <a:t>.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 </a:t>
            </a:r>
            <a:endParaRPr lang="en-US" sz="2400" dirty="0"/>
          </a:p>
        </p:txBody>
      </p:sp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287507" y="5838363"/>
            <a:ext cx="8602535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>
                <a:solidFill>
                  <a:srgbClr val="000000"/>
                </a:solidFill>
              </a:rPr>
              <a:t>Such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publishing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platforms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000000"/>
                </a:solidFill>
              </a:rPr>
              <a:t>c</a:t>
            </a:r>
            <a:r>
              <a:rPr lang="fr-FR" sz="2400" dirty="0" err="1" smtClean="0">
                <a:solidFill>
                  <a:srgbClr val="000000"/>
                </a:solidFill>
              </a:rPr>
              <a:t>ould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give</a:t>
            </a:r>
            <a:r>
              <a:rPr lang="fr-FR" sz="2400" dirty="0" smtClean="0">
                <a:solidFill>
                  <a:srgbClr val="FF0000"/>
                </a:solidFill>
              </a:rPr>
              <a:t> the chance to </a:t>
            </a:r>
            <a:r>
              <a:rPr lang="fr-FR" sz="2400" dirty="0" err="1">
                <a:solidFill>
                  <a:srgbClr val="FF0000"/>
                </a:solidFill>
              </a:rPr>
              <a:t>researchers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to </a:t>
            </a:r>
            <a:r>
              <a:rPr lang="fr-FR" sz="2400" dirty="0" err="1" smtClean="0">
                <a:solidFill>
                  <a:srgbClr val="FF0000"/>
                </a:solidFill>
              </a:rPr>
              <a:t>experiment</a:t>
            </a:r>
            <a:r>
              <a:rPr lang="fr-FR" sz="2400" dirty="0" smtClean="0">
                <a:solidFill>
                  <a:srgbClr val="FF0000"/>
                </a:solidFill>
              </a:rPr>
              <a:t> new </a:t>
            </a:r>
            <a:r>
              <a:rPr lang="fr-FR" sz="2400" dirty="0" err="1">
                <a:solidFill>
                  <a:srgbClr val="FF0000"/>
                </a:solidFill>
              </a:rPr>
              <a:t>ways</a:t>
            </a:r>
            <a:r>
              <a:rPr lang="fr-FR" sz="2400" dirty="0">
                <a:solidFill>
                  <a:srgbClr val="FF0000"/>
                </a:solidFill>
              </a:rPr>
              <a:t> of </a:t>
            </a:r>
            <a:r>
              <a:rPr lang="fr-FR" sz="2400" dirty="0" err="1" smtClean="0">
                <a:solidFill>
                  <a:srgbClr val="FF0000"/>
                </a:solidFill>
              </a:rPr>
              <a:t>publishing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i="1" dirty="0" err="1" smtClean="0"/>
              <a:t>e.g</a:t>
            </a:r>
            <a:r>
              <a:rPr lang="fr-FR" sz="2400" dirty="0"/>
              <a:t>., open </a:t>
            </a:r>
            <a:r>
              <a:rPr lang="fr-FR" sz="2400" dirty="0" err="1"/>
              <a:t>peer-</a:t>
            </a:r>
            <a:r>
              <a:rPr lang="fr-FR" sz="2400" dirty="0" err="1" smtClean="0"/>
              <a:t>reviewing</a:t>
            </a:r>
            <a:r>
              <a:rPr lang="fr-FR" sz="2400" dirty="0" smtClean="0"/>
              <a:t>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180003" y="3140968"/>
            <a:ext cx="8856493" cy="1200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>
                <a:solidFill>
                  <a:srgbClr val="FF0000"/>
                </a:solidFill>
              </a:rPr>
              <a:t>Anyone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from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anywhere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should</a:t>
            </a:r>
            <a:r>
              <a:rPr lang="fr-FR" sz="2400" dirty="0" smtClean="0">
                <a:solidFill>
                  <a:srgbClr val="FF0000"/>
                </a:solidFill>
              </a:rPr>
              <a:t> have free </a:t>
            </a:r>
            <a:r>
              <a:rPr lang="fr-FR" sz="2400" dirty="0" err="1" smtClean="0">
                <a:solidFill>
                  <a:srgbClr val="FF0000"/>
                </a:solidFill>
              </a:rPr>
              <a:t>access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(</a:t>
            </a:r>
            <a:r>
              <a:rPr lang="fr-FR" sz="2400" i="1" dirty="0" smtClean="0"/>
              <a:t>i.e</a:t>
            </a:r>
            <a:r>
              <a:rPr lang="fr-FR" sz="2400" dirty="0" smtClean="0"/>
              <a:t>., gratis </a:t>
            </a:r>
            <a:r>
              <a:rPr lang="fr-FR" sz="2400" dirty="0"/>
              <a:t>and libre</a:t>
            </a:r>
            <a:r>
              <a:rPr lang="fr-FR" sz="2400" dirty="0" smtClean="0"/>
              <a:t>)</a:t>
            </a:r>
            <a:endParaRPr 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to </a:t>
            </a:r>
            <a:r>
              <a:rPr lang="fr-FR" sz="2400" dirty="0" err="1" smtClean="0">
                <a:solidFill>
                  <a:srgbClr val="FF0000"/>
                </a:solidFill>
              </a:rPr>
              <a:t>any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>
                <a:solidFill>
                  <a:srgbClr val="FF0000"/>
                </a:solidFill>
              </a:rPr>
              <a:t>peer-reviewed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publication</a:t>
            </a:r>
            <a:r>
              <a:rPr lang="fr-FR" sz="2400" dirty="0"/>
              <a:t> </a:t>
            </a:r>
            <a:r>
              <a:rPr lang="fr-FR" sz="2400" dirty="0" smtClean="0"/>
              <a:t>(</a:t>
            </a:r>
            <a:r>
              <a:rPr lang="fr-FR" sz="2400" i="1" dirty="0" smtClean="0"/>
              <a:t>e.g.</a:t>
            </a:r>
            <a:r>
              <a:rPr lang="fr-FR" sz="2400" dirty="0" smtClean="0"/>
              <a:t>,</a:t>
            </a:r>
            <a:r>
              <a:rPr lang="fr-FR" sz="2400" dirty="0"/>
              <a:t> </a:t>
            </a:r>
            <a:r>
              <a:rPr lang="fr-FR" sz="2400" dirty="0" smtClean="0"/>
              <a:t>articles, data, codes, </a:t>
            </a:r>
            <a:r>
              <a:rPr lang="fr-FR" sz="2400" dirty="0" err="1" smtClean="0"/>
              <a:t>videos</a:t>
            </a:r>
            <a:r>
              <a:rPr lang="fr-FR" sz="2400" dirty="0" smtClean="0"/>
              <a:t>)</a:t>
            </a:r>
            <a:endParaRPr lang="fr-FR" sz="2400" dirty="0"/>
          </a:p>
          <a:p>
            <a:pPr algn="ctr"/>
            <a:r>
              <a:rPr lang="fr-FR" sz="2400" dirty="0" err="1">
                <a:solidFill>
                  <a:srgbClr val="FF0000"/>
                </a:solidFill>
              </a:rPr>
              <a:t>w</a:t>
            </a:r>
            <a:r>
              <a:rPr lang="fr-FR" sz="2400" dirty="0" err="1" smtClean="0">
                <a:solidFill>
                  <a:srgbClr val="FF0000"/>
                </a:solidFill>
              </a:rPr>
              <a:t>ithout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researchers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having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>
                <a:solidFill>
                  <a:srgbClr val="FF0000"/>
                </a:solidFill>
              </a:rPr>
              <a:t>to </a:t>
            </a:r>
            <a:r>
              <a:rPr lang="fr-FR" sz="2400" dirty="0" err="1">
                <a:solidFill>
                  <a:srgbClr val="FF0000"/>
                </a:solidFill>
              </a:rPr>
              <a:t>pay</a:t>
            </a:r>
            <a:r>
              <a:rPr lang="fr-FR" sz="2400" dirty="0">
                <a:solidFill>
                  <a:srgbClr val="FF0000"/>
                </a:solidFill>
              </a:rPr>
              <a:t> to </a:t>
            </a:r>
            <a:r>
              <a:rPr lang="fr-FR" sz="2400" dirty="0" err="1">
                <a:solidFill>
                  <a:srgbClr val="FF0000"/>
                </a:solidFill>
              </a:rPr>
              <a:t>publish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err="1"/>
              <a:t>their</a:t>
            </a:r>
            <a:r>
              <a:rPr lang="fr-FR" sz="2400" dirty="0"/>
              <a:t> </a:t>
            </a:r>
            <a:r>
              <a:rPr lang="fr-FR" sz="2400" dirty="0" err="1"/>
              <a:t>results</a:t>
            </a:r>
            <a:r>
              <a:rPr lang="fr-F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310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1773</Words>
  <Application>Microsoft Macintosh PowerPoint</Application>
  <PresentationFormat>On-screen Show (4:3)</PresentationFormat>
  <Paragraphs>239</Paragraphs>
  <Slides>23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Thème Office</vt:lpstr>
      <vt:lpstr>Equation</vt:lpstr>
      <vt:lpstr>…quation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could the  scientific publishing system  be reformed?</vt:lpstr>
      <vt:lpstr>PowerPoint Presentation</vt:lpstr>
      <vt:lpstr>PowerPoint Presentation</vt:lpstr>
      <vt:lpstr>PowerPoint Presentation</vt:lpstr>
      <vt:lpstr>How to insure a smooth transition  from printed publishing to online publishing?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Marie Farge</cp:lastModifiedBy>
  <cp:revision>515</cp:revision>
  <cp:lastPrinted>2017-05-03T14:28:19Z</cp:lastPrinted>
  <dcterms:created xsi:type="dcterms:W3CDTF">2016-05-09T15:32:15Z</dcterms:created>
  <dcterms:modified xsi:type="dcterms:W3CDTF">2017-05-05T12:12:30Z</dcterms:modified>
</cp:coreProperties>
</file>