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0" r:id="rId2"/>
    <p:sldId id="541" r:id="rId3"/>
    <p:sldId id="540" r:id="rId4"/>
    <p:sldId id="542" r:id="rId5"/>
    <p:sldId id="525" r:id="rId6"/>
    <p:sldId id="543" r:id="rId7"/>
    <p:sldId id="547" r:id="rId8"/>
    <p:sldId id="544" r:id="rId9"/>
    <p:sldId id="545" r:id="rId10"/>
    <p:sldId id="524" r:id="rId11"/>
    <p:sldId id="523" r:id="rId12"/>
    <p:sldId id="536" r:id="rId13"/>
    <p:sldId id="503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Smi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CBBFB"/>
    <a:srgbClr val="024CAD"/>
    <a:srgbClr val="FF7E79"/>
    <a:srgbClr val="FF9300"/>
    <a:srgbClr val="008F00"/>
    <a:srgbClr val="356635"/>
    <a:srgbClr val="008000"/>
    <a:srgbClr val="8EFA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989" autoAdjust="0"/>
  </p:normalViewPr>
  <p:slideViewPr>
    <p:cSldViewPr snapToGrid="0" snapToObjects="1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4CA14-E9E8-44BA-9819-7CFDF9665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2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BA5DA4-6A94-4701-98CE-F2D162CDE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Statistical analyses, Algorithms,</a:t>
            </a:r>
            <a:r>
              <a:rPr lang="en-GB" baseline="0" dirty="0" smtClean="0"/>
              <a:t> Data/Theory comparisons</a:t>
            </a:r>
          </a:p>
          <a:p>
            <a:r>
              <a:rPr lang="en-GB" baseline="0" dirty="0" smtClean="0"/>
              <a:t>Sensors, calibration, raw data, processed data, reconstruction code, physics objects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A5DA4-6A94-4701-98CE-F2D162CDE92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8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Super material: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mother of all graphitic materials like fullerenes, carbon nanotubes, and graphite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interest to both physicists and chemists: potential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applicaitons</a:t>
            </a:r>
            <a:endParaRPr lang="en-GB" dirty="0" smtClean="0"/>
          </a:p>
          <a:p>
            <a:r>
              <a:rPr lang="en-GB" dirty="0" smtClean="0"/>
              <a:t>Sleeping</a:t>
            </a:r>
            <a:r>
              <a:rPr lang="en-GB" baseline="0" dirty="0" smtClean="0"/>
              <a:t> beauties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200" dirty="0" err="1" smtClean="0">
                <a:solidFill>
                  <a:srgbClr val="0055A0"/>
                </a:solidFill>
              </a:rPr>
              <a:t>Superconductors</a:t>
            </a:r>
            <a:r>
              <a:rPr lang="fr-CH" sz="1200" dirty="0" smtClean="0">
                <a:solidFill>
                  <a:srgbClr val="0055A0"/>
                </a:solidFill>
              </a:rPr>
              <a:t> (Bean; 1962)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200" dirty="0" smtClean="0">
                <a:solidFill>
                  <a:srgbClr val="0055A0"/>
                </a:solidFill>
              </a:rPr>
              <a:t>Quantum </a:t>
            </a:r>
            <a:r>
              <a:rPr lang="fr-CH" sz="1200" dirty="0" err="1" smtClean="0">
                <a:solidFill>
                  <a:srgbClr val="0055A0"/>
                </a:solidFill>
              </a:rPr>
              <a:t>Mechanics</a:t>
            </a:r>
            <a:r>
              <a:rPr lang="fr-CH" sz="1200" dirty="0" smtClean="0">
                <a:solidFill>
                  <a:srgbClr val="0055A0"/>
                </a:solidFill>
              </a:rPr>
              <a:t> (Einstein, </a:t>
            </a:r>
            <a:r>
              <a:rPr lang="fr-CH" sz="1200" dirty="0" err="1" smtClean="0">
                <a:solidFill>
                  <a:srgbClr val="0055A0"/>
                </a:solidFill>
              </a:rPr>
              <a:t>Podolsky</a:t>
            </a:r>
            <a:r>
              <a:rPr lang="fr-CH" sz="1200" dirty="0" smtClean="0">
                <a:solidFill>
                  <a:srgbClr val="0055A0"/>
                </a:solidFill>
              </a:rPr>
              <a:t>, </a:t>
            </a:r>
            <a:r>
              <a:rPr lang="fr-CH" sz="1200" dirty="0" err="1" smtClean="0">
                <a:solidFill>
                  <a:srgbClr val="0055A0"/>
                </a:solidFill>
              </a:rPr>
              <a:t>Rosen</a:t>
            </a:r>
            <a:r>
              <a:rPr lang="fr-CH" sz="1200" dirty="0" smtClean="0">
                <a:solidFill>
                  <a:srgbClr val="0055A0"/>
                </a:solidFill>
              </a:rPr>
              <a:t>; 1935)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A5DA4-6A94-4701-98CE-F2D162CDE9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5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 rot</a:t>
            </a:r>
          </a:p>
          <a:p>
            <a:r>
              <a:rPr lang="en-GB" dirty="0" smtClean="0"/>
              <a:t>Acquisitions &amp; Mergers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A5DA4-6A94-4701-98CE-F2D162CDE92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8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fosters the social and technical links that enable Open Science in Europe and beyond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A5DA4-6A94-4701-98CE-F2D162CDE92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4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743476" y="4635670"/>
            <a:ext cx="13716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  <a:latin typeface="Tahoma" pitchFamily="34" charset="0"/>
              </a:rPr>
              <a:t>CERN </a:t>
            </a:r>
            <a:r>
              <a:rPr lang="en-US" sz="675" dirty="0" smtClean="0">
                <a:solidFill>
                  <a:schemeClr val="bg1"/>
                </a:solidFill>
                <a:latin typeface="Tahoma" pitchFamily="34" charset="0"/>
              </a:rPr>
              <a:t>– IT</a:t>
            </a:r>
            <a:r>
              <a:rPr lang="en-US" sz="675" baseline="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675" dirty="0" smtClean="0">
                <a:solidFill>
                  <a:schemeClr val="bg1"/>
                </a:solidFill>
                <a:latin typeface="Tahoma" pitchFamily="34" charset="0"/>
              </a:rPr>
              <a:t>Department</a:t>
            </a:r>
            <a:endParaRPr lang="en-US" sz="675" dirty="0">
              <a:solidFill>
                <a:schemeClr val="bg1"/>
              </a:solidFill>
              <a:latin typeface="Tahoma" pitchFamily="34" charset="0"/>
            </a:endParaRPr>
          </a:p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825" b="1" dirty="0">
                <a:solidFill>
                  <a:srgbClr val="FFFFFF"/>
                </a:solidFill>
                <a:latin typeface="Tahoma" pitchFamily="34" charset="0"/>
              </a:rPr>
              <a:t>www.cern.ch/i</a:t>
            </a:r>
            <a:r>
              <a:rPr lang="en-US" sz="750" b="1" dirty="0">
                <a:solidFill>
                  <a:srgbClr val="FFFFFF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14451"/>
            <a:ext cx="8077200" cy="1102519"/>
          </a:xfrm>
          <a:gradFill>
            <a:gsLst>
              <a:gs pos="30000">
                <a:srgbClr val="024CAD"/>
              </a:gs>
              <a:gs pos="100000">
                <a:srgbClr val="4CBBFB"/>
              </a:gs>
            </a:gsLst>
            <a:lin ang="0" scaled="0"/>
          </a:gradFill>
        </p:spPr>
        <p:txBody>
          <a:bodyPr/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title</a:t>
            </a:r>
            <a:r>
              <a:rPr lang="fr-CH" dirty="0" smtClean="0"/>
              <a:t>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628900"/>
            <a:ext cx="7924800" cy="131445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0529E"/>
                </a:solidFill>
              </a:defRPr>
            </a:lvl1pPr>
          </a:lstStyle>
          <a:p>
            <a:r>
              <a:rPr lang="fr-CH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CH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57150"/>
            <a:ext cx="1885950" cy="4457700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7150"/>
            <a:ext cx="5505450" cy="4457700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158703"/>
            <a:ext cx="1221946" cy="11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3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626750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1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00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7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00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027464"/>
            <a:ext cx="1172455" cy="11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7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822" y="800100"/>
            <a:ext cx="4262158" cy="3714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08" y="800100"/>
            <a:ext cx="4258595" cy="3714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822" y="800100"/>
            <a:ext cx="4262158" cy="3714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08" y="800100"/>
            <a:ext cx="4258595" cy="3714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32254" y="4514851"/>
            <a:ext cx="8683149" cy="484136"/>
          </a:xfrm>
        </p:spPr>
        <p:txBody>
          <a:bodyPr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7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30000">
                <a:srgbClr val="024CAD"/>
              </a:gs>
              <a:gs pos="100000">
                <a:srgbClr val="4CBBFB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2436"/>
            <a:ext cx="8839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91978"/>
            <a:ext cx="8686800" cy="433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text</a:t>
            </a:r>
            <a:r>
              <a:rPr lang="fr-CH" dirty="0" smtClean="0"/>
              <a:t> styles</a:t>
            </a:r>
          </a:p>
          <a:p>
            <a:pPr lvl="1"/>
            <a:r>
              <a:rPr lang="fr-CH" dirty="0" smtClean="0"/>
              <a:t>Second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3"/>
            <a:r>
              <a:rPr lang="fr-CH" dirty="0" err="1" smtClean="0"/>
              <a:t>Fourth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4"/>
            <a:r>
              <a:rPr lang="fr-CH" dirty="0" err="1" smtClean="0"/>
              <a:t>Fifth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108705" y="4939014"/>
            <a:ext cx="991233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675" b="0" i="0" dirty="0" smtClean="0">
                <a:solidFill>
                  <a:srgbClr val="00529E"/>
                </a:solidFill>
                <a:latin typeface="Helvetica Neue Light"/>
                <a:cs typeface="Helvetica Neue Light"/>
              </a:rPr>
              <a:t>@</a:t>
            </a:r>
            <a:r>
              <a:rPr lang="en-US" sz="675" b="0" i="0" dirty="0" err="1" smtClean="0">
                <a:solidFill>
                  <a:srgbClr val="00529E"/>
                </a:solidFill>
                <a:latin typeface="Helvetica Neue Light"/>
                <a:cs typeface="Helvetica Neue Light"/>
              </a:rPr>
              <a:t>TimSmithCH</a:t>
            </a:r>
            <a:endParaRPr lang="en-US" sz="675" b="0" i="0" dirty="0">
              <a:solidFill>
                <a:srgbClr val="00529E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" y="4742934"/>
            <a:ext cx="359664" cy="359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9" y="4751172"/>
            <a:ext cx="512196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7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5" r:id="rId15"/>
    <p:sldLayoutId id="2147483664" r:id="rId1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 i="0">
          <a:solidFill>
            <a:schemeClr val="bg1"/>
          </a:solidFill>
          <a:latin typeface="Helvetica Neue Light"/>
          <a:ea typeface="+mj-ea"/>
          <a:cs typeface="Helvetica Neue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529E"/>
        </a:buClr>
        <a:buChar char="•"/>
        <a:defRPr sz="2100" b="0" i="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529E"/>
        </a:buClr>
        <a:buFont typeface="Arial" charset="0"/>
        <a:buChar char="–"/>
        <a:defRPr sz="1800" b="0" i="0">
          <a:solidFill>
            <a:schemeClr val="tx1"/>
          </a:solidFill>
          <a:latin typeface="Helvetica Neue Light"/>
          <a:cs typeface="Helvetica Neue Ligh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 b="0" i="0">
          <a:solidFill>
            <a:schemeClr val="tx1"/>
          </a:solidFill>
          <a:latin typeface="Helvetica Neue Light"/>
          <a:cs typeface="Helvetica Neue Ligh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b="0" i="0">
          <a:solidFill>
            <a:schemeClr val="tx1"/>
          </a:solidFill>
          <a:latin typeface="Helvetica Neue Light"/>
          <a:cs typeface="Helvetica Neue Ligh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b="0" i="0">
          <a:solidFill>
            <a:schemeClr val="tx1"/>
          </a:solidFill>
          <a:latin typeface="Helvetica Neue Light"/>
          <a:cs typeface="Helvetica Neue Ligh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0" Type="http://schemas.openxmlformats.org/officeDocument/2006/relationships/image" Target="../media/image81.jpe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rcid.org/0000-0002-1567-7116" TargetMode="External"/><Relationship Id="rId13" Type="http://schemas.openxmlformats.org/officeDocument/2006/relationships/image" Target="../media/image91.jpeg"/><Relationship Id="rId3" Type="http://schemas.openxmlformats.org/officeDocument/2006/relationships/hyperlink" Target="http://zenodo.org" TargetMode="External"/><Relationship Id="rId7" Type="http://schemas.openxmlformats.org/officeDocument/2006/relationships/hyperlink" Target="mailto:Tim.Smith@cern.ch" TargetMode="External"/><Relationship Id="rId12" Type="http://schemas.openxmlformats.org/officeDocument/2006/relationships/image" Target="../media/image90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png"/><Relationship Id="rId11" Type="http://schemas.openxmlformats.org/officeDocument/2006/relationships/image" Target="../media/image89.png"/><Relationship Id="rId5" Type="http://schemas.openxmlformats.org/officeDocument/2006/relationships/hyperlink" Target="http://invenio-software.org" TargetMode="External"/><Relationship Id="rId10" Type="http://schemas.openxmlformats.org/officeDocument/2006/relationships/image" Target="../media/image88.png"/><Relationship Id="rId4" Type="http://schemas.openxmlformats.org/officeDocument/2006/relationships/hyperlink" Target="http://www.openaire.eu" TargetMode="External"/><Relationship Id="rId9" Type="http://schemas.openxmlformats.org/officeDocument/2006/relationships/hyperlink" Target="http://cern.ch/tim.smith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jp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Zenodo</a:t>
            </a:r>
            <a:r>
              <a:rPr lang="en-GB" dirty="0"/>
              <a:t>: A Research Data Repository for All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628900"/>
            <a:ext cx="7924800" cy="2094020"/>
          </a:xfrm>
        </p:spPr>
        <p:txBody>
          <a:bodyPr>
            <a:normAutofit/>
          </a:bodyPr>
          <a:lstStyle/>
          <a:p>
            <a:endParaRPr lang="fr-CH" dirty="0" smtClean="0">
              <a:solidFill>
                <a:srgbClr val="008000"/>
              </a:solidFill>
            </a:endParaRPr>
          </a:p>
          <a:p>
            <a:r>
              <a:rPr lang="fr-CH" dirty="0" smtClean="0">
                <a:solidFill>
                  <a:srgbClr val="008000"/>
                </a:solidFill>
              </a:rPr>
              <a:t>Tim </a:t>
            </a:r>
            <a:r>
              <a:rPr lang="fr-CH" dirty="0">
                <a:solidFill>
                  <a:srgbClr val="008000"/>
                </a:solidFill>
              </a:rPr>
              <a:t>SMITH</a:t>
            </a:r>
          </a:p>
          <a:p>
            <a:endParaRPr lang="fr-CH" dirty="0"/>
          </a:p>
          <a:p>
            <a:r>
              <a:rPr lang="en-GB" dirty="0" smtClean="0"/>
              <a:t>Open Science as a Common Good </a:t>
            </a:r>
            <a:r>
              <a:rPr lang="mr-IN" dirty="0" smtClean="0"/>
              <a:t>–</a:t>
            </a:r>
            <a:r>
              <a:rPr lang="en-GB" dirty="0" smtClean="0"/>
              <a:t> 2017/05/03</a:t>
            </a:r>
          </a:p>
        </p:txBody>
      </p:sp>
      <p:pic>
        <p:nvPicPr>
          <p:cNvPr id="7" name="Picture 6" descr="LogoOutline-Blue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73" y="2992886"/>
            <a:ext cx="377585" cy="3775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10" y="2995567"/>
            <a:ext cx="533400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</a:t>
            </a:r>
            <a:r>
              <a:rPr lang="mr-IN" dirty="0" smtClean="0"/>
              <a:t>…</a:t>
            </a:r>
            <a:r>
              <a:rPr lang="en-GB" dirty="0" smtClean="0"/>
              <a:t>Mountain</a:t>
            </a:r>
            <a:r>
              <a:rPr lang="mr-IN" dirty="0" smtClean="0"/>
              <a:t>…</a:t>
            </a:r>
            <a:r>
              <a:rPr lang="en-GB" dirty="0" smtClean="0"/>
              <a:t>Lake</a:t>
            </a:r>
            <a:r>
              <a:rPr lang="mr-IN" dirty="0" smtClean="0"/>
              <a:t>…</a:t>
            </a:r>
            <a:r>
              <a:rPr lang="en-GB" dirty="0" smtClean="0"/>
              <a:t>Cloud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4" name="Picture 3" descr="0610046_02-A4-at-144-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27" y="4019902"/>
            <a:ext cx="1582798" cy="1066448"/>
          </a:xfrm>
          <a:prstGeom prst="rect">
            <a:avLst/>
          </a:prstGeom>
        </p:spPr>
      </p:pic>
      <p:pic>
        <p:nvPicPr>
          <p:cNvPr id="6" name="Picture 10" descr="http://mediaarchive.cern.ch/MediaArchive/Photo/Public/2008/0804041/0804041_23/0804041_23-A5-at-72-dp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0258" y="2919441"/>
            <a:ext cx="1568667" cy="10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venio 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05" y="2341675"/>
            <a:ext cx="1463771" cy="572975"/>
          </a:xfrm>
          <a:prstGeom prst="rect">
            <a:avLst/>
          </a:prstGeom>
        </p:spPr>
      </p:pic>
      <p:pic>
        <p:nvPicPr>
          <p:cNvPr id="8" name="Picture 7" descr="CODP Mai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23" y="778699"/>
            <a:ext cx="1997241" cy="1274934"/>
          </a:xfrm>
          <a:prstGeom prst="rect">
            <a:avLst/>
          </a:prstGeom>
        </p:spPr>
      </p:pic>
      <p:pic>
        <p:nvPicPr>
          <p:cNvPr id="9" name="Picture 8" descr="CODP Edu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79" y="1629064"/>
            <a:ext cx="1137916" cy="682040"/>
          </a:xfrm>
          <a:prstGeom prst="rect">
            <a:avLst/>
          </a:prstGeom>
        </p:spPr>
      </p:pic>
      <p:pic>
        <p:nvPicPr>
          <p:cNvPr id="10" name="Picture 9" descr="CODP Re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03" y="1628834"/>
            <a:ext cx="1134529" cy="6787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4263" y="4236948"/>
            <a:ext cx="186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8EFA00"/>
                </a:solidFill>
                <a:latin typeface="Helvetica Neue" charset="0"/>
                <a:ea typeface="Helvetica Neue" charset="0"/>
                <a:cs typeface="Helvetica Neue" charset="0"/>
              </a:rPr>
              <a:t>150 </a:t>
            </a:r>
            <a:r>
              <a:rPr lang="en-US" b="1" dirty="0">
                <a:solidFill>
                  <a:srgbClr val="8EFA00"/>
                </a:solidFill>
                <a:latin typeface="Helvetica Neue" charset="0"/>
                <a:ea typeface="Helvetica Neue" charset="0"/>
                <a:cs typeface="Helvetica Neue" charset="0"/>
              </a:rPr>
              <a:t>PB</a:t>
            </a:r>
          </a:p>
          <a:p>
            <a:pPr algn="r"/>
            <a:r>
              <a:rPr lang="en-US" b="1" dirty="0" smtClean="0">
                <a:solidFill>
                  <a:srgbClr val="8EFA00"/>
                </a:solidFill>
                <a:latin typeface="Helvetica Neue" charset="0"/>
                <a:ea typeface="Helvetica Neue" charset="0"/>
                <a:cs typeface="Helvetica Neue" charset="0"/>
              </a:rPr>
              <a:t>150,000,000 GB</a:t>
            </a:r>
            <a:endParaRPr lang="en-US" b="1" dirty="0">
              <a:solidFill>
                <a:srgbClr val="8EFA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7587" y="118099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EFA00"/>
                </a:solidFill>
                <a:latin typeface="Helvetica Neue" charset="0"/>
                <a:ea typeface="Helvetica Neue" charset="0"/>
                <a:cs typeface="Helvetica Neue" charset="0"/>
              </a:rPr>
              <a:t>400 </a:t>
            </a:r>
            <a:r>
              <a:rPr lang="en-US" b="1" dirty="0">
                <a:solidFill>
                  <a:srgbClr val="8EFA00"/>
                </a:solidFill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b="1" dirty="0" smtClean="0">
                <a:solidFill>
                  <a:srgbClr val="8EFA00"/>
                </a:solidFill>
                <a:latin typeface="Helvetica Neue" charset="0"/>
                <a:ea typeface="Helvetica Neue" charset="0"/>
                <a:cs typeface="Helvetica Neue" charset="0"/>
              </a:rPr>
              <a:t>B</a:t>
            </a:r>
            <a:endParaRPr lang="en-US" b="1" dirty="0">
              <a:solidFill>
                <a:srgbClr val="8EFA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0" name="Picture 2" descr="lhc_al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9" y="1180990"/>
            <a:ext cx="5200951" cy="34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4507193" y="2500499"/>
            <a:ext cx="982728" cy="3714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000" dirty="0">
                <a:solidFill>
                  <a:srgbClr val="FCF933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8</a:t>
            </a:r>
            <a:r>
              <a:rPr lang="en-GB" sz="2000" smtClean="0">
                <a:solidFill>
                  <a:srgbClr val="FCF933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000" dirty="0" smtClean="0">
                <a:solidFill>
                  <a:srgbClr val="FCF933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GB/s</a:t>
            </a:r>
            <a:endParaRPr lang="en-GB" sz="1800" dirty="0">
              <a:effectLst>
                <a:outerShdw blurRad="50800" dist="38100" dir="2700000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2" name="Straight Arrow Connector 31"/>
          <p:cNvCxnSpPr>
            <a:stCxn id="39" idx="3"/>
            <a:endCxn id="36" idx="1"/>
          </p:cNvCxnSpPr>
          <p:nvPr/>
        </p:nvCxnSpPr>
        <p:spPr>
          <a:xfrm flipV="1">
            <a:off x="698597" y="2955409"/>
            <a:ext cx="3881705" cy="668945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6" idx="1"/>
          </p:cNvCxnSpPr>
          <p:nvPr/>
        </p:nvCxnSpPr>
        <p:spPr>
          <a:xfrm>
            <a:off x="3644086" y="2896407"/>
            <a:ext cx="936216" cy="5900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8" idx="0"/>
            <a:endCxn id="36" idx="2"/>
          </p:cNvCxnSpPr>
          <p:nvPr/>
        </p:nvCxnSpPr>
        <p:spPr>
          <a:xfrm flipH="1" flipV="1">
            <a:off x="4702660" y="3079241"/>
            <a:ext cx="458060" cy="47100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3"/>
            <a:endCxn id="36" idx="2"/>
          </p:cNvCxnSpPr>
          <p:nvPr/>
        </p:nvCxnSpPr>
        <p:spPr>
          <a:xfrm flipV="1">
            <a:off x="4507193" y="3079241"/>
            <a:ext cx="195467" cy="247749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0302" y="2831577"/>
            <a:ext cx="244715" cy="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atlas 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76" y="3122320"/>
            <a:ext cx="341117" cy="409340"/>
          </a:xfrm>
          <a:prstGeom prst="rect">
            <a:avLst/>
          </a:prstGeom>
        </p:spPr>
      </p:pic>
      <p:pic>
        <p:nvPicPr>
          <p:cNvPr id="38" name="Picture 37" descr="alice log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38" y="3550245"/>
            <a:ext cx="281563" cy="309580"/>
          </a:xfrm>
          <a:prstGeom prst="rect">
            <a:avLst/>
          </a:prstGeom>
        </p:spPr>
      </p:pic>
      <p:pic>
        <p:nvPicPr>
          <p:cNvPr id="39" name="Picture 38" descr="cms logo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2" y="3465431"/>
            <a:ext cx="319265" cy="317846"/>
          </a:xfrm>
          <a:prstGeom prst="rect">
            <a:avLst/>
          </a:prstGeom>
        </p:spPr>
      </p:pic>
      <p:pic>
        <p:nvPicPr>
          <p:cNvPr id="40" name="Picture 39" descr="lhcb lo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8" y="2754727"/>
            <a:ext cx="416618" cy="2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Preservation: Driven by Science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503" y="1705231"/>
            <a:ext cx="3744097" cy="217479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Bit Preservation: ISO </a:t>
            </a:r>
            <a:r>
              <a:rPr lang="en-US" sz="1600" dirty="0"/>
              <a:t>16363 </a:t>
            </a:r>
            <a:r>
              <a:rPr lang="en-US" sz="1600" dirty="0" smtClean="0"/>
              <a:t>standard</a:t>
            </a:r>
          </a:p>
          <a:p>
            <a:r>
              <a:rPr lang="en-US" sz="1600" dirty="0" smtClean="0">
                <a:effectLst/>
              </a:rPr>
              <a:t>Software preservation</a:t>
            </a:r>
          </a:p>
          <a:p>
            <a:r>
              <a:rPr lang="en-US" sz="1600" dirty="0" smtClean="0"/>
              <a:t>Analysis Preservation</a:t>
            </a:r>
          </a:p>
          <a:p>
            <a:r>
              <a:rPr lang="en-US" sz="1600" dirty="0" err="1" smtClean="0">
                <a:effectLst/>
              </a:rPr>
              <a:t>REusable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ANAlyses</a:t>
            </a:r>
            <a:endParaRPr lang="en-US" sz="1600" dirty="0" smtClean="0">
              <a:effectLst/>
            </a:endParaRPr>
          </a:p>
          <a:p>
            <a:endParaRPr lang="en-US" sz="1600" dirty="0"/>
          </a:p>
          <a:p>
            <a:r>
              <a:rPr lang="en-US" sz="1600" dirty="0" smtClean="0">
                <a:effectLst/>
              </a:rPr>
              <a:t>Data Seal of Approval</a:t>
            </a:r>
            <a:endParaRPr lang="en-US" sz="16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3" y="764138"/>
            <a:ext cx="4780618" cy="3799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05" y="3530531"/>
            <a:ext cx="1316482" cy="4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Guaranteeing Access to Research for 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Public</a:t>
            </a:r>
          </a:p>
          <a:p>
            <a:pPr lvl="1"/>
            <a:r>
              <a:rPr lang="en-GB" dirty="0" smtClean="0"/>
              <a:t>Funding	(research)</a:t>
            </a:r>
          </a:p>
          <a:p>
            <a:pPr lvl="1"/>
            <a:r>
              <a:rPr lang="en-GB" dirty="0" smtClean="0"/>
              <a:t>Goods	(generated data)</a:t>
            </a:r>
          </a:p>
          <a:p>
            <a:pPr lvl="1"/>
            <a:r>
              <a:rPr lang="en-GB" dirty="0" smtClean="0"/>
              <a:t>Interest</a:t>
            </a:r>
          </a:p>
          <a:p>
            <a:pPr lvl="1"/>
            <a:r>
              <a:rPr lang="en-GB" dirty="0" smtClean="0"/>
              <a:t>Access</a:t>
            </a:r>
          </a:p>
          <a:p>
            <a:pPr lvl="1"/>
            <a:r>
              <a:rPr lang="en-GB" dirty="0" smtClean="0"/>
              <a:t>Forever	(beyond typical life cycles of funders/projects/companies)</a:t>
            </a:r>
          </a:p>
          <a:p>
            <a:r>
              <a:rPr lang="en-GB" dirty="0" smtClean="0"/>
              <a:t>Simply: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t </a:t>
            </a:r>
            <a:r>
              <a:rPr lang="en-GB" dirty="0"/>
              <a:t>publicly </a:t>
            </a:r>
            <a:r>
              <a:rPr lang="en-GB" dirty="0" smtClean="0"/>
              <a:t>funded, enabled institutions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olutions in place</a:t>
            </a:r>
          </a:p>
          <a:p>
            <a:pPr lvl="1"/>
            <a:r>
              <a:rPr lang="en-GB" dirty="0" smtClean="0"/>
              <a:t>Motivated to keep at technical frontier</a:t>
            </a:r>
          </a:p>
          <a:p>
            <a:r>
              <a:rPr lang="en-GB" dirty="0" smtClean="0"/>
              <a:t>Overlay Services</a:t>
            </a:r>
          </a:p>
          <a:p>
            <a:pPr lvl="1"/>
            <a:r>
              <a:rPr lang="en-GB" dirty="0" smtClean="0"/>
              <a:t>Value-add not exclusivity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87" y="3374668"/>
            <a:ext cx="1316482" cy="4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9784"/>
            <a:ext cx="1543050" cy="1527542"/>
          </a:xfrm>
          <a:prstGeom prst="rect">
            <a:avLst/>
          </a:prstGeom>
        </p:spPr>
      </p:pic>
      <p:sp>
        <p:nvSpPr>
          <p:cNvPr id="10" name="Shape 492"/>
          <p:cNvSpPr/>
          <p:nvPr/>
        </p:nvSpPr>
        <p:spPr>
          <a:xfrm>
            <a:off x="4703926" y="2899783"/>
            <a:ext cx="3239925" cy="1551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9765" marR="30479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sz="2100" dirty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  <a:hlinkClick r:id="rId3"/>
              </a:rPr>
              <a:t>http://zenodo.org</a:t>
            </a:r>
            <a:endParaRPr lang="fr-CH" sz="2100" dirty="0">
              <a:solidFill>
                <a:srgbClr val="00A8AA"/>
              </a:solidFill>
              <a:uFill>
                <a:solidFill>
                  <a:srgbClr val="00A8AA"/>
                </a:solidFill>
              </a:uFill>
              <a:latin typeface="Helvetica Neue" charset="0"/>
              <a:ea typeface="Helvetica Neue" charset="0"/>
              <a:cs typeface="Helvetica Neue" charset="0"/>
              <a:sym typeface="Roboto Light"/>
            </a:endParaRPr>
          </a:p>
          <a:p>
            <a:pPr marL="29765" marR="30479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lang="fr-CH" sz="2100" dirty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  <a:hlinkClick r:id="rId4"/>
              </a:rPr>
              <a:t>http://www.openaire.eu</a:t>
            </a:r>
            <a:endParaRPr lang="fr-CH" sz="2100" dirty="0">
              <a:solidFill>
                <a:srgbClr val="00A8AA"/>
              </a:solidFill>
              <a:uFill>
                <a:solidFill>
                  <a:srgbClr val="00A8AA"/>
                </a:solidFill>
              </a:uFill>
              <a:latin typeface="Helvetica Neue" charset="0"/>
              <a:ea typeface="Helvetica Neue" charset="0"/>
              <a:cs typeface="Helvetica Neue" charset="0"/>
              <a:sym typeface="Roboto Light"/>
            </a:endParaRPr>
          </a:p>
          <a:p>
            <a:pPr marL="29765" marR="30479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lang="fr-CH" sz="2100" dirty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  <a:hlinkClick r:id="rId5"/>
              </a:rPr>
              <a:t>http://invenio-software.org</a:t>
            </a:r>
            <a:endParaRPr lang="fr-CH" sz="2100" dirty="0">
              <a:solidFill>
                <a:srgbClr val="00A8AA"/>
              </a:solidFill>
              <a:uFill>
                <a:solidFill>
                  <a:srgbClr val="00A8AA"/>
                </a:solidFill>
              </a:uFill>
              <a:latin typeface="Helvetica Neue" charset="0"/>
              <a:ea typeface="Helvetica Neue" charset="0"/>
              <a:cs typeface="Helvetica Neue" charset="0"/>
              <a:sym typeface="Roboto Light"/>
            </a:endParaRPr>
          </a:p>
          <a:p>
            <a:pPr marL="29765" marR="30479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lang="fr-CH" sz="2100" dirty="0" err="1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</a:rPr>
              <a:t>Lars.Nielsen@cern.ch</a:t>
            </a:r>
            <a:endParaRPr sz="2100" dirty="0">
              <a:solidFill>
                <a:srgbClr val="939393"/>
              </a:solidFill>
              <a:uFill>
                <a:solidFill>
                  <a:srgbClr val="939393"/>
                </a:solidFill>
              </a:uFill>
              <a:latin typeface="Helvetica Neue" charset="0"/>
              <a:ea typeface="Helvetica Neue" charset="0"/>
              <a:cs typeface="Helvetica Neue" charset="0"/>
              <a:sym typeface="Roboto Light"/>
            </a:endParaRPr>
          </a:p>
        </p:txBody>
      </p:sp>
      <p:pic>
        <p:nvPicPr>
          <p:cNvPr id="11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10180" y="4736407"/>
            <a:ext cx="838200" cy="295275"/>
          </a:xfrm>
          <a:prstGeom prst="rect">
            <a:avLst/>
          </a:prstGeom>
          <a:ln w="25400">
            <a:round/>
          </a:ln>
        </p:spPr>
      </p:pic>
      <p:sp>
        <p:nvSpPr>
          <p:cNvPr id="14" name="Shape 492"/>
          <p:cNvSpPr/>
          <p:nvPr/>
        </p:nvSpPr>
        <p:spPr>
          <a:xfrm>
            <a:off x="4703928" y="971552"/>
            <a:ext cx="3239924" cy="116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9765" marR="30479">
              <a:lnSpc>
                <a:spcPct val="120000"/>
              </a:lnSpc>
              <a:buClr>
                <a:srgbClr val="939393"/>
              </a:buClr>
              <a:defRPr sz="1800">
                <a:uFillTx/>
              </a:defRPr>
            </a:pPr>
            <a:r>
              <a:rPr lang="en-US" sz="2100" dirty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  <a:hlinkClick r:id="rId7"/>
              </a:rPr>
              <a:t>Tim.Smith@cern.ch</a:t>
            </a:r>
            <a:endParaRPr lang="en-US" sz="2100" dirty="0">
              <a:solidFill>
                <a:srgbClr val="939393"/>
              </a:solidFill>
              <a:uFill>
                <a:solidFill>
                  <a:srgbClr val="939393"/>
                </a:solidFill>
              </a:uFill>
              <a:latin typeface="Helvetica Neue" charset="0"/>
              <a:ea typeface="Helvetica Neue" charset="0"/>
              <a:cs typeface="Helvetica Neue" charset="0"/>
              <a:sym typeface="Roboto Light"/>
            </a:endParaRPr>
          </a:p>
          <a:p>
            <a:pPr marL="29765" marR="30479">
              <a:lnSpc>
                <a:spcPct val="120000"/>
              </a:lnSpc>
              <a:buClr>
                <a:srgbClr val="939393"/>
              </a:buClr>
              <a:defRPr sz="1800">
                <a:uFillTx/>
              </a:defRPr>
            </a:pPr>
            <a:r>
              <a:rPr lang="es-ES_tradnl" sz="2100" dirty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  <a:hlinkClick r:id="rId8"/>
              </a:rPr>
              <a:t>0000-0002-1567-7116</a:t>
            </a:r>
            <a:endParaRPr lang="es-ES_tradnl" sz="2100" dirty="0">
              <a:solidFill>
                <a:srgbClr val="939393"/>
              </a:solidFill>
              <a:uFill>
                <a:solidFill>
                  <a:srgbClr val="939393"/>
                </a:solidFill>
              </a:uFill>
              <a:latin typeface="Helvetica Neue" charset="0"/>
              <a:ea typeface="Helvetica Neue" charset="0"/>
              <a:cs typeface="Helvetica Neue" charset="0"/>
              <a:sym typeface="Roboto Light"/>
            </a:endParaRPr>
          </a:p>
          <a:p>
            <a:pPr marL="29765" marR="30479">
              <a:lnSpc>
                <a:spcPct val="120000"/>
              </a:lnSpc>
              <a:buClr>
                <a:srgbClr val="939393"/>
              </a:buClr>
              <a:defRPr sz="1800">
                <a:uFillTx/>
              </a:defRPr>
            </a:pPr>
            <a:r>
              <a:rPr lang="es-ES_tradnl" sz="2100" dirty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  <a:hlinkClick r:id="rId9"/>
              </a:rPr>
              <a:t>http://cern.ch/tim.smith</a:t>
            </a:r>
            <a:r>
              <a:rPr lang="es-ES_tradnl" sz="2100" dirty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Helvetica Neue" charset="0"/>
                <a:ea typeface="Helvetica Neue" charset="0"/>
                <a:cs typeface="Helvetica Neue" charset="0"/>
                <a:sym typeface="Roboto Light"/>
              </a:rPr>
              <a:t> </a:t>
            </a:r>
            <a:r>
              <a:rPr lang="es-ES_tradnl" sz="2100" dirty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sym typeface="Roboto Light"/>
              </a:rPr>
              <a:t> </a:t>
            </a:r>
          </a:p>
        </p:txBody>
      </p:sp>
      <p:pic>
        <p:nvPicPr>
          <p:cNvPr id="6" name="Picture 5" descr="icomoon4202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8" y="1052469"/>
            <a:ext cx="308932" cy="308932"/>
          </a:xfrm>
          <a:prstGeom prst="rect">
            <a:avLst/>
          </a:prstGeom>
        </p:spPr>
      </p:pic>
      <p:pic>
        <p:nvPicPr>
          <p:cNvPr id="9" name="Picture 8" descr="orci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6" y="1425889"/>
            <a:ext cx="307562" cy="307562"/>
          </a:xfrm>
          <a:prstGeom prst="rect">
            <a:avLst/>
          </a:prstGeom>
        </p:spPr>
      </p:pic>
      <p:pic>
        <p:nvPicPr>
          <p:cNvPr id="19" name="Picture 18" descr="icomoon63845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6" y="1806660"/>
            <a:ext cx="304800" cy="348246"/>
          </a:xfrm>
          <a:prstGeom prst="rect">
            <a:avLst/>
          </a:prstGeom>
        </p:spPr>
      </p:pic>
      <p:pic>
        <p:nvPicPr>
          <p:cNvPr id="20" name="Picture 19" descr="icomoon63845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28" y="3266132"/>
            <a:ext cx="304800" cy="348246"/>
          </a:xfrm>
          <a:prstGeom prst="rect">
            <a:avLst/>
          </a:prstGeom>
        </p:spPr>
      </p:pic>
      <p:pic>
        <p:nvPicPr>
          <p:cNvPr id="21" name="Picture 20" descr="icomoon63845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28" y="3661618"/>
            <a:ext cx="304800" cy="348246"/>
          </a:xfrm>
          <a:prstGeom prst="rect">
            <a:avLst/>
          </a:prstGeom>
        </p:spPr>
      </p:pic>
      <p:pic>
        <p:nvPicPr>
          <p:cNvPr id="23" name="Picture 22" descr="tjs_avatar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67" y="1279976"/>
            <a:ext cx="844199" cy="84419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5" name="Picture 24" descr="icomoon63845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6" y="2891201"/>
            <a:ext cx="304800" cy="348246"/>
          </a:xfrm>
          <a:prstGeom prst="rect">
            <a:avLst/>
          </a:prstGeom>
        </p:spPr>
      </p:pic>
      <p:pic>
        <p:nvPicPr>
          <p:cNvPr id="15" name="Picture 14" descr="icomoon42026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80" y="4108064"/>
            <a:ext cx="308932" cy="308932"/>
          </a:xfrm>
          <a:prstGeom prst="rect">
            <a:avLst/>
          </a:prstGeom>
        </p:spPr>
      </p:pic>
      <p:sp>
        <p:nvSpPr>
          <p:cNvPr id="16" name="Shape 312"/>
          <p:cNvSpPr/>
          <p:nvPr/>
        </p:nvSpPr>
        <p:spPr>
          <a:xfrm>
            <a:off x="2716897" y="219856"/>
            <a:ext cx="2632131" cy="4154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marL="0" marR="0">
              <a:lnSpc>
                <a:spcPct val="150000"/>
              </a:lnSpc>
              <a:defRPr sz="24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Roboto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Thank You !   Questions ?</a:t>
            </a:r>
          </a:p>
        </p:txBody>
      </p:sp>
    </p:spTree>
    <p:extLst>
      <p:ext uri="{BB962C8B-B14F-4D97-AF65-F5344CB8AC3E}">
        <p14:creationId xmlns:p14="http://schemas.microsoft.com/office/powerpoint/2010/main" val="17677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7960565" y="4766136"/>
            <a:ext cx="216000" cy="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960565" y="3864564"/>
            <a:ext cx="216000" cy="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81" y="653585"/>
            <a:ext cx="6121101" cy="4392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Research Iceberg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74" y="2416886"/>
            <a:ext cx="1137132" cy="1106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01" y="2435703"/>
            <a:ext cx="1263979" cy="1023823"/>
          </a:xfrm>
          <a:prstGeom prst="rect">
            <a:avLst/>
          </a:prstGeom>
        </p:spPr>
      </p:pic>
      <p:pic>
        <p:nvPicPr>
          <p:cNvPr id="9" name="Picture 8" descr="0712017_0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00" y="3689289"/>
            <a:ext cx="1611495" cy="1078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95" y="3943538"/>
            <a:ext cx="1470786" cy="944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7" y="3704577"/>
            <a:ext cx="1628689" cy="927302"/>
          </a:xfrm>
          <a:prstGeom prst="rect">
            <a:avLst/>
          </a:prstGeom>
        </p:spPr>
      </p:pic>
      <p:pic>
        <p:nvPicPr>
          <p:cNvPr id="12" name="Picture 11" descr="Screen Shot 2013-11-13 at 17.01.16 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73" y="697412"/>
            <a:ext cx="854253" cy="115030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7962966" y="1171520"/>
            <a:ext cx="3918" cy="3600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966160" y="4171363"/>
            <a:ext cx="72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960565" y="4460677"/>
            <a:ext cx="144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960565" y="2966135"/>
            <a:ext cx="216000" cy="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966160" y="3272934"/>
            <a:ext cx="72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960565" y="3562248"/>
            <a:ext cx="144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960565" y="2067234"/>
            <a:ext cx="216000" cy="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966160" y="2374033"/>
            <a:ext cx="72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960565" y="2663347"/>
            <a:ext cx="144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960565" y="1170023"/>
            <a:ext cx="216000" cy="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966160" y="1476822"/>
            <a:ext cx="72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960565" y="1766136"/>
            <a:ext cx="144000" cy="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4"/>
          <p:cNvSpPr txBox="1">
            <a:spLocks/>
          </p:cNvSpPr>
          <p:nvPr/>
        </p:nvSpPr>
        <p:spPr>
          <a:xfrm>
            <a:off x="8179313" y="985456"/>
            <a:ext cx="439418" cy="361356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600" noProof="0" dirty="0" err="1" smtClean="0">
                <a:solidFill>
                  <a:srgbClr val="0055A0"/>
                </a:solidFill>
              </a:rPr>
              <a:t>kB</a:t>
            </a:r>
            <a:endParaRPr kumimoji="0" lang="fr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49" name="Content Placeholder 4"/>
          <p:cNvSpPr txBox="1">
            <a:spLocks/>
          </p:cNvSpPr>
          <p:nvPr/>
        </p:nvSpPr>
        <p:spPr>
          <a:xfrm>
            <a:off x="8179312" y="1884357"/>
            <a:ext cx="499173" cy="361356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600" dirty="0" err="1">
                <a:solidFill>
                  <a:srgbClr val="0055A0"/>
                </a:solidFill>
              </a:rPr>
              <a:t>M</a:t>
            </a:r>
            <a:r>
              <a:rPr lang="fr-CH" sz="1600" noProof="0" dirty="0" smtClean="0">
                <a:solidFill>
                  <a:srgbClr val="0055A0"/>
                </a:solidFill>
              </a:rPr>
              <a:t>B</a:t>
            </a:r>
            <a:endParaRPr kumimoji="0" lang="fr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50" name="Content Placeholder 4"/>
          <p:cNvSpPr txBox="1">
            <a:spLocks/>
          </p:cNvSpPr>
          <p:nvPr/>
        </p:nvSpPr>
        <p:spPr>
          <a:xfrm>
            <a:off x="8179313" y="2781096"/>
            <a:ext cx="499172" cy="361356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600" dirty="0" err="1">
                <a:solidFill>
                  <a:srgbClr val="0055A0"/>
                </a:solidFill>
              </a:rPr>
              <a:t>G</a:t>
            </a:r>
            <a:r>
              <a:rPr lang="fr-CH" sz="1600" noProof="0" dirty="0" smtClean="0">
                <a:solidFill>
                  <a:srgbClr val="0055A0"/>
                </a:solidFill>
              </a:rPr>
              <a:t>B</a:t>
            </a:r>
            <a:endParaRPr kumimoji="0" lang="fr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51" name="Content Placeholder 4"/>
          <p:cNvSpPr txBox="1">
            <a:spLocks/>
          </p:cNvSpPr>
          <p:nvPr/>
        </p:nvSpPr>
        <p:spPr>
          <a:xfrm>
            <a:off x="8179313" y="3677835"/>
            <a:ext cx="439418" cy="361356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600" dirty="0" err="1">
                <a:solidFill>
                  <a:srgbClr val="0055A0"/>
                </a:solidFill>
              </a:rPr>
              <a:t>T</a:t>
            </a:r>
            <a:r>
              <a:rPr lang="fr-CH" sz="1600" noProof="0" dirty="0" smtClean="0">
                <a:solidFill>
                  <a:srgbClr val="0055A0"/>
                </a:solidFill>
              </a:rPr>
              <a:t>B</a:t>
            </a:r>
            <a:endParaRPr kumimoji="0" lang="fr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52" name="Content Placeholder 4"/>
          <p:cNvSpPr txBox="1">
            <a:spLocks/>
          </p:cNvSpPr>
          <p:nvPr/>
        </p:nvSpPr>
        <p:spPr>
          <a:xfrm>
            <a:off x="8179313" y="4580625"/>
            <a:ext cx="499172" cy="361356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600" dirty="0" err="1">
                <a:solidFill>
                  <a:srgbClr val="0055A0"/>
                </a:solidFill>
              </a:rPr>
              <a:t>P</a:t>
            </a:r>
            <a:r>
              <a:rPr lang="fr-CH" sz="1600" noProof="0" dirty="0" smtClean="0">
                <a:solidFill>
                  <a:srgbClr val="0055A0"/>
                </a:solidFill>
              </a:rPr>
              <a:t>B</a:t>
            </a:r>
            <a:endParaRPr kumimoji="0" lang="fr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52" y="2137979"/>
            <a:ext cx="1390031" cy="10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Body of Knowledge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53" y="1670842"/>
            <a:ext cx="2146112" cy="1831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4836808" y="1338274"/>
            <a:ext cx="4078591" cy="3402126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800" b="1" dirty="0" smtClean="0">
                <a:solidFill>
                  <a:srgbClr val="0055A0"/>
                </a:solidFill>
              </a:rPr>
              <a:t>Graphene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800" dirty="0" err="1" smtClean="0">
                <a:solidFill>
                  <a:srgbClr val="0055A0"/>
                </a:solidFill>
              </a:rPr>
              <a:t>nanoelectronics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>
                <a:solidFill>
                  <a:srgbClr val="0055A0"/>
                </a:solidFill>
              </a:rPr>
              <a:t>supercapacitors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>
                <a:solidFill>
                  <a:srgbClr val="0055A0"/>
                </a:solidFill>
              </a:rPr>
              <a:t>solar</a:t>
            </a:r>
            <a:r>
              <a:rPr lang="fr-CH" sz="1800" dirty="0">
                <a:solidFill>
                  <a:srgbClr val="0055A0"/>
                </a:solidFill>
              </a:rPr>
              <a:t> </a:t>
            </a:r>
            <a:r>
              <a:rPr lang="fr-CH" sz="1800" dirty="0" err="1">
                <a:solidFill>
                  <a:srgbClr val="0055A0"/>
                </a:solidFill>
              </a:rPr>
              <a:t>cells</a:t>
            </a:r>
            <a:r>
              <a:rPr lang="fr-CH" sz="1800" dirty="0">
                <a:solidFill>
                  <a:srgbClr val="0055A0"/>
                </a:solidFill>
              </a:rPr>
              <a:t>, batteries, flexible displays, </a:t>
            </a:r>
            <a:r>
              <a:rPr lang="fr-CH" sz="1800" dirty="0" err="1">
                <a:solidFill>
                  <a:srgbClr val="0055A0"/>
                </a:solidFill>
              </a:rPr>
              <a:t>hydrogen</a:t>
            </a:r>
            <a:r>
              <a:rPr lang="fr-CH" sz="1800" dirty="0">
                <a:solidFill>
                  <a:srgbClr val="0055A0"/>
                </a:solidFill>
              </a:rPr>
              <a:t> </a:t>
            </a:r>
            <a:r>
              <a:rPr lang="fr-CH" sz="1800" dirty="0" err="1">
                <a:solidFill>
                  <a:srgbClr val="0055A0"/>
                </a:solidFill>
              </a:rPr>
              <a:t>storage</a:t>
            </a:r>
            <a:r>
              <a:rPr lang="fr-CH" sz="1800" dirty="0">
                <a:solidFill>
                  <a:srgbClr val="0055A0"/>
                </a:solidFill>
              </a:rPr>
              <a:t>, and </a:t>
            </a:r>
            <a:r>
              <a:rPr lang="fr-CH" sz="1800" dirty="0" err="1">
                <a:solidFill>
                  <a:srgbClr val="0055A0"/>
                </a:solidFill>
              </a:rPr>
              <a:t>sensors</a:t>
            </a:r>
            <a:endParaRPr lang="fr-CH" sz="1800" dirty="0">
              <a:solidFill>
                <a:srgbClr val="0055A0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" y="1338274"/>
            <a:ext cx="4078591" cy="3402126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800" b="1" dirty="0" err="1">
                <a:solidFill>
                  <a:srgbClr val="0055A0"/>
                </a:solidFill>
              </a:rPr>
              <a:t>Tectonic</a:t>
            </a:r>
            <a:r>
              <a:rPr lang="fr-CH" sz="1800" b="1" dirty="0">
                <a:solidFill>
                  <a:srgbClr val="0055A0"/>
                </a:solidFill>
              </a:rPr>
              <a:t> Plates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fr-CH" sz="1800" dirty="0" smtClean="0">
              <a:solidFill>
                <a:srgbClr val="0055A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800" dirty="0" err="1" smtClean="0">
                <a:solidFill>
                  <a:srgbClr val="0055A0"/>
                </a:solidFill>
              </a:rPr>
              <a:t>biologists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>
                <a:solidFill>
                  <a:srgbClr val="0055A0"/>
                </a:solidFill>
              </a:rPr>
              <a:t>chemists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>
                <a:solidFill>
                  <a:srgbClr val="0055A0"/>
                </a:solidFill>
              </a:rPr>
              <a:t>climatologists</a:t>
            </a:r>
            <a:r>
              <a:rPr lang="fr-CH" sz="1800" dirty="0">
                <a:solidFill>
                  <a:srgbClr val="0055A0"/>
                </a:solidFill>
              </a:rPr>
              <a:t>, computer </a:t>
            </a:r>
            <a:r>
              <a:rPr lang="fr-CH" sz="1800" dirty="0" err="1">
                <a:solidFill>
                  <a:srgbClr val="0055A0"/>
                </a:solidFill>
              </a:rPr>
              <a:t>programmers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>
                <a:solidFill>
                  <a:srgbClr val="0055A0"/>
                </a:solidFill>
              </a:rPr>
              <a:t>engineers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>
                <a:solidFill>
                  <a:srgbClr val="0055A0"/>
                </a:solidFill>
              </a:rPr>
              <a:t>geologists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>
                <a:solidFill>
                  <a:srgbClr val="0055A0"/>
                </a:solidFill>
              </a:rPr>
              <a:t>meteorologists</a:t>
            </a:r>
            <a:r>
              <a:rPr lang="fr-CH" sz="1800" dirty="0">
                <a:solidFill>
                  <a:srgbClr val="0055A0"/>
                </a:solidFill>
              </a:rPr>
              <a:t>, </a:t>
            </a:r>
            <a:r>
              <a:rPr lang="fr-CH" sz="1800" dirty="0" err="1" smtClean="0">
                <a:solidFill>
                  <a:srgbClr val="0055A0"/>
                </a:solidFill>
              </a:rPr>
              <a:t>physicists</a:t>
            </a:r>
            <a:endParaRPr lang="fr-CH" sz="1800" dirty="0">
              <a:solidFill>
                <a:srgbClr val="0055A0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751263" y="771386"/>
            <a:ext cx="880863" cy="3295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srgbClr val="0055A0"/>
                </a:solidFill>
              </a:rPr>
              <a:t>Who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?</a:t>
            </a:r>
            <a:endParaRPr kumimoji="0" lang="en-GB" sz="1400" b="0" i="0" u="none" strike="noStrike" kern="1200" cap="none" spc="0" normalizeH="0" baseline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573562" y="771386"/>
            <a:ext cx="880863" cy="3295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srgbClr val="0055A0"/>
                </a:solidFill>
              </a:rPr>
              <a:t>When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?</a:t>
            </a:r>
            <a:endParaRPr kumimoji="0" lang="en-GB" sz="1400" b="0" i="0" u="none" strike="noStrike" kern="1200" cap="none" spc="0" normalizeH="0" baseline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0" y="1783203"/>
            <a:ext cx="2827308" cy="1606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66" y="2932981"/>
            <a:ext cx="4874429" cy="1897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4"/>
          <p:cNvSpPr txBox="1">
            <a:spLocks/>
          </p:cNvSpPr>
          <p:nvPr/>
        </p:nvSpPr>
        <p:spPr>
          <a:xfrm rot="20275956">
            <a:off x="5975746" y="3681022"/>
            <a:ext cx="2947358" cy="4017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1800" dirty="0" smtClean="0">
                <a:solidFill>
                  <a:srgbClr val="FF0000"/>
                </a:solidFill>
              </a:rPr>
              <a:t>Sleeping beauty </a:t>
            </a:r>
            <a:r>
              <a:rPr lang="fr-CH" sz="1800" dirty="0" err="1" smtClean="0">
                <a:solidFill>
                  <a:srgbClr val="FF0000"/>
                </a:solidFill>
              </a:rPr>
              <a:t>until</a:t>
            </a:r>
            <a:r>
              <a:rPr lang="fr-CH" sz="1800" dirty="0" smtClean="0">
                <a:solidFill>
                  <a:srgbClr val="FF0000"/>
                </a:solidFill>
              </a:rPr>
              <a:t> 2004</a:t>
            </a:r>
            <a:endParaRPr lang="fr-CH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Store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0" y="2947834"/>
            <a:ext cx="3293292" cy="1520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37" y="3189763"/>
            <a:ext cx="953741" cy="643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66" y="3390841"/>
            <a:ext cx="1017996" cy="610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87" y="3056436"/>
            <a:ext cx="3346965" cy="1312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68" y="4034234"/>
            <a:ext cx="1754659" cy="650562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634871" y="4609982"/>
            <a:ext cx="3874258" cy="41921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CH" sz="2400" dirty="0">
                <a:solidFill>
                  <a:srgbClr val="0055A0"/>
                </a:solidFill>
              </a:rPr>
              <a:t>Share ≠ </a:t>
            </a:r>
            <a:r>
              <a:rPr lang="fr-CH" sz="2400" dirty="0" err="1">
                <a:solidFill>
                  <a:srgbClr val="0055A0"/>
                </a:solidFill>
              </a:rPr>
              <a:t>Publish</a:t>
            </a:r>
            <a:r>
              <a:rPr lang="fr-CH" sz="2400" dirty="0">
                <a:solidFill>
                  <a:srgbClr val="0055A0"/>
                </a:solidFill>
              </a:rPr>
              <a:t> ≠ </a:t>
            </a:r>
            <a:r>
              <a:rPr lang="fr-CH" sz="2400" dirty="0" err="1">
                <a:solidFill>
                  <a:srgbClr val="0055A0"/>
                </a:solidFill>
              </a:rPr>
              <a:t>Preserve</a:t>
            </a:r>
            <a:endParaRPr kumimoji="0" lang="fr-CH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5467"/>
            <a:ext cx="2942491" cy="1803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94" y="655388"/>
            <a:ext cx="2596240" cy="1766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39" y="1617221"/>
            <a:ext cx="2069091" cy="1411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99" y="812629"/>
            <a:ext cx="2082333" cy="1836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2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evron 15"/>
          <p:cNvSpPr/>
          <p:nvPr/>
        </p:nvSpPr>
        <p:spPr>
          <a:xfrm>
            <a:off x="6006561" y="2123812"/>
            <a:ext cx="2480208" cy="358674"/>
          </a:xfrm>
          <a:prstGeom prst="chevron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341858" y="2123812"/>
            <a:ext cx="2480208" cy="358674"/>
          </a:xfrm>
          <a:prstGeom prst="chevron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77155" y="2123812"/>
            <a:ext cx="2480208" cy="358674"/>
          </a:xfrm>
          <a:prstGeom prst="chevron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Catch-All Service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26" y="1491872"/>
            <a:ext cx="1555390" cy="431849"/>
          </a:xfrm>
          <a:prstGeom prst="rect">
            <a:avLst/>
          </a:prstGeom>
        </p:spPr>
      </p:pic>
      <p:pic>
        <p:nvPicPr>
          <p:cNvPr id="6" name="Picture 5" descr="foot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2"/>
          <a:stretch/>
        </p:blipFill>
        <p:spPr>
          <a:xfrm>
            <a:off x="1584525" y="1291368"/>
            <a:ext cx="807687" cy="825295"/>
          </a:xfrm>
          <a:prstGeom prst="rect">
            <a:avLst/>
          </a:prstGeom>
        </p:spPr>
      </p:pic>
      <p:pic>
        <p:nvPicPr>
          <p:cNvPr id="7" name="Picture 6" descr="OpenAIREplus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74" y="3105396"/>
            <a:ext cx="1081908" cy="750618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6472335" y="2140151"/>
            <a:ext cx="1548660" cy="358674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dirty="0" smtClean="0">
                <a:solidFill>
                  <a:srgbClr val="0055A0"/>
                </a:solidFill>
              </a:rPr>
              <a:t>Open Data Pilot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3623137" y="2145021"/>
            <a:ext cx="2055287" cy="3295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Open </a:t>
            </a:r>
            <a:r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Access Mandate</a:t>
            </a:r>
            <a:endParaRPr kumimoji="0" lang="fr-CH" sz="14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145793" y="2140151"/>
            <a:ext cx="1685152" cy="3295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Open </a:t>
            </a:r>
            <a:r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Access Pilot</a:t>
            </a:r>
            <a:endParaRPr kumimoji="0" lang="fr-CH" sz="14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pic>
        <p:nvPicPr>
          <p:cNvPr id="21" name="Picture 20" descr="foot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6"/>
          <a:stretch/>
        </p:blipFill>
        <p:spPr>
          <a:xfrm>
            <a:off x="3838368" y="843947"/>
            <a:ext cx="1224501" cy="825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24" y="3046561"/>
            <a:ext cx="1111142" cy="868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08" y="4121336"/>
            <a:ext cx="2649658" cy="2339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29" y="3995827"/>
            <a:ext cx="1310799" cy="4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cial-facebook-box-blue-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37" y="2662296"/>
            <a:ext cx="351038" cy="35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Research as a Service</a:t>
            </a:r>
            <a:endParaRPr lang="en-GB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88" y="758727"/>
            <a:ext cx="2878364" cy="41798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logger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07" y="2415135"/>
            <a:ext cx="319633" cy="319633"/>
          </a:xfrm>
          <a:prstGeom prst="rect">
            <a:avLst/>
          </a:prstGeom>
        </p:spPr>
      </p:pic>
      <p:pic>
        <p:nvPicPr>
          <p:cNvPr id="15" name="Picture 14" descr="social-twitter-box-blue-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24" y="2143452"/>
            <a:ext cx="382951" cy="382951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13" idx="1"/>
          </p:cNvCxnSpPr>
          <p:nvPr/>
        </p:nvCxnSpPr>
        <p:spPr>
          <a:xfrm>
            <a:off x="7455243" y="2574951"/>
            <a:ext cx="706664" cy="1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9674"/>
          <a:stretch/>
        </p:blipFill>
        <p:spPr bwMode="auto">
          <a:xfrm>
            <a:off x="7851345" y="1689105"/>
            <a:ext cx="1260389" cy="3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cxnSp>
        <p:nvCxnSpPr>
          <p:cNvPr id="27" name="Straight Arrow Connector 26"/>
          <p:cNvCxnSpPr>
            <a:stCxn id="22" idx="1"/>
          </p:cNvCxnSpPr>
          <p:nvPr/>
        </p:nvCxnSpPr>
        <p:spPr>
          <a:xfrm flipH="1">
            <a:off x="7263768" y="1871769"/>
            <a:ext cx="587577" cy="182663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1" y="694260"/>
            <a:ext cx="2772266" cy="3916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RubberStamp12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93" y="860476"/>
            <a:ext cx="381939" cy="38193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857713" y="1110060"/>
            <a:ext cx="740424" cy="132355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88" y="3061137"/>
            <a:ext cx="663540" cy="6058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97" y="4456627"/>
            <a:ext cx="656224" cy="656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8" y="2900119"/>
            <a:ext cx="743515" cy="6158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55" y="1408783"/>
            <a:ext cx="574236" cy="6130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63" y="1953421"/>
            <a:ext cx="504329" cy="618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34" y="3630384"/>
            <a:ext cx="751931" cy="6767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37" y="2326360"/>
            <a:ext cx="612041" cy="6523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90" y="4156275"/>
            <a:ext cx="585962" cy="64684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7646973" y="3379415"/>
            <a:ext cx="514934" cy="250969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4"/>
          <p:cNvSpPr txBox="1">
            <a:spLocks/>
          </p:cNvSpPr>
          <p:nvPr/>
        </p:nvSpPr>
        <p:spPr>
          <a:xfrm>
            <a:off x="8096819" y="3558051"/>
            <a:ext cx="926896" cy="833211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1050" dirty="0" smtClean="0">
                <a:solidFill>
                  <a:srgbClr val="0055A0"/>
                </a:solidFill>
              </a:rPr>
              <a:t>Repository: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 smtClean="0">
                <a:solidFill>
                  <a:srgbClr val="0055A0"/>
                </a:solidFill>
              </a:rPr>
              <a:t>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Subject</a:t>
            </a:r>
          </a:p>
        </p:txBody>
      </p:sp>
      <p:sp>
        <p:nvSpPr>
          <p:cNvPr id="9" name="Oval 8"/>
          <p:cNvSpPr/>
          <p:nvPr/>
        </p:nvSpPr>
        <p:spPr>
          <a:xfrm>
            <a:off x="4287981" y="280315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Communities of Use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76" y="737867"/>
            <a:ext cx="2496977" cy="2111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44" y="1605619"/>
            <a:ext cx="2376094" cy="212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8" y="2226771"/>
            <a:ext cx="2630753" cy="2441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04" y="1167938"/>
            <a:ext cx="3174793" cy="2217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57" y="725736"/>
            <a:ext cx="445085" cy="433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58" y="4164452"/>
            <a:ext cx="1316482" cy="4870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043472" y="3410297"/>
            <a:ext cx="623454" cy="712817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33406" y="3401984"/>
            <a:ext cx="440575" cy="712817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1"/>
          <p:cNvGrpSpPr>
            <a:grpSpLocks noChangeAspect="1"/>
          </p:cNvGrpSpPr>
          <p:nvPr/>
        </p:nvGrpSpPr>
        <p:grpSpPr>
          <a:xfrm>
            <a:off x="7639268" y="3727219"/>
            <a:ext cx="849520" cy="230680"/>
            <a:chOff x="-88900" y="-63500"/>
            <a:chExt cx="3692938" cy="10027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github-bad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515139" cy="7487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" name="Picture 24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88900" y="-63500"/>
              <a:ext cx="3692939" cy="1002787"/>
            </a:xfrm>
            <a:prstGeom prst="rect">
              <a:avLst/>
            </a:prstGeom>
            <a:effectLst/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80" y="3540458"/>
            <a:ext cx="401035" cy="4010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0" y="3493976"/>
            <a:ext cx="759425" cy="5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Trusted Foundations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23" y="4112422"/>
            <a:ext cx="1316482" cy="487099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9" idx="2"/>
            <a:endCxn id="11" idx="0"/>
          </p:cNvCxnSpPr>
          <p:nvPr/>
        </p:nvCxnSpPr>
        <p:spPr>
          <a:xfrm>
            <a:off x="2324757" y="3206626"/>
            <a:ext cx="2436307" cy="905796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2" y="1162658"/>
            <a:ext cx="952232" cy="1230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37" y="722085"/>
            <a:ext cx="924470" cy="1230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46" y="1015864"/>
            <a:ext cx="921992" cy="12302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4" y="1952369"/>
            <a:ext cx="941805" cy="1208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22" y="1998510"/>
            <a:ext cx="920469" cy="12081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91" y="1631006"/>
            <a:ext cx="918752" cy="1208884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endCxn id="11" idx="1"/>
          </p:cNvCxnSpPr>
          <p:nvPr/>
        </p:nvCxnSpPr>
        <p:spPr>
          <a:xfrm flipV="1">
            <a:off x="3100647" y="4355972"/>
            <a:ext cx="1002176" cy="35565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4"/>
          <p:cNvSpPr txBox="1">
            <a:spLocks/>
          </p:cNvSpPr>
          <p:nvPr/>
        </p:nvSpPr>
        <p:spPr>
          <a:xfrm>
            <a:off x="1548866" y="4769885"/>
            <a:ext cx="1416583" cy="3295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Peer Reviewers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23" y="3986149"/>
            <a:ext cx="1432467" cy="8107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33" y="980832"/>
            <a:ext cx="2744900" cy="1699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42" y="2045059"/>
            <a:ext cx="2617844" cy="2432931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33" idx="2"/>
            <a:endCxn id="11" idx="0"/>
          </p:cNvCxnSpPr>
          <p:nvPr/>
        </p:nvCxnSpPr>
        <p:spPr>
          <a:xfrm flipH="1">
            <a:off x="4761064" y="2680734"/>
            <a:ext cx="549919" cy="1431688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1" idx="3"/>
          </p:cNvCxnSpPr>
          <p:nvPr/>
        </p:nvCxnSpPr>
        <p:spPr>
          <a:xfrm flipH="1">
            <a:off x="5419305" y="3832167"/>
            <a:ext cx="777737" cy="523805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7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?</a:t>
            </a:r>
            <a:endParaRPr lang="en-GB" dirty="0"/>
          </a:p>
        </p:txBody>
      </p:sp>
      <p:pic>
        <p:nvPicPr>
          <p:cNvPr id="4" name="Picture 3" descr="c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6"/>
          <a:stretch/>
        </p:blipFill>
        <p:spPr>
          <a:xfrm>
            <a:off x="5135828" y="3199627"/>
            <a:ext cx="3295938" cy="1523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79" y="2853696"/>
            <a:ext cx="867845" cy="321103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1" idx="2"/>
          </p:cNvCxnSpPr>
          <p:nvPr/>
        </p:nvCxnSpPr>
        <p:spPr>
          <a:xfrm>
            <a:off x="7276402" y="3174799"/>
            <a:ext cx="43342" cy="543979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6779" y="2150539"/>
            <a:ext cx="1778794" cy="1810941"/>
          </a:xfrm>
          <a:prstGeom prst="rect">
            <a:avLst/>
          </a:prstGeom>
          <a:ln w="12700">
            <a:round/>
          </a:ln>
          <a:effectLst>
            <a:outerShdw blurRad="101600" dist="508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387884" y="897328"/>
            <a:ext cx="1416583" cy="3295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The Name ?</a:t>
            </a:r>
            <a:endParaRPr kumimoji="0" lang="en-GB" sz="1400" b="0" i="0" u="none" strike="noStrike" kern="1200" cap="none" spc="0" normalizeH="0" baseline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341850" y="902034"/>
            <a:ext cx="883894" cy="329528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Trust ?</a:t>
            </a:r>
            <a:endParaRPr kumimoji="0" lang="en-GB" sz="1400" b="0" i="0" u="none" strike="noStrike" kern="1200" cap="none" spc="0" normalizeH="0" baseline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28" y="1546696"/>
            <a:ext cx="2010420" cy="1207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4" y="1387633"/>
            <a:ext cx="1059581" cy="1059581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344249" y="1615919"/>
            <a:ext cx="3503852" cy="538271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1200" b="1" dirty="0" err="1">
                <a:solidFill>
                  <a:srgbClr val="0055A0"/>
                </a:solidFill>
              </a:rPr>
              <a:t>Zenodotus</a:t>
            </a:r>
            <a:r>
              <a:rPr lang="en-GB" sz="1200" b="1" dirty="0">
                <a:solidFill>
                  <a:srgbClr val="0055A0"/>
                </a:solidFill>
              </a:rPr>
              <a:t> of Ephesus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1200" dirty="0">
                <a:solidFill>
                  <a:srgbClr val="0055A0"/>
                </a:solidFill>
              </a:rPr>
              <a:t>First librarian of the Ancient Library of </a:t>
            </a:r>
            <a:r>
              <a:rPr lang="en-GB" sz="1200" dirty="0" smtClean="0">
                <a:solidFill>
                  <a:srgbClr val="0055A0"/>
                </a:solidFill>
              </a:rPr>
              <a:t>Alexandria</a:t>
            </a:r>
            <a:endParaRPr lang="en-GB" sz="1200" dirty="0">
              <a:solidFill>
                <a:srgbClr val="0055A0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869484" y="4018240"/>
            <a:ext cx="2453381" cy="327183"/>
          </a:xfrm>
          <a:prstGeom prst="rect">
            <a:avLst/>
          </a:prstGeom>
        </p:spPr>
        <p:txBody>
          <a:bodyPr vert="horz" lIns="91432" tIns="45716" rIns="91432" bIns="45716">
            <a:noAutofit/>
          </a:bodyPr>
          <a:lstStyle>
            <a:lvl1pPr marL="271439" indent="-234926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kumimoji="0"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17478" indent="-26984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80978" indent="-231752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tabLst/>
              <a:defRPr kumimoji="0"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293685" indent="-2523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tabLst/>
              <a:defRPr kumimoji="0"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557182" indent="-250801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tabLst/>
              <a:defRPr kumimoji="0" sz="1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1700615" indent="-182863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482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488" indent="-182863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1200" dirty="0" smtClean="0">
                <a:solidFill>
                  <a:srgbClr val="0055A0"/>
                </a:solidFill>
              </a:rPr>
              <a:t>First </a:t>
            </a:r>
            <a:r>
              <a:rPr lang="en-GB" sz="1200" dirty="0">
                <a:solidFill>
                  <a:srgbClr val="0055A0"/>
                </a:solidFill>
              </a:rPr>
              <a:t>recorded use of metadata</a:t>
            </a:r>
          </a:p>
        </p:txBody>
      </p:sp>
    </p:spTree>
    <p:extLst>
      <p:ext uri="{BB962C8B-B14F-4D97-AF65-F5344CB8AC3E}">
        <p14:creationId xmlns:p14="http://schemas.microsoft.com/office/powerpoint/2010/main" val="5646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ne Size" id="{C7222D57-CB60-8C41-AACA-BD0811FB356E}" vid="{A2BE11F7-834E-254A-8207-3E086829D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 2015</Template>
  <TotalTime>16512</TotalTime>
  <Words>286</Words>
  <Application>Microsoft Office PowerPoint</Application>
  <PresentationFormat>On-screen Show (16:9)</PresentationFormat>
  <Paragraphs>100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Helvetica Neue</vt:lpstr>
      <vt:lpstr>Helvetica Neue Light</vt:lpstr>
      <vt:lpstr>Roboto Light</vt:lpstr>
      <vt:lpstr>Tahoma</vt:lpstr>
      <vt:lpstr>Default Design</vt:lpstr>
      <vt:lpstr>Zenodo: A Research Data Repository for All</vt:lpstr>
      <vt:lpstr>The Research Iceberg</vt:lpstr>
      <vt:lpstr>Body of Knowledge</vt:lpstr>
      <vt:lpstr>The Web Store</vt:lpstr>
      <vt:lpstr>Catch-All Service</vt:lpstr>
      <vt:lpstr>Open Research as a Service</vt:lpstr>
      <vt:lpstr>Communities of Use</vt:lpstr>
      <vt:lpstr>Trusted Foundations</vt:lpstr>
      <vt:lpstr>Why ?</vt:lpstr>
      <vt:lpstr>Data …Mountain…Lake…Cloud…</vt:lpstr>
      <vt:lpstr>Preservation: Driven by Science </vt:lpstr>
      <vt:lpstr>Guaranteeing Access to Research for All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Zenodo at RDA9</dc:title>
  <dc:subject/>
  <dc:creator>Tim Smith</dc:creator>
  <cp:keywords/>
  <dc:description/>
  <cp:lastModifiedBy>RIVASI Michèle</cp:lastModifiedBy>
  <cp:revision>262</cp:revision>
  <cp:lastPrinted>2015-04-10T15:20:02Z</cp:lastPrinted>
  <dcterms:created xsi:type="dcterms:W3CDTF">2015-09-13T07:37:32Z</dcterms:created>
  <dcterms:modified xsi:type="dcterms:W3CDTF">2017-05-02T14:24:33Z</dcterms:modified>
  <cp:category/>
</cp:coreProperties>
</file>