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2" r:id="rId2"/>
    <p:sldId id="295" r:id="rId3"/>
    <p:sldId id="298" r:id="rId4"/>
    <p:sldId id="299" r:id="rId5"/>
    <p:sldId id="300" r:id="rId6"/>
    <p:sldId id="301" r:id="rId7"/>
    <p:sldId id="302" r:id="rId8"/>
    <p:sldId id="305" r:id="rId9"/>
    <p:sldId id="306" r:id="rId10"/>
    <p:sldId id="307" r:id="rId11"/>
    <p:sldId id="308" r:id="rId12"/>
    <p:sldId id="309" r:id="rId13"/>
    <p:sldId id="310" r:id="rId14"/>
    <p:sldId id="284" r:id="rId15"/>
    <p:sldId id="257" r:id="rId16"/>
    <p:sldId id="258" r:id="rId17"/>
    <p:sldId id="259" r:id="rId18"/>
    <p:sldId id="260" r:id="rId19"/>
    <p:sldId id="261" r:id="rId20"/>
    <p:sldId id="285" r:id="rId21"/>
    <p:sldId id="286" r:id="rId22"/>
    <p:sldId id="287" r:id="rId23"/>
    <p:sldId id="288" r:id="rId24"/>
    <p:sldId id="289" r:id="rId25"/>
    <p:sldId id="290" r:id="rId26"/>
    <p:sldId id="291" r:id="rId27"/>
    <p:sldId id="292" r:id="rId28"/>
    <p:sldId id="293"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8C1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1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843E4-B3DA-2848-A08D-09A47C15EE4E}" type="datetimeFigureOut">
              <a:rPr lang="fr-FR" smtClean="0"/>
              <a:t>21/10/18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CE030F-5946-DD49-B2C7-FE968C225EE2}" type="slidenum">
              <a:rPr lang="fr-FR" smtClean="0"/>
              <a:t>‹#›</a:t>
            </a:fld>
            <a:endParaRPr lang="fr-FR"/>
          </a:p>
        </p:txBody>
      </p:sp>
    </p:spTree>
    <p:extLst>
      <p:ext uri="{BB962C8B-B14F-4D97-AF65-F5344CB8AC3E}">
        <p14:creationId xmlns:p14="http://schemas.microsoft.com/office/powerpoint/2010/main" val="3602545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1555D92-CA1A-2941-AA91-2FE7817B7AB4}"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1555D92-CA1A-2941-AA91-2FE7817B7AB4}"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69E4741-487B-994C-B928-3A9E92FC5307}" type="slidenum">
              <a:rPr lang="fr-FR" smtClean="0"/>
              <a:t>16</a:t>
            </a:fld>
            <a:endParaRPr lang="fr-FR"/>
          </a:p>
        </p:txBody>
      </p:sp>
    </p:spTree>
    <p:extLst>
      <p:ext uri="{BB962C8B-B14F-4D97-AF65-F5344CB8AC3E}">
        <p14:creationId xmlns:p14="http://schemas.microsoft.com/office/powerpoint/2010/main" val="425108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69E4741-487B-994C-B928-3A9E92FC5307}" type="slidenum">
              <a:rPr lang="fr-FR" smtClean="0"/>
              <a:t>19</a:t>
            </a:fld>
            <a:endParaRPr lang="fr-FR"/>
          </a:p>
        </p:txBody>
      </p:sp>
    </p:spTree>
    <p:extLst>
      <p:ext uri="{BB962C8B-B14F-4D97-AF65-F5344CB8AC3E}">
        <p14:creationId xmlns:p14="http://schemas.microsoft.com/office/powerpoint/2010/main" val="320037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89C25AB-1D0A-B145-85B0-37D7489A1C1E}" type="datetimeFigureOut">
              <a:rPr lang="fr-FR" smtClean="0"/>
              <a:t>21/10/18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142381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9C25AB-1D0A-B145-85B0-37D7489A1C1E}" type="datetimeFigureOut">
              <a:rPr lang="fr-FR" smtClean="0"/>
              <a:t>21/10/18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44507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9C25AB-1D0A-B145-85B0-37D7489A1C1E}" type="datetimeFigureOut">
              <a:rPr lang="fr-FR" smtClean="0"/>
              <a:t>21/10/18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176736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9C25AB-1D0A-B145-85B0-37D7489A1C1E}" type="datetimeFigureOut">
              <a:rPr lang="fr-FR" smtClean="0"/>
              <a:t>21/10/18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45096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89C25AB-1D0A-B145-85B0-37D7489A1C1E}" type="datetimeFigureOut">
              <a:rPr lang="fr-FR" smtClean="0"/>
              <a:t>21/10/18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46413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9C25AB-1D0A-B145-85B0-37D7489A1C1E}" type="datetimeFigureOut">
              <a:rPr lang="fr-FR" smtClean="0"/>
              <a:t>21/10/18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26298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9C25AB-1D0A-B145-85B0-37D7489A1C1E}" type="datetimeFigureOut">
              <a:rPr lang="fr-FR" smtClean="0"/>
              <a:t>21/10/18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9487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89C25AB-1D0A-B145-85B0-37D7489A1C1E}" type="datetimeFigureOut">
              <a:rPr lang="fr-FR" smtClean="0"/>
              <a:t>21/10/18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32133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9C25AB-1D0A-B145-85B0-37D7489A1C1E}" type="datetimeFigureOut">
              <a:rPr lang="fr-FR" smtClean="0"/>
              <a:t>21/10/18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389090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9C25AB-1D0A-B145-85B0-37D7489A1C1E}" type="datetimeFigureOut">
              <a:rPr lang="fr-FR" smtClean="0"/>
              <a:t>21/10/18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236889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9C25AB-1D0A-B145-85B0-37D7489A1C1E}" type="datetimeFigureOut">
              <a:rPr lang="fr-FR" smtClean="0"/>
              <a:t>21/10/18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83501C-EA8D-8E48-B9BB-0C9BDB300CCC}" type="slidenum">
              <a:rPr lang="fr-FR" smtClean="0"/>
              <a:t>‹#›</a:t>
            </a:fld>
            <a:endParaRPr lang="fr-FR"/>
          </a:p>
        </p:txBody>
      </p:sp>
    </p:spTree>
    <p:extLst>
      <p:ext uri="{BB962C8B-B14F-4D97-AF65-F5344CB8AC3E}">
        <p14:creationId xmlns:p14="http://schemas.microsoft.com/office/powerpoint/2010/main" val="1634186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C25AB-1D0A-B145-85B0-37D7489A1C1E}" type="datetimeFigureOut">
              <a:rPr lang="fr-FR" smtClean="0"/>
              <a:t>21/10/18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3501C-EA8D-8E48-B9BB-0C9BDB300CCC}" type="slidenum">
              <a:rPr lang="fr-FR" smtClean="0"/>
              <a:t>‹#›</a:t>
            </a:fld>
            <a:endParaRPr lang="fr-FR"/>
          </a:p>
        </p:txBody>
      </p:sp>
    </p:spTree>
    <p:extLst>
      <p:ext uri="{BB962C8B-B14F-4D97-AF65-F5344CB8AC3E}">
        <p14:creationId xmlns:p14="http://schemas.microsoft.com/office/powerpoint/2010/main" val="111087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896" y="1687504"/>
            <a:ext cx="7772400" cy="1501089"/>
          </a:xfrm>
        </p:spPr>
        <p:txBody>
          <a:bodyPr>
            <a:normAutofit/>
          </a:bodyPr>
          <a:lstStyle/>
          <a:p>
            <a:r>
              <a:rPr lang="en-CA" b="1" dirty="0">
                <a:solidFill>
                  <a:srgbClr val="FF0000"/>
                </a:solidFill>
              </a:rPr>
              <a:t>Toward Open Science </a:t>
            </a:r>
            <a:br>
              <a:rPr lang="en-CA" b="1" dirty="0">
                <a:solidFill>
                  <a:srgbClr val="FF0000"/>
                </a:solidFill>
              </a:rPr>
            </a:br>
            <a:r>
              <a:rPr lang="en-CA" b="1" dirty="0" smtClean="0">
                <a:solidFill>
                  <a:srgbClr val="FF0000"/>
                </a:solidFill>
              </a:rPr>
              <a:t>and </a:t>
            </a:r>
            <a:r>
              <a:rPr lang="en-CA" b="1" dirty="0">
                <a:solidFill>
                  <a:srgbClr val="FF0000"/>
                </a:solidFill>
              </a:rPr>
              <a:t>Open </a:t>
            </a:r>
            <a:r>
              <a:rPr lang="en-CA" b="1" dirty="0" smtClean="0">
                <a:solidFill>
                  <a:srgbClr val="FF0000"/>
                </a:solidFill>
              </a:rPr>
              <a:t>Doctrine</a:t>
            </a:r>
            <a:endParaRPr lang="fr-FR" dirty="0">
              <a:solidFill>
                <a:srgbClr val="FF0000"/>
              </a:solidFill>
            </a:endParaRPr>
          </a:p>
        </p:txBody>
      </p:sp>
      <p:pic>
        <p:nvPicPr>
          <p:cNvPr id="5" name="Picture 10" descr="0_LMD_new"/>
          <p:cNvPicPr>
            <a:picLocks noChangeAspect="1" noChangeArrowheads="1"/>
          </p:cNvPicPr>
          <p:nvPr/>
        </p:nvPicPr>
        <p:blipFill>
          <a:blip r:embed="rId2"/>
          <a:srcRect/>
          <a:stretch>
            <a:fillRect/>
          </a:stretch>
        </p:blipFill>
        <p:spPr bwMode="auto">
          <a:xfrm>
            <a:off x="426954" y="71882"/>
            <a:ext cx="1253872" cy="1253872"/>
          </a:xfrm>
          <a:prstGeom prst="rect">
            <a:avLst/>
          </a:prstGeom>
          <a:noFill/>
          <a:ln w="9525">
            <a:noFill/>
            <a:miter lim="800000"/>
            <a:headEnd/>
            <a:tailEnd/>
          </a:ln>
        </p:spPr>
      </p:pic>
      <p:pic>
        <p:nvPicPr>
          <p:cNvPr id="6" name="Image 5" descr="OpenLa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39" y="5821619"/>
            <a:ext cx="1552225" cy="871250"/>
          </a:xfrm>
          <a:prstGeom prst="rect">
            <a:avLst/>
          </a:prstGeom>
        </p:spPr>
      </p:pic>
      <p:pic>
        <p:nvPicPr>
          <p:cNvPr id="7" name="Image 6" descr="juriconnex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701" y="5708665"/>
            <a:ext cx="3520630" cy="849807"/>
          </a:xfrm>
          <a:prstGeom prst="rect">
            <a:avLst/>
          </a:prstGeom>
        </p:spPr>
      </p:pic>
      <p:pic>
        <p:nvPicPr>
          <p:cNvPr id="8" name="Picture 3" descr="Paris-Sorbon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826" y="115390"/>
            <a:ext cx="2152380" cy="1210364"/>
          </a:xfrm>
          <a:prstGeom prst="rect">
            <a:avLst/>
          </a:prstGeom>
        </p:spPr>
      </p:pic>
      <p:pic>
        <p:nvPicPr>
          <p:cNvPr id="9" name="Image 8" descr="CNRS_2.jpg"/>
          <p:cNvPicPr>
            <a:picLocks noChangeAspect="1"/>
          </p:cNvPicPr>
          <p:nvPr/>
        </p:nvPicPr>
        <p:blipFill>
          <a:blip r:embed="rId6"/>
          <a:stretch>
            <a:fillRect/>
          </a:stretch>
        </p:blipFill>
        <p:spPr>
          <a:xfrm>
            <a:off x="3833206" y="335154"/>
            <a:ext cx="990600" cy="990600"/>
          </a:xfrm>
          <a:prstGeom prst="rect">
            <a:avLst/>
          </a:prstGeom>
        </p:spPr>
      </p:pic>
      <p:pic>
        <p:nvPicPr>
          <p:cNvPr id="10" name="Image 9" descr="PSL_1.png"/>
          <p:cNvPicPr>
            <a:picLocks noChangeAspect="1"/>
          </p:cNvPicPr>
          <p:nvPr/>
        </p:nvPicPr>
        <p:blipFill>
          <a:blip r:embed="rId7"/>
          <a:stretch>
            <a:fillRect/>
          </a:stretch>
        </p:blipFill>
        <p:spPr>
          <a:xfrm>
            <a:off x="5560805" y="562353"/>
            <a:ext cx="1513640" cy="763401"/>
          </a:xfrm>
          <a:prstGeom prst="rect">
            <a:avLst/>
          </a:prstGeom>
        </p:spPr>
      </p:pic>
      <p:pic>
        <p:nvPicPr>
          <p:cNvPr id="11" name="Image 10" descr="ENS_1.jpg"/>
          <p:cNvPicPr>
            <a:picLocks noChangeAspect="1"/>
          </p:cNvPicPr>
          <p:nvPr/>
        </p:nvPicPr>
        <p:blipFill>
          <a:blip r:embed="rId8"/>
          <a:stretch>
            <a:fillRect/>
          </a:stretch>
        </p:blipFill>
        <p:spPr>
          <a:xfrm>
            <a:off x="7848600" y="156242"/>
            <a:ext cx="827856" cy="1169512"/>
          </a:xfrm>
          <a:prstGeom prst="rect">
            <a:avLst/>
          </a:prstGeom>
        </p:spPr>
      </p:pic>
      <p:pic>
        <p:nvPicPr>
          <p:cNvPr id="12" name="Image 11"/>
          <p:cNvPicPr>
            <a:picLocks noChangeAspect="1"/>
          </p:cNvPicPr>
          <p:nvPr/>
        </p:nvPicPr>
        <p:blipFill>
          <a:blip r:embed="rId9"/>
          <a:stretch>
            <a:fillRect/>
          </a:stretch>
        </p:blipFill>
        <p:spPr>
          <a:xfrm>
            <a:off x="6804823" y="5882427"/>
            <a:ext cx="2094769" cy="544770"/>
          </a:xfrm>
          <a:prstGeom prst="rect">
            <a:avLst/>
          </a:prstGeom>
        </p:spPr>
      </p:pic>
      <p:sp>
        <p:nvSpPr>
          <p:cNvPr id="13" name="Titre 1"/>
          <p:cNvSpPr txBox="1">
            <a:spLocks/>
          </p:cNvSpPr>
          <p:nvPr/>
        </p:nvSpPr>
        <p:spPr>
          <a:xfrm>
            <a:off x="426954" y="2559807"/>
            <a:ext cx="8472638" cy="36606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3200" b="1" dirty="0" smtClean="0">
                <a:solidFill>
                  <a:srgbClr val="0000FF"/>
                </a:solidFill>
                <a:latin typeface="Arial"/>
                <a:cs typeface="Arial"/>
              </a:rPr>
              <a:t>I. </a:t>
            </a:r>
            <a:r>
              <a:rPr lang="fr-FR" sz="3200" b="1" dirty="0" smtClean="0">
                <a:solidFill>
                  <a:srgbClr val="FF0000"/>
                </a:solidFill>
                <a:latin typeface="Arial"/>
                <a:cs typeface="Arial"/>
              </a:rPr>
              <a:t>Open Science</a:t>
            </a:r>
            <a:r>
              <a:rPr lang="fr-FR" sz="3200" b="1" dirty="0" smtClean="0">
                <a:solidFill>
                  <a:srgbClr val="3366FF"/>
                </a:solidFill>
                <a:latin typeface="Arial"/>
                <a:cs typeface="Arial"/>
              </a:rPr>
              <a:t>: </a:t>
            </a:r>
            <a:r>
              <a:rPr lang="fr-FR" sz="3200" b="1" dirty="0" err="1" smtClean="0">
                <a:solidFill>
                  <a:srgbClr val="3366FF"/>
                </a:solidFill>
                <a:latin typeface="Arial"/>
                <a:cs typeface="Arial"/>
              </a:rPr>
              <a:t>from</a:t>
            </a:r>
            <a:r>
              <a:rPr lang="fr-FR" sz="3200" b="1" dirty="0" smtClean="0">
                <a:solidFill>
                  <a:srgbClr val="3366FF"/>
                </a:solidFill>
                <a:latin typeface="Arial"/>
                <a:cs typeface="Arial"/>
              </a:rPr>
              <a:t> practice to </a:t>
            </a:r>
            <a:r>
              <a:rPr lang="fr-FR" sz="3200" b="1" dirty="0" err="1" smtClean="0">
                <a:solidFill>
                  <a:srgbClr val="3366FF"/>
                </a:solidFill>
                <a:latin typeface="Arial"/>
                <a:cs typeface="Arial"/>
              </a:rPr>
              <a:t>policy</a:t>
            </a:r>
            <a:r>
              <a:rPr lang="fr-FR" sz="3200" b="1" dirty="0" smtClean="0">
                <a:solidFill>
                  <a:srgbClr val="3366FF"/>
                </a:solidFill>
                <a:latin typeface="Arial"/>
                <a:cs typeface="Arial"/>
              </a:rPr>
              <a:t> </a:t>
            </a:r>
            <a:r>
              <a:rPr lang="en-CA" sz="3200" i="1" dirty="0" smtClean="0">
                <a:solidFill>
                  <a:schemeClr val="bg1">
                    <a:lumMod val="50000"/>
                  </a:schemeClr>
                </a:solidFill>
                <a:latin typeface="Arial"/>
                <a:cs typeface="Arial"/>
              </a:rPr>
              <a:t>Marie Farge</a:t>
            </a:r>
            <a:r>
              <a:rPr lang="en-CA" b="1" dirty="0" smtClean="0">
                <a:solidFill>
                  <a:srgbClr val="0000FF"/>
                </a:solidFill>
                <a:latin typeface="Arial"/>
                <a:cs typeface="Arial"/>
              </a:rPr>
              <a:t> </a:t>
            </a:r>
            <a:r>
              <a:rPr lang="fr-FR" b="1" dirty="0" smtClean="0">
                <a:solidFill>
                  <a:srgbClr val="FF0000"/>
                </a:solidFill>
                <a:latin typeface="Arial"/>
                <a:cs typeface="Arial"/>
              </a:rPr>
              <a:t/>
            </a:r>
            <a:br>
              <a:rPr lang="fr-FR" b="1" dirty="0" smtClean="0">
                <a:solidFill>
                  <a:srgbClr val="FF0000"/>
                </a:solidFill>
                <a:latin typeface="Arial"/>
                <a:cs typeface="Arial"/>
              </a:rPr>
            </a:br>
            <a:r>
              <a:rPr lang="fr-FR" sz="3200" b="1" dirty="0" smtClean="0">
                <a:solidFill>
                  <a:srgbClr val="FF0000"/>
                </a:solidFill>
                <a:latin typeface="Arial"/>
                <a:cs typeface="Arial"/>
              </a:rPr>
              <a:t> </a:t>
            </a:r>
            <a:r>
              <a:rPr lang="fr-FR" sz="3200" b="1" dirty="0" smtClean="0">
                <a:solidFill>
                  <a:srgbClr val="0000FF"/>
                </a:solidFill>
                <a:latin typeface="Arial"/>
                <a:cs typeface="Arial"/>
              </a:rPr>
              <a:t>II.</a:t>
            </a:r>
            <a:r>
              <a:rPr lang="fr-FR" sz="3200" b="1" dirty="0" smtClean="0">
                <a:solidFill>
                  <a:srgbClr val="FF0000"/>
                </a:solidFill>
                <a:latin typeface="Arial"/>
                <a:cs typeface="Arial"/>
              </a:rPr>
              <a:t> </a:t>
            </a:r>
            <a:r>
              <a:rPr lang="fr-FR" sz="3200" b="1" dirty="0" smtClean="0">
                <a:solidFill>
                  <a:srgbClr val="3366FF"/>
                </a:solidFill>
                <a:latin typeface="Arial"/>
                <a:cs typeface="Arial"/>
              </a:rPr>
              <a:t>The </a:t>
            </a:r>
            <a:r>
              <a:rPr lang="fr-FR" sz="3200" b="1" dirty="0">
                <a:solidFill>
                  <a:srgbClr val="FF0000"/>
                </a:solidFill>
                <a:latin typeface="Arial"/>
                <a:cs typeface="Arial"/>
              </a:rPr>
              <a:t>O</a:t>
            </a:r>
            <a:r>
              <a:rPr lang="fr-FR" sz="3200" b="1" dirty="0" smtClean="0">
                <a:solidFill>
                  <a:srgbClr val="FF0000"/>
                </a:solidFill>
                <a:latin typeface="Arial"/>
                <a:cs typeface="Arial"/>
              </a:rPr>
              <a:t>pen </a:t>
            </a:r>
            <a:r>
              <a:rPr lang="fr-FR" sz="3200" b="1" dirty="0">
                <a:solidFill>
                  <a:srgbClr val="FF0000"/>
                </a:solidFill>
                <a:latin typeface="Arial"/>
                <a:cs typeface="Arial"/>
              </a:rPr>
              <a:t>D</a:t>
            </a:r>
            <a:r>
              <a:rPr lang="fr-FR" sz="3200" b="1" dirty="0" smtClean="0">
                <a:solidFill>
                  <a:srgbClr val="FF0000"/>
                </a:solidFill>
                <a:latin typeface="Arial"/>
                <a:cs typeface="Arial"/>
              </a:rPr>
              <a:t>octrine </a:t>
            </a:r>
            <a:r>
              <a:rPr lang="fr-FR" sz="3200" b="1" dirty="0" smtClean="0">
                <a:solidFill>
                  <a:srgbClr val="3366FF"/>
                </a:solidFill>
                <a:latin typeface="Arial"/>
                <a:cs typeface="Arial"/>
              </a:rPr>
              <a:t>in the French style </a:t>
            </a:r>
            <a:r>
              <a:rPr lang="fr-FR" sz="3200" i="1" dirty="0" smtClean="0">
                <a:solidFill>
                  <a:srgbClr val="7F7F7F"/>
                </a:solidFill>
                <a:latin typeface="Arial"/>
                <a:cs typeface="Arial"/>
              </a:rPr>
              <a:t>Jean </a:t>
            </a:r>
            <a:r>
              <a:rPr lang="fr-FR" sz="3200" i="1" dirty="0" err="1" smtClean="0">
                <a:solidFill>
                  <a:srgbClr val="7F7F7F"/>
                </a:solidFill>
                <a:latin typeface="Arial"/>
                <a:cs typeface="Arial"/>
              </a:rPr>
              <a:t>Gasnault</a:t>
            </a:r>
            <a:endParaRPr lang="fr-FR" b="1" dirty="0">
              <a:solidFill>
                <a:srgbClr val="FF0000"/>
              </a:solidFill>
              <a:latin typeface="Arial"/>
              <a:cs typeface="Arial"/>
            </a:endParaRPr>
          </a:p>
        </p:txBody>
      </p:sp>
      <p:cxnSp>
        <p:nvCxnSpPr>
          <p:cNvPr id="14" name="直線コネクタ 14"/>
          <p:cNvCxnSpPr>
            <a:cxnSpLocks noChangeShapeType="1"/>
          </p:cNvCxnSpPr>
          <p:nvPr/>
        </p:nvCxnSpPr>
        <p:spPr bwMode="auto">
          <a:xfrm>
            <a:off x="0" y="1625595"/>
            <a:ext cx="9144000" cy="0"/>
          </a:xfrm>
          <a:prstGeom prst="line">
            <a:avLst/>
          </a:prstGeom>
          <a:noFill/>
          <a:ln w="19050">
            <a:solidFill>
              <a:srgbClr val="0000FF"/>
            </a:solidFill>
            <a:round/>
            <a:headEnd/>
            <a:tailEnd/>
          </a:ln>
        </p:spPr>
      </p:cxnSp>
      <p:cxnSp>
        <p:nvCxnSpPr>
          <p:cNvPr id="15" name="直線コネクタ 14"/>
          <p:cNvCxnSpPr>
            <a:cxnSpLocks noChangeShapeType="1"/>
          </p:cNvCxnSpPr>
          <p:nvPr/>
        </p:nvCxnSpPr>
        <p:spPr bwMode="auto">
          <a:xfrm>
            <a:off x="-2821" y="5616187"/>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32112417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763000"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dirty="0" smtClean="0">
                <a:solidFill>
                  <a:srgbClr val="FF0000"/>
                </a:solidFill>
                <a:latin typeface="Arial"/>
              </a:rPr>
              <a:t>The source of </a:t>
            </a:r>
            <a:r>
              <a:rPr lang="fr-FR" sz="3300" b="1" i="1" dirty="0" err="1" smtClean="0">
                <a:solidFill>
                  <a:srgbClr val="FF0000"/>
                </a:solidFill>
                <a:latin typeface="Arial"/>
              </a:rPr>
              <a:t>Dissemin</a:t>
            </a:r>
            <a:r>
              <a:rPr lang="fr-FR" sz="3300" b="1" dirty="0" smtClean="0">
                <a:solidFill>
                  <a:srgbClr val="FF0000"/>
                </a:solidFill>
                <a:latin typeface="Arial"/>
              </a:rPr>
              <a:t> </a:t>
            </a:r>
            <a:r>
              <a:rPr lang="fr-FR" sz="3300" b="1" dirty="0" err="1" smtClean="0">
                <a:solidFill>
                  <a:srgbClr val="FF0000"/>
                </a:solidFill>
                <a:latin typeface="Arial"/>
              </a:rPr>
              <a:t>is</a:t>
            </a:r>
            <a:r>
              <a:rPr lang="fr-FR" sz="3300" b="1" dirty="0" smtClean="0">
                <a:solidFill>
                  <a:srgbClr val="FF0000"/>
                </a:solidFill>
                <a:latin typeface="Arial"/>
              </a:rPr>
              <a:t> free on </a:t>
            </a:r>
            <a:r>
              <a:rPr lang="fr-FR" sz="3300" b="1" i="1" dirty="0" err="1" smtClean="0">
                <a:solidFill>
                  <a:srgbClr val="FF0000"/>
                </a:solidFill>
                <a:latin typeface="Arial"/>
              </a:rPr>
              <a:t>GitHub</a:t>
            </a:r>
            <a:endParaRPr lang="fr-FR" sz="3300" b="1" i="1" dirty="0">
              <a:solidFill>
                <a:srgbClr val="FF0000"/>
              </a:solidFill>
              <a:latin typeface="Arial"/>
            </a:endParaRPr>
          </a:p>
        </p:txBody>
      </p:sp>
      <p:cxnSp>
        <p:nvCxnSpPr>
          <p:cNvPr id="6"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pic>
        <p:nvPicPr>
          <p:cNvPr id="8" name="Image 7" descr="Screen Shot 2016-06-07 at 16.53.45.png"/>
          <p:cNvPicPr>
            <a:picLocks noChangeAspect="1"/>
          </p:cNvPicPr>
          <p:nvPr/>
        </p:nvPicPr>
        <p:blipFill>
          <a:blip r:embed="rId2"/>
          <a:stretch>
            <a:fillRect/>
          </a:stretch>
        </p:blipFill>
        <p:spPr>
          <a:xfrm>
            <a:off x="36512" y="3094265"/>
            <a:ext cx="9144000" cy="6023367"/>
          </a:xfrm>
          <a:prstGeom prst="rect">
            <a:avLst/>
          </a:prstGeom>
        </p:spPr>
      </p:pic>
      <p:pic>
        <p:nvPicPr>
          <p:cNvPr id="7" name="Picture 6"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8354444"/>
            <a:ext cx="946449" cy="331140"/>
          </a:xfrm>
          <a:prstGeom prst="rect">
            <a:avLst/>
          </a:prstGeom>
        </p:spPr>
      </p:pic>
      <p:sp>
        <p:nvSpPr>
          <p:cNvPr id="9" name="TextBox 8"/>
          <p:cNvSpPr txBox="1"/>
          <p:nvPr/>
        </p:nvSpPr>
        <p:spPr>
          <a:xfrm>
            <a:off x="586227" y="1124744"/>
            <a:ext cx="7715317" cy="1862048"/>
          </a:xfrm>
          <a:prstGeom prst="rect">
            <a:avLst/>
          </a:prstGeom>
          <a:noFill/>
          <a:ln>
            <a:solidFill>
              <a:schemeClr val="tx1"/>
            </a:solidFill>
          </a:ln>
        </p:spPr>
        <p:txBody>
          <a:bodyPr wrap="none" rtlCol="0">
            <a:spAutoFit/>
          </a:bodyPr>
          <a:lstStyle/>
          <a:p>
            <a:pPr algn="ctr"/>
            <a:r>
              <a:rPr lang="en-US" sz="2300" i="1" dirty="0" err="1" smtClean="0">
                <a:solidFill>
                  <a:srgbClr val="28C191"/>
                </a:solidFill>
              </a:rPr>
              <a:t>Dissemin</a:t>
            </a:r>
            <a:r>
              <a:rPr lang="en-US" sz="2300" dirty="0" smtClean="0">
                <a:solidFill>
                  <a:srgbClr val="28C191"/>
                </a:solidFill>
              </a:rPr>
              <a:t> </a:t>
            </a:r>
            <a:r>
              <a:rPr lang="en-US" sz="2300" dirty="0" smtClean="0">
                <a:solidFill>
                  <a:srgbClr val="000000"/>
                </a:solidFill>
              </a:rPr>
              <a:t>is </a:t>
            </a:r>
            <a:r>
              <a:rPr lang="en-US" sz="2300" dirty="0" smtClean="0">
                <a:solidFill>
                  <a:srgbClr val="28C191"/>
                </a:solidFill>
              </a:rPr>
              <a:t>written in </a:t>
            </a:r>
            <a:r>
              <a:rPr lang="en-US" sz="2300" i="1" dirty="0" smtClean="0">
                <a:solidFill>
                  <a:srgbClr val="28C191"/>
                </a:solidFill>
              </a:rPr>
              <a:t>Python</a:t>
            </a:r>
            <a:r>
              <a:rPr lang="en-US" sz="2300" dirty="0" smtClean="0">
                <a:solidFill>
                  <a:srgbClr val="000000"/>
                </a:solidFill>
              </a:rPr>
              <a:t> and published </a:t>
            </a:r>
            <a:r>
              <a:rPr lang="en-US" sz="2300" dirty="0" smtClean="0">
                <a:solidFill>
                  <a:srgbClr val="28C191"/>
                </a:solidFill>
              </a:rPr>
              <a:t>under the </a:t>
            </a:r>
          </a:p>
          <a:p>
            <a:pPr algn="ctr"/>
            <a:r>
              <a:rPr lang="en-US" sz="2300" dirty="0" smtClean="0">
                <a:solidFill>
                  <a:srgbClr val="28C191"/>
                </a:solidFill>
              </a:rPr>
              <a:t>viral </a:t>
            </a:r>
            <a:r>
              <a:rPr lang="en-US" sz="2300" dirty="0" smtClean="0">
                <a:solidFill>
                  <a:srgbClr val="28C191"/>
                </a:solidFill>
              </a:rPr>
              <a:t>license </a:t>
            </a:r>
            <a:r>
              <a:rPr lang="en-US" sz="2300" dirty="0" smtClean="0">
                <a:solidFill>
                  <a:srgbClr val="28C191"/>
                </a:solidFill>
              </a:rPr>
              <a:t>AFFERO GPL 3</a:t>
            </a:r>
            <a:r>
              <a:rPr lang="en-US" sz="2300" dirty="0" smtClean="0">
                <a:solidFill>
                  <a:srgbClr val="000000"/>
                </a:solidFill>
              </a:rPr>
              <a:t>, which allows </a:t>
            </a:r>
            <a:r>
              <a:rPr lang="en-US" sz="2300" dirty="0" smtClean="0">
                <a:solidFill>
                  <a:srgbClr val="28C191"/>
                </a:solidFill>
              </a:rPr>
              <a:t>everyone is to use, </a:t>
            </a:r>
          </a:p>
          <a:p>
            <a:pPr algn="ctr"/>
            <a:r>
              <a:rPr lang="en-US" sz="2300" dirty="0">
                <a:solidFill>
                  <a:srgbClr val="28C191"/>
                </a:solidFill>
              </a:rPr>
              <a:t>m</a:t>
            </a:r>
            <a:r>
              <a:rPr lang="en-US" sz="2300" dirty="0" smtClean="0">
                <a:solidFill>
                  <a:srgbClr val="28C191"/>
                </a:solidFill>
              </a:rPr>
              <a:t>odify and distribute its source code</a:t>
            </a:r>
            <a:r>
              <a:rPr lang="en-US" sz="2300" dirty="0" smtClean="0">
                <a:solidFill>
                  <a:srgbClr val="000000"/>
                </a:solidFill>
              </a:rPr>
              <a:t>, under the condition that </a:t>
            </a:r>
          </a:p>
          <a:p>
            <a:pPr algn="ctr"/>
            <a:r>
              <a:rPr lang="en-US" sz="2300" dirty="0" smtClean="0">
                <a:solidFill>
                  <a:srgbClr val="0000FF"/>
                </a:solidFill>
              </a:rPr>
              <a:t>the source of a new version </a:t>
            </a:r>
            <a:r>
              <a:rPr lang="en-US" sz="2300" dirty="0" smtClean="0">
                <a:solidFill>
                  <a:srgbClr val="000000"/>
                </a:solidFill>
              </a:rPr>
              <a:t>and </a:t>
            </a:r>
            <a:r>
              <a:rPr lang="en-US" sz="2300" dirty="0" smtClean="0">
                <a:solidFill>
                  <a:srgbClr val="0000FF"/>
                </a:solidFill>
              </a:rPr>
              <a:t>the source of </a:t>
            </a:r>
            <a:r>
              <a:rPr lang="en-US" sz="2300" smtClean="0">
                <a:solidFill>
                  <a:srgbClr val="0000FF"/>
                </a:solidFill>
              </a:rPr>
              <a:t>the </a:t>
            </a:r>
            <a:r>
              <a:rPr lang="en-US" sz="2300" smtClean="0">
                <a:solidFill>
                  <a:srgbClr val="0000FF"/>
                </a:solidFill>
              </a:rPr>
              <a:t>platform</a:t>
            </a:r>
            <a:r>
              <a:rPr lang="en-US" sz="2300" smtClean="0">
                <a:solidFill>
                  <a:srgbClr val="0000FF"/>
                </a:solidFill>
              </a:rPr>
              <a:t> </a:t>
            </a:r>
            <a:endParaRPr lang="en-US" sz="2300" dirty="0" smtClean="0">
              <a:solidFill>
                <a:srgbClr val="0000FF"/>
              </a:solidFill>
            </a:endParaRPr>
          </a:p>
          <a:p>
            <a:pPr algn="ctr"/>
            <a:r>
              <a:rPr lang="en-US" sz="2300" dirty="0" smtClean="0">
                <a:solidFill>
                  <a:srgbClr val="0000FF"/>
                </a:solidFill>
              </a:rPr>
              <a:t>to access it are under the same </a:t>
            </a:r>
            <a:r>
              <a:rPr lang="en-US" sz="2300" dirty="0" smtClean="0">
                <a:solidFill>
                  <a:srgbClr val="0000FF"/>
                </a:solidFill>
              </a:rPr>
              <a:t>license</a:t>
            </a:r>
            <a:r>
              <a:rPr lang="en-US" sz="2300" dirty="0">
                <a:solidFill>
                  <a:srgbClr val="000000"/>
                </a:solidFill>
              </a:rPr>
              <a:t>.</a:t>
            </a:r>
          </a:p>
        </p:txBody>
      </p:sp>
    </p:spTree>
    <p:extLst>
      <p:ext uri="{BB962C8B-B14F-4D97-AF65-F5344CB8AC3E}">
        <p14:creationId xmlns:p14="http://schemas.microsoft.com/office/powerpoint/2010/main" val="12198478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0" y="-152400"/>
            <a:ext cx="8763000"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dirty="0" smtClean="0">
                <a:solidFill>
                  <a:srgbClr val="FF0000"/>
                </a:solidFill>
                <a:latin typeface="Arial"/>
              </a:rPr>
              <a:t>The team </a:t>
            </a:r>
            <a:r>
              <a:rPr lang="fr-FR" sz="3300" b="1" i="1" dirty="0" smtClean="0">
                <a:solidFill>
                  <a:srgbClr val="FF0000"/>
                </a:solidFill>
                <a:latin typeface="Arial"/>
              </a:rPr>
              <a:t>CAPSH / </a:t>
            </a:r>
            <a:r>
              <a:rPr lang="fr-FR" sz="3300" b="1" i="1" dirty="0" err="1" smtClean="0">
                <a:solidFill>
                  <a:srgbClr val="FF0000"/>
                </a:solidFill>
                <a:latin typeface="Arial"/>
              </a:rPr>
              <a:t>Dissemin</a:t>
            </a:r>
            <a:endParaRPr lang="fr-FR" sz="3300" b="1" i="1" dirty="0">
              <a:solidFill>
                <a:srgbClr val="FF0000"/>
              </a:solidFill>
              <a:latin typeface="Arial"/>
            </a:endParaRPr>
          </a:p>
        </p:txBody>
      </p:sp>
      <p:cxnSp>
        <p:nvCxnSpPr>
          <p:cNvPr id="5"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pic>
        <p:nvPicPr>
          <p:cNvPr id="11" name="Image 10"/>
          <p:cNvPicPr>
            <a:picLocks noChangeAspect="1"/>
          </p:cNvPicPr>
          <p:nvPr/>
        </p:nvPicPr>
        <p:blipFill>
          <a:blip r:embed="rId2"/>
          <a:stretch>
            <a:fillRect/>
          </a:stretch>
        </p:blipFill>
        <p:spPr>
          <a:xfrm>
            <a:off x="427133" y="4450804"/>
            <a:ext cx="1752600" cy="1714500"/>
          </a:xfrm>
          <a:prstGeom prst="rect">
            <a:avLst/>
          </a:prstGeom>
        </p:spPr>
      </p:pic>
      <p:pic>
        <p:nvPicPr>
          <p:cNvPr id="12" name="Image 11"/>
          <p:cNvPicPr>
            <a:picLocks noChangeAspect="1"/>
          </p:cNvPicPr>
          <p:nvPr/>
        </p:nvPicPr>
        <p:blipFill>
          <a:blip r:embed="rId3"/>
          <a:stretch>
            <a:fillRect/>
          </a:stretch>
        </p:blipFill>
        <p:spPr>
          <a:xfrm>
            <a:off x="7002421" y="4437112"/>
            <a:ext cx="1803400" cy="1689100"/>
          </a:xfrm>
          <a:prstGeom prst="rect">
            <a:avLst/>
          </a:prstGeom>
        </p:spPr>
      </p:pic>
      <p:pic>
        <p:nvPicPr>
          <p:cNvPr id="13" name="Image 12"/>
          <p:cNvPicPr>
            <a:picLocks noChangeAspect="1"/>
          </p:cNvPicPr>
          <p:nvPr/>
        </p:nvPicPr>
        <p:blipFill>
          <a:blip r:embed="rId4"/>
          <a:stretch>
            <a:fillRect/>
          </a:stretch>
        </p:blipFill>
        <p:spPr>
          <a:xfrm>
            <a:off x="2678109" y="4429040"/>
            <a:ext cx="1793136" cy="1726228"/>
          </a:xfrm>
          <a:prstGeom prst="rect">
            <a:avLst/>
          </a:prstGeom>
        </p:spPr>
      </p:pic>
      <p:pic>
        <p:nvPicPr>
          <p:cNvPr id="14" name="Image 13"/>
          <p:cNvPicPr>
            <a:picLocks noChangeAspect="1"/>
          </p:cNvPicPr>
          <p:nvPr/>
        </p:nvPicPr>
        <p:blipFill>
          <a:blip r:embed="rId5"/>
          <a:stretch>
            <a:fillRect/>
          </a:stretch>
        </p:blipFill>
        <p:spPr>
          <a:xfrm>
            <a:off x="4904999" y="4440560"/>
            <a:ext cx="1733550" cy="1706673"/>
          </a:xfrm>
          <a:prstGeom prst="rect">
            <a:avLst/>
          </a:prstGeom>
        </p:spPr>
      </p:pic>
      <p:sp>
        <p:nvSpPr>
          <p:cNvPr id="18" name="ZoneTexte 17"/>
          <p:cNvSpPr txBox="1"/>
          <p:nvPr/>
        </p:nvSpPr>
        <p:spPr>
          <a:xfrm>
            <a:off x="2794845" y="6079068"/>
            <a:ext cx="2133600" cy="446276"/>
          </a:xfrm>
          <a:prstGeom prst="rect">
            <a:avLst/>
          </a:prstGeom>
          <a:noFill/>
        </p:spPr>
        <p:txBody>
          <a:bodyPr wrap="square" rtlCol="0">
            <a:spAutoFit/>
          </a:bodyPr>
          <a:lstStyle/>
          <a:p>
            <a:r>
              <a:rPr lang="fr-FR" sz="2300" i="1" dirty="0" smtClean="0">
                <a:solidFill>
                  <a:srgbClr val="3366FF"/>
                </a:solidFill>
              </a:rPr>
              <a:t>Pablo </a:t>
            </a:r>
            <a:r>
              <a:rPr lang="fr-FR" sz="2300" i="1" dirty="0" err="1" smtClean="0">
                <a:solidFill>
                  <a:srgbClr val="3366FF"/>
                </a:solidFill>
              </a:rPr>
              <a:t>Rauzy</a:t>
            </a:r>
            <a:endParaRPr lang="fr-FR" sz="2300" i="1" dirty="0">
              <a:solidFill>
                <a:srgbClr val="3366FF"/>
              </a:solidFill>
            </a:endParaRPr>
          </a:p>
        </p:txBody>
      </p:sp>
      <p:sp>
        <p:nvSpPr>
          <p:cNvPr id="19" name="ZoneTexte 18"/>
          <p:cNvSpPr txBox="1"/>
          <p:nvPr/>
        </p:nvSpPr>
        <p:spPr>
          <a:xfrm>
            <a:off x="198533" y="6051684"/>
            <a:ext cx="2183391" cy="446276"/>
          </a:xfrm>
          <a:prstGeom prst="rect">
            <a:avLst/>
          </a:prstGeom>
          <a:noFill/>
        </p:spPr>
        <p:txBody>
          <a:bodyPr wrap="none" rtlCol="0">
            <a:spAutoFit/>
          </a:bodyPr>
          <a:lstStyle/>
          <a:p>
            <a:r>
              <a:rPr lang="fr-FR" sz="2300" i="1" dirty="0" smtClean="0">
                <a:solidFill>
                  <a:srgbClr val="3366FF"/>
                </a:solidFill>
              </a:rPr>
              <a:t>Antoine </a:t>
            </a:r>
            <a:r>
              <a:rPr lang="fr-FR" sz="2300" i="1" dirty="0" err="1" smtClean="0">
                <a:solidFill>
                  <a:srgbClr val="3366FF"/>
                </a:solidFill>
              </a:rPr>
              <a:t>Amarilli</a:t>
            </a:r>
            <a:endParaRPr lang="fr-FR" sz="2300" i="1" dirty="0">
              <a:solidFill>
                <a:srgbClr val="3366FF"/>
              </a:solidFill>
            </a:endParaRPr>
          </a:p>
        </p:txBody>
      </p:sp>
      <p:sp>
        <p:nvSpPr>
          <p:cNvPr id="20" name="ZoneTexte 19"/>
          <p:cNvSpPr txBox="1"/>
          <p:nvPr/>
        </p:nvSpPr>
        <p:spPr>
          <a:xfrm>
            <a:off x="5001957" y="6051684"/>
            <a:ext cx="1717487" cy="446276"/>
          </a:xfrm>
          <a:prstGeom prst="rect">
            <a:avLst/>
          </a:prstGeom>
          <a:noFill/>
        </p:spPr>
        <p:txBody>
          <a:bodyPr wrap="none" rtlCol="0">
            <a:spAutoFit/>
          </a:bodyPr>
          <a:lstStyle/>
          <a:p>
            <a:r>
              <a:rPr lang="fr-FR" sz="2300" i="1" dirty="0" smtClean="0">
                <a:solidFill>
                  <a:srgbClr val="3366FF"/>
                </a:solidFill>
              </a:rPr>
              <a:t>Marie Farge</a:t>
            </a:r>
            <a:endParaRPr lang="fr-FR" sz="2300" i="1" dirty="0">
              <a:solidFill>
                <a:srgbClr val="3366FF"/>
              </a:solidFill>
            </a:endParaRPr>
          </a:p>
        </p:txBody>
      </p:sp>
      <p:sp>
        <p:nvSpPr>
          <p:cNvPr id="21" name="ZoneTexte 20"/>
          <p:cNvSpPr txBox="1"/>
          <p:nvPr/>
        </p:nvSpPr>
        <p:spPr>
          <a:xfrm>
            <a:off x="6748421" y="6060936"/>
            <a:ext cx="2377242" cy="446276"/>
          </a:xfrm>
          <a:prstGeom prst="rect">
            <a:avLst/>
          </a:prstGeom>
          <a:noFill/>
        </p:spPr>
        <p:txBody>
          <a:bodyPr wrap="none" rtlCol="0">
            <a:spAutoFit/>
          </a:bodyPr>
          <a:lstStyle/>
          <a:p>
            <a:r>
              <a:rPr lang="fr-FR" sz="2300" i="1" dirty="0" smtClean="0">
                <a:solidFill>
                  <a:srgbClr val="3366FF"/>
                </a:solidFill>
              </a:rPr>
              <a:t>Thomas </a:t>
            </a:r>
            <a:r>
              <a:rPr lang="fr-FR" sz="2300" i="1" dirty="0" err="1" smtClean="0">
                <a:solidFill>
                  <a:srgbClr val="3366FF"/>
                </a:solidFill>
              </a:rPr>
              <a:t>Bourgeat</a:t>
            </a:r>
            <a:endParaRPr lang="fr-FR" sz="2300" i="1" dirty="0">
              <a:solidFill>
                <a:srgbClr val="3366FF"/>
              </a:solidFill>
            </a:endParaRPr>
          </a:p>
        </p:txBody>
      </p:sp>
      <p:sp>
        <p:nvSpPr>
          <p:cNvPr id="22" name="ZoneTexte 14"/>
          <p:cNvSpPr txBox="1">
            <a:spLocks noChangeArrowheads="1"/>
          </p:cNvSpPr>
          <p:nvPr/>
        </p:nvSpPr>
        <p:spPr bwMode="auto">
          <a:xfrm>
            <a:off x="103490" y="980728"/>
            <a:ext cx="8987037" cy="1508105"/>
          </a:xfrm>
          <a:prstGeom prst="rect">
            <a:avLst/>
          </a:prstGeom>
          <a:noFill/>
          <a:ln w="9525">
            <a:noFill/>
            <a:miter lim="800000"/>
            <a:headEnd/>
            <a:tailEnd/>
          </a:ln>
        </p:spPr>
        <p:txBody>
          <a:bodyPr wrap="none">
            <a:prstTxWarp prst="textNoShape">
              <a:avLst/>
            </a:prstTxWarp>
            <a:spAutoFit/>
          </a:bodyPr>
          <a:lstStyle/>
          <a:p>
            <a:pPr algn="ctr"/>
            <a:r>
              <a:rPr lang="fr-FR" sz="2300" i="1" dirty="0" err="1" smtClean="0">
                <a:solidFill>
                  <a:srgbClr val="28C191"/>
                </a:solidFill>
              </a:rPr>
              <a:t>Dissemin</a:t>
            </a:r>
            <a:r>
              <a:rPr lang="fr-FR" sz="2300" dirty="0" smtClean="0">
                <a:solidFill>
                  <a:srgbClr val="000000"/>
                </a:solidFill>
              </a:rPr>
              <a:t> </a:t>
            </a:r>
            <a:r>
              <a:rPr lang="fr-FR" sz="2300" dirty="0" err="1" smtClean="0">
                <a:solidFill>
                  <a:srgbClr val="28C191"/>
                </a:solidFill>
              </a:rPr>
              <a:t>runs</a:t>
            </a:r>
            <a:r>
              <a:rPr lang="fr-FR" sz="2300" dirty="0" smtClean="0">
                <a:solidFill>
                  <a:srgbClr val="28C191"/>
                </a:solidFill>
              </a:rPr>
              <a:t> on </a:t>
            </a:r>
            <a:r>
              <a:rPr lang="fr-FR" sz="2300" dirty="0" err="1" smtClean="0">
                <a:solidFill>
                  <a:srgbClr val="28C191"/>
                </a:solidFill>
              </a:rPr>
              <a:t>three</a:t>
            </a:r>
            <a:r>
              <a:rPr lang="fr-FR" sz="2300" dirty="0" smtClean="0">
                <a:solidFill>
                  <a:srgbClr val="28C191"/>
                </a:solidFill>
              </a:rPr>
              <a:t> </a:t>
            </a:r>
            <a:r>
              <a:rPr lang="fr-FR" sz="2300" dirty="0" err="1" smtClean="0">
                <a:solidFill>
                  <a:srgbClr val="28C191"/>
                </a:solidFill>
              </a:rPr>
              <a:t>rented</a:t>
            </a:r>
            <a:r>
              <a:rPr lang="fr-FR" sz="2300" dirty="0" smtClean="0">
                <a:solidFill>
                  <a:srgbClr val="28C191"/>
                </a:solidFill>
              </a:rPr>
              <a:t> servers </a:t>
            </a:r>
            <a:r>
              <a:rPr lang="fr-FR" sz="2300" dirty="0" err="1" smtClean="0">
                <a:solidFill>
                  <a:srgbClr val="28C191"/>
                </a:solidFill>
              </a:rPr>
              <a:t>that</a:t>
            </a:r>
            <a:r>
              <a:rPr lang="fr-FR" sz="2300" dirty="0" smtClean="0">
                <a:solidFill>
                  <a:srgbClr val="28C191"/>
                </a:solidFill>
              </a:rPr>
              <a:t> </a:t>
            </a:r>
            <a:r>
              <a:rPr lang="fr-FR" sz="2300" dirty="0" err="1" smtClean="0">
                <a:solidFill>
                  <a:srgbClr val="28C191"/>
                </a:solidFill>
              </a:rPr>
              <a:t>cost</a:t>
            </a:r>
            <a:r>
              <a:rPr lang="fr-FR" sz="2300" dirty="0" smtClean="0">
                <a:solidFill>
                  <a:srgbClr val="28C191"/>
                </a:solidFill>
              </a:rPr>
              <a:t> 100 €/</a:t>
            </a:r>
            <a:r>
              <a:rPr lang="fr-FR" sz="2300" dirty="0" err="1" smtClean="0">
                <a:solidFill>
                  <a:srgbClr val="28C191"/>
                </a:solidFill>
              </a:rPr>
              <a:t>month</a:t>
            </a:r>
            <a:r>
              <a:rPr lang="fr-FR" sz="2300" dirty="0">
                <a:solidFill>
                  <a:srgbClr val="000000"/>
                </a:solidFill>
              </a:rPr>
              <a:t>.</a:t>
            </a:r>
            <a:endParaRPr lang="fr-FR" sz="2300" dirty="0" smtClean="0">
              <a:solidFill>
                <a:srgbClr val="000000"/>
              </a:solidFill>
            </a:endParaRPr>
          </a:p>
          <a:p>
            <a:pPr algn="ctr"/>
            <a:r>
              <a:rPr lang="fr-FR" sz="2300" dirty="0" smtClean="0">
                <a:solidFill>
                  <a:srgbClr val="000000"/>
                </a:solidFill>
              </a:rPr>
              <a:t>It </a:t>
            </a:r>
            <a:r>
              <a:rPr lang="fr-FR" sz="2300" dirty="0" err="1" smtClean="0">
                <a:solidFill>
                  <a:srgbClr val="000000"/>
                </a:solidFill>
              </a:rPr>
              <a:t>is</a:t>
            </a:r>
            <a:r>
              <a:rPr lang="fr-FR" sz="2300" dirty="0" smtClean="0">
                <a:solidFill>
                  <a:srgbClr val="000000"/>
                </a:solidFill>
              </a:rPr>
              <a:t> </a:t>
            </a:r>
            <a:r>
              <a:rPr lang="fr-FR" sz="2300" dirty="0" err="1" smtClean="0">
                <a:solidFill>
                  <a:srgbClr val="28C191"/>
                </a:solidFill>
              </a:rPr>
              <a:t>financed</a:t>
            </a:r>
            <a:r>
              <a:rPr lang="fr-FR" sz="2300" dirty="0" smtClean="0">
                <a:solidFill>
                  <a:srgbClr val="28C191"/>
                </a:solidFill>
              </a:rPr>
              <a:t> by </a:t>
            </a:r>
            <a:r>
              <a:rPr lang="fr-FR" sz="2300" dirty="0" smtClean="0"/>
              <a:t>the non-profit association </a:t>
            </a:r>
            <a:r>
              <a:rPr lang="fr-FR" sz="2300" i="1" dirty="0" smtClean="0">
                <a:solidFill>
                  <a:srgbClr val="FF0000"/>
                </a:solidFill>
              </a:rPr>
              <a:t>CAPSH (</a:t>
            </a:r>
            <a:r>
              <a:rPr lang="fr-FR" sz="2300" i="1" dirty="0" err="1" smtClean="0">
                <a:solidFill>
                  <a:srgbClr val="FF0000"/>
                </a:solidFill>
              </a:rPr>
              <a:t>Committee</a:t>
            </a:r>
            <a:r>
              <a:rPr lang="fr-FR" sz="2300" i="1" dirty="0" smtClean="0">
                <a:solidFill>
                  <a:srgbClr val="FF0000"/>
                </a:solidFill>
              </a:rPr>
              <a:t> for the </a:t>
            </a:r>
          </a:p>
          <a:p>
            <a:pPr algn="ctr"/>
            <a:r>
              <a:rPr lang="fr-FR" sz="2300" i="1" dirty="0" err="1" smtClean="0">
                <a:solidFill>
                  <a:srgbClr val="FF0000"/>
                </a:solidFill>
              </a:rPr>
              <a:t>Accessibility</a:t>
            </a:r>
            <a:r>
              <a:rPr lang="fr-FR" sz="2300" i="1" dirty="0" smtClean="0">
                <a:solidFill>
                  <a:srgbClr val="FF0000"/>
                </a:solidFill>
              </a:rPr>
              <a:t> of Publications in Sciences and </a:t>
            </a:r>
            <a:r>
              <a:rPr lang="fr-FR" sz="2300" i="1" dirty="0" err="1" smtClean="0">
                <a:solidFill>
                  <a:srgbClr val="FF0000"/>
                </a:solidFill>
              </a:rPr>
              <a:t>Humanities</a:t>
            </a:r>
            <a:r>
              <a:rPr lang="fr-FR" sz="2300" i="1" dirty="0" smtClean="0">
                <a:solidFill>
                  <a:srgbClr val="FF0000"/>
                </a:solidFill>
              </a:rPr>
              <a:t>)</a:t>
            </a:r>
            <a:r>
              <a:rPr lang="fr-FR" sz="2300" i="1" dirty="0" smtClean="0">
                <a:solidFill>
                  <a:srgbClr val="28C191"/>
                </a:solidFill>
              </a:rPr>
              <a:t> </a:t>
            </a:r>
            <a:r>
              <a:rPr lang="fr-FR" sz="2300" dirty="0" err="1" smtClean="0"/>
              <a:t>created</a:t>
            </a:r>
            <a:r>
              <a:rPr lang="fr-FR" sz="2300" dirty="0" smtClean="0"/>
              <a:t> in</a:t>
            </a:r>
            <a:r>
              <a:rPr lang="fr-FR" sz="2300" i="1" dirty="0" smtClean="0"/>
              <a:t> </a:t>
            </a:r>
            <a:r>
              <a:rPr lang="fr-FR" sz="2300" dirty="0" smtClean="0">
                <a:solidFill>
                  <a:srgbClr val="FF0000"/>
                </a:solidFill>
              </a:rPr>
              <a:t>2015</a:t>
            </a:r>
            <a:r>
              <a:rPr lang="fr-FR" sz="2300" i="1" dirty="0" smtClean="0"/>
              <a:t> </a:t>
            </a:r>
          </a:p>
          <a:p>
            <a:pPr algn="ctr"/>
            <a:r>
              <a:rPr lang="fr-FR" sz="2300" dirty="0" smtClean="0"/>
              <a:t>by </a:t>
            </a:r>
            <a:r>
              <a:rPr lang="fr-FR" sz="2300" dirty="0" err="1" smtClean="0">
                <a:solidFill>
                  <a:srgbClr val="3366FF"/>
                </a:solidFill>
              </a:rPr>
              <a:t>three</a:t>
            </a:r>
            <a:r>
              <a:rPr lang="fr-FR" sz="2300" dirty="0" smtClean="0">
                <a:solidFill>
                  <a:srgbClr val="3366FF"/>
                </a:solidFill>
              </a:rPr>
              <a:t> computer science </a:t>
            </a:r>
            <a:r>
              <a:rPr lang="fr-FR" sz="2300" dirty="0" err="1" smtClean="0">
                <a:solidFill>
                  <a:srgbClr val="3366FF"/>
                </a:solidFill>
              </a:rPr>
              <a:t>students</a:t>
            </a:r>
            <a:r>
              <a:rPr lang="fr-FR" sz="2300" dirty="0" smtClean="0">
                <a:solidFill>
                  <a:srgbClr val="3366FF"/>
                </a:solidFill>
              </a:rPr>
              <a:t> and a </a:t>
            </a:r>
            <a:r>
              <a:rPr lang="fr-FR" sz="2300" dirty="0" err="1" smtClean="0">
                <a:solidFill>
                  <a:srgbClr val="3366FF"/>
                </a:solidFill>
              </a:rPr>
              <a:t>mathematician</a:t>
            </a:r>
            <a:r>
              <a:rPr lang="fr-FR" sz="2300" dirty="0" smtClean="0">
                <a:solidFill>
                  <a:srgbClr val="3366FF"/>
                </a:solidFill>
              </a:rPr>
              <a:t> </a:t>
            </a:r>
            <a:r>
              <a:rPr lang="fr-FR" sz="2300" dirty="0"/>
              <a:t>(</a:t>
            </a:r>
            <a:r>
              <a:rPr lang="fr-FR" sz="2300" dirty="0" smtClean="0"/>
              <a:t>ENS Paris):</a:t>
            </a:r>
          </a:p>
        </p:txBody>
      </p:sp>
      <p:pic>
        <p:nvPicPr>
          <p:cNvPr id="23" name="Image 25" descr="Screen Shot 2016-06-11 at 12.53.49.png"/>
          <p:cNvPicPr>
            <a:picLocks noChangeAspect="1"/>
          </p:cNvPicPr>
          <p:nvPr/>
        </p:nvPicPr>
        <p:blipFill>
          <a:blip r:embed="rId6"/>
          <a:stretch>
            <a:fillRect/>
          </a:stretch>
        </p:blipFill>
        <p:spPr>
          <a:xfrm>
            <a:off x="7092280" y="3522712"/>
            <a:ext cx="1264596" cy="914400"/>
          </a:xfrm>
          <a:prstGeom prst="rect">
            <a:avLst/>
          </a:prstGeom>
        </p:spPr>
      </p:pic>
      <p:pic>
        <p:nvPicPr>
          <p:cNvPr id="24" name="Image 26" descr="Screen Shot 2016-06-11 at 16.48.50.png"/>
          <p:cNvPicPr>
            <a:picLocks noChangeAspect="1"/>
          </p:cNvPicPr>
          <p:nvPr/>
        </p:nvPicPr>
        <p:blipFill>
          <a:blip r:embed="rId7"/>
          <a:stretch>
            <a:fillRect/>
          </a:stretch>
        </p:blipFill>
        <p:spPr>
          <a:xfrm>
            <a:off x="467544" y="2633836"/>
            <a:ext cx="1774822" cy="1731268"/>
          </a:xfrm>
          <a:prstGeom prst="rect">
            <a:avLst/>
          </a:prstGeom>
        </p:spPr>
      </p:pic>
      <p:pic>
        <p:nvPicPr>
          <p:cNvPr id="45" name="Picture 44" descr="CC-B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2055" y="6525344"/>
            <a:ext cx="946449" cy="331140"/>
          </a:xfrm>
          <a:prstGeom prst="rect">
            <a:avLst/>
          </a:prstGeom>
        </p:spPr>
      </p:pic>
      <p:sp>
        <p:nvSpPr>
          <p:cNvPr id="26" name="ZoneTexte 18"/>
          <p:cNvSpPr txBox="1"/>
          <p:nvPr/>
        </p:nvSpPr>
        <p:spPr>
          <a:xfrm>
            <a:off x="2699792" y="2712983"/>
            <a:ext cx="5734469" cy="1508105"/>
          </a:xfrm>
          <a:prstGeom prst="rect">
            <a:avLst/>
          </a:prstGeom>
          <a:noFill/>
        </p:spPr>
        <p:txBody>
          <a:bodyPr wrap="none" rtlCol="0">
            <a:spAutoFit/>
          </a:bodyPr>
          <a:lstStyle/>
          <a:p>
            <a:r>
              <a:rPr lang="fr-FR" sz="2300" i="1" dirty="0" smtClean="0">
                <a:solidFill>
                  <a:srgbClr val="3366FF"/>
                </a:solidFill>
              </a:rPr>
              <a:t>Antonin </a:t>
            </a:r>
            <a:r>
              <a:rPr lang="fr-FR" sz="2300" i="1" dirty="0" err="1" smtClean="0">
                <a:solidFill>
                  <a:srgbClr val="3366FF"/>
                </a:solidFill>
              </a:rPr>
              <a:t>Delpeuch</a:t>
            </a:r>
            <a:r>
              <a:rPr lang="fr-FR" sz="2300" dirty="0" smtClean="0"/>
              <a:t>,</a:t>
            </a:r>
          </a:p>
          <a:p>
            <a:r>
              <a:rPr lang="fr-FR" sz="2300" dirty="0">
                <a:solidFill>
                  <a:srgbClr val="000000"/>
                </a:solidFill>
              </a:rPr>
              <a:t>t</a:t>
            </a:r>
            <a:r>
              <a:rPr lang="fr-FR" sz="2300" dirty="0" smtClean="0">
                <a:solidFill>
                  <a:srgbClr val="000000"/>
                </a:solidFill>
              </a:rPr>
              <a:t>he main </a:t>
            </a:r>
            <a:r>
              <a:rPr lang="fr-FR" sz="2300" dirty="0" err="1" smtClean="0">
                <a:solidFill>
                  <a:srgbClr val="000000"/>
                </a:solidFill>
              </a:rPr>
              <a:t>developer</a:t>
            </a:r>
            <a:r>
              <a:rPr lang="fr-FR" sz="2300" dirty="0" smtClean="0">
                <a:solidFill>
                  <a:srgbClr val="000000"/>
                </a:solidFill>
              </a:rPr>
              <a:t> of </a:t>
            </a:r>
            <a:r>
              <a:rPr lang="fr-FR" sz="2300" dirty="0" err="1" smtClean="0">
                <a:solidFill>
                  <a:srgbClr val="000000"/>
                </a:solidFill>
              </a:rPr>
              <a:t>Dissemin</a:t>
            </a:r>
            <a:r>
              <a:rPr lang="fr-FR" sz="2300" dirty="0" smtClean="0">
                <a:solidFill>
                  <a:srgbClr val="000000"/>
                </a:solidFill>
              </a:rPr>
              <a:t>.</a:t>
            </a:r>
          </a:p>
          <a:p>
            <a:r>
              <a:rPr lang="fr-FR" sz="2300" dirty="0" smtClean="0">
                <a:solidFill>
                  <a:srgbClr val="000000"/>
                </a:solidFill>
              </a:rPr>
              <a:t>In</a:t>
            </a:r>
            <a:r>
              <a:rPr lang="fr-FR" sz="2300" dirty="0" smtClean="0">
                <a:solidFill>
                  <a:srgbClr val="4373AF"/>
                </a:solidFill>
              </a:rPr>
              <a:t> </a:t>
            </a:r>
            <a:r>
              <a:rPr lang="fr-FR" sz="2300" dirty="0" smtClean="0">
                <a:solidFill>
                  <a:srgbClr val="FF0000"/>
                </a:solidFill>
              </a:rPr>
              <a:t>2016</a:t>
            </a:r>
            <a:r>
              <a:rPr lang="fr-FR" sz="2300" dirty="0" smtClean="0">
                <a:solidFill>
                  <a:srgbClr val="4373AF"/>
                </a:solidFill>
              </a:rPr>
              <a:t> </a:t>
            </a:r>
            <a:r>
              <a:rPr lang="fr-FR" sz="2300" dirty="0" err="1" smtClean="0"/>
              <a:t>he</a:t>
            </a:r>
            <a:r>
              <a:rPr lang="fr-FR" sz="2300" dirty="0" smtClean="0"/>
              <a:t> </a:t>
            </a:r>
            <a:r>
              <a:rPr lang="fr-FR" sz="2300" dirty="0" err="1" smtClean="0"/>
              <a:t>was</a:t>
            </a:r>
            <a:r>
              <a:rPr lang="fr-FR" sz="2300" dirty="0" smtClean="0"/>
              <a:t> </a:t>
            </a:r>
            <a:r>
              <a:rPr lang="fr-FR" sz="2300" dirty="0" err="1" smtClean="0"/>
              <a:t>nominated</a:t>
            </a:r>
            <a:r>
              <a:rPr lang="fr-FR" sz="2300" dirty="0" smtClean="0"/>
              <a:t> </a:t>
            </a:r>
          </a:p>
          <a:p>
            <a:r>
              <a:rPr lang="fr-FR" sz="2300" dirty="0" err="1" smtClean="0">
                <a:solidFill>
                  <a:srgbClr val="FF0000"/>
                </a:solidFill>
              </a:rPr>
              <a:t>Europe’s</a:t>
            </a:r>
            <a:r>
              <a:rPr lang="fr-FR" sz="2300" dirty="0" smtClean="0">
                <a:solidFill>
                  <a:srgbClr val="FF0000"/>
                </a:solidFill>
              </a:rPr>
              <a:t> Open Access Champion </a:t>
            </a:r>
            <a:r>
              <a:rPr lang="fr-FR" sz="2300" dirty="0" smtClean="0"/>
              <a:t>by                  .</a:t>
            </a:r>
            <a:endParaRPr lang="fr-FR" sz="2300" dirty="0"/>
          </a:p>
        </p:txBody>
      </p:sp>
    </p:spTree>
    <p:extLst>
      <p:ext uri="{BB962C8B-B14F-4D97-AF65-F5344CB8AC3E}">
        <p14:creationId xmlns:p14="http://schemas.microsoft.com/office/powerpoint/2010/main" val="37061680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14"/>
          <p:cNvCxnSpPr>
            <a:cxnSpLocks noChangeShapeType="1"/>
          </p:cNvCxnSpPr>
          <p:nvPr/>
        </p:nvCxnSpPr>
        <p:spPr bwMode="auto">
          <a:xfrm>
            <a:off x="0" y="908720"/>
            <a:ext cx="9144000" cy="0"/>
          </a:xfrm>
          <a:prstGeom prst="line">
            <a:avLst/>
          </a:prstGeom>
          <a:noFill/>
          <a:ln w="19050">
            <a:solidFill>
              <a:srgbClr val="0000FF"/>
            </a:solidFill>
            <a:round/>
            <a:headEnd/>
            <a:tailEnd/>
          </a:ln>
        </p:spPr>
      </p:cxnSp>
      <p:sp>
        <p:nvSpPr>
          <p:cNvPr id="11" name="ZoneTexte 10"/>
          <p:cNvSpPr txBox="1"/>
          <p:nvPr/>
        </p:nvSpPr>
        <p:spPr>
          <a:xfrm>
            <a:off x="189595" y="3647236"/>
            <a:ext cx="8797482" cy="1862048"/>
          </a:xfrm>
          <a:prstGeom prst="rect">
            <a:avLst/>
          </a:prstGeom>
          <a:noFill/>
          <a:ln>
            <a:solidFill>
              <a:srgbClr val="000000"/>
            </a:solidFill>
          </a:ln>
        </p:spPr>
        <p:txBody>
          <a:bodyPr wrap="none" rtlCol="0">
            <a:spAutoFit/>
          </a:bodyPr>
          <a:lstStyle/>
          <a:p>
            <a:pPr marL="342900" indent="-342900" algn="ctr">
              <a:buFont typeface="Arial"/>
              <a:buChar char="•"/>
            </a:pPr>
            <a:r>
              <a:rPr lang="fr-FR" sz="2300" dirty="0" err="1" smtClean="0">
                <a:solidFill>
                  <a:srgbClr val="28C191"/>
                </a:solidFill>
              </a:rPr>
              <a:t>Neither</a:t>
            </a:r>
            <a:r>
              <a:rPr lang="fr-FR" sz="2300" dirty="0" smtClean="0">
                <a:solidFill>
                  <a:srgbClr val="28C191"/>
                </a:solidFill>
              </a:rPr>
              <a:t> </a:t>
            </a:r>
            <a:r>
              <a:rPr lang="fr-FR" sz="2300" dirty="0" err="1" smtClean="0">
                <a:solidFill>
                  <a:srgbClr val="28C191"/>
                </a:solidFill>
              </a:rPr>
              <a:t>author</a:t>
            </a:r>
            <a:r>
              <a:rPr lang="fr-FR" sz="2300" dirty="0" smtClean="0">
                <a:solidFill>
                  <a:srgbClr val="28C191"/>
                </a:solidFill>
              </a:rPr>
              <a:t> </a:t>
            </a:r>
            <a:r>
              <a:rPr lang="fr-FR" sz="2300" dirty="0" err="1" smtClean="0">
                <a:solidFill>
                  <a:srgbClr val="28C191"/>
                </a:solidFill>
              </a:rPr>
              <a:t>nor</a:t>
            </a:r>
            <a:r>
              <a:rPr lang="fr-FR" sz="2300" dirty="0" smtClean="0">
                <a:solidFill>
                  <a:srgbClr val="28C191"/>
                </a:solidFill>
              </a:rPr>
              <a:t> </a:t>
            </a:r>
            <a:r>
              <a:rPr lang="fr-FR" sz="2300" dirty="0" err="1" smtClean="0">
                <a:solidFill>
                  <a:srgbClr val="28C191"/>
                </a:solidFill>
              </a:rPr>
              <a:t>reader</a:t>
            </a:r>
            <a:r>
              <a:rPr lang="fr-FR" sz="2300" dirty="0" smtClean="0">
                <a:solidFill>
                  <a:srgbClr val="28C191"/>
                </a:solidFill>
              </a:rPr>
              <a:t> </a:t>
            </a:r>
            <a:r>
              <a:rPr lang="fr-FR" sz="2300" dirty="0" err="1" smtClean="0">
                <a:solidFill>
                  <a:srgbClr val="28C191"/>
                </a:solidFill>
              </a:rPr>
              <a:t>should</a:t>
            </a:r>
            <a:r>
              <a:rPr lang="fr-FR" sz="2300" dirty="0" smtClean="0">
                <a:solidFill>
                  <a:srgbClr val="28C191"/>
                </a:solidFill>
              </a:rPr>
              <a:t> have to </a:t>
            </a:r>
            <a:r>
              <a:rPr lang="fr-FR" sz="2300" dirty="0" err="1" smtClean="0">
                <a:solidFill>
                  <a:srgbClr val="28C191"/>
                </a:solidFill>
              </a:rPr>
              <a:t>pay</a:t>
            </a:r>
            <a:r>
              <a:rPr lang="fr-FR" sz="2300" dirty="0" smtClean="0">
                <a:solidFill>
                  <a:srgbClr val="28C191"/>
                </a:solidFill>
              </a:rPr>
              <a:t> to </a:t>
            </a:r>
            <a:r>
              <a:rPr lang="fr-FR" sz="2300" dirty="0" err="1" smtClean="0">
                <a:solidFill>
                  <a:srgbClr val="28C191"/>
                </a:solidFill>
              </a:rPr>
              <a:t>publish</a:t>
            </a:r>
            <a:r>
              <a:rPr lang="fr-FR" sz="2300" dirty="0" smtClean="0">
                <a:solidFill>
                  <a:srgbClr val="28C191"/>
                </a:solidFill>
              </a:rPr>
              <a:t> online</a:t>
            </a:r>
            <a:r>
              <a:rPr lang="fr-FR" sz="2300" dirty="0" smtClean="0">
                <a:solidFill>
                  <a:srgbClr val="000000"/>
                </a:solidFill>
              </a:rPr>
              <a:t>,</a:t>
            </a:r>
            <a:r>
              <a:rPr lang="fr-FR" sz="2300" dirty="0" smtClean="0">
                <a:solidFill>
                  <a:srgbClr val="28C191"/>
                </a:solidFill>
              </a:rPr>
              <a:t> </a:t>
            </a:r>
          </a:p>
          <a:p>
            <a:pPr marL="342900" indent="-342900" algn="ctr">
              <a:buFont typeface="Arial"/>
              <a:buChar char="•"/>
            </a:pPr>
            <a:r>
              <a:rPr lang="fr-FR" sz="2300" dirty="0" err="1" smtClean="0">
                <a:solidFill>
                  <a:srgbClr val="FF0000"/>
                </a:solidFill>
              </a:rPr>
              <a:t>Research</a:t>
            </a:r>
            <a:r>
              <a:rPr lang="fr-FR" sz="2300" dirty="0" smtClean="0">
                <a:solidFill>
                  <a:srgbClr val="FF0000"/>
                </a:solidFill>
              </a:rPr>
              <a:t> </a:t>
            </a:r>
            <a:r>
              <a:rPr lang="fr-FR" sz="2300" dirty="0" err="1" smtClean="0">
                <a:solidFill>
                  <a:srgbClr val="FF0000"/>
                </a:solidFill>
              </a:rPr>
              <a:t>journals</a:t>
            </a:r>
            <a:r>
              <a:rPr lang="fr-FR" sz="2300" dirty="0" smtClean="0">
                <a:solidFill>
                  <a:srgbClr val="FF0000"/>
                </a:solidFill>
              </a:rPr>
              <a:t> </a:t>
            </a:r>
            <a:r>
              <a:rPr lang="fr-FR" sz="2300" dirty="0" err="1" smtClean="0">
                <a:solidFill>
                  <a:srgbClr val="FF0000"/>
                </a:solidFill>
              </a:rPr>
              <a:t>should</a:t>
            </a:r>
            <a:r>
              <a:rPr lang="fr-FR" sz="2300" dirty="0" smtClean="0">
                <a:solidFill>
                  <a:srgbClr val="FF0000"/>
                </a:solidFill>
              </a:rPr>
              <a:t> </a:t>
            </a:r>
            <a:r>
              <a:rPr lang="fr-FR" sz="2300" dirty="0" err="1" smtClean="0">
                <a:solidFill>
                  <a:srgbClr val="FF0000"/>
                </a:solidFill>
              </a:rPr>
              <a:t>belong</a:t>
            </a:r>
            <a:r>
              <a:rPr lang="fr-FR" sz="2300" dirty="0" smtClean="0">
                <a:solidFill>
                  <a:srgbClr val="FF0000"/>
                </a:solidFill>
              </a:rPr>
              <a:t> to </a:t>
            </a:r>
            <a:r>
              <a:rPr lang="fr-FR" sz="2300" dirty="0" err="1" smtClean="0">
                <a:solidFill>
                  <a:srgbClr val="FF0000"/>
                </a:solidFill>
              </a:rPr>
              <a:t>their</a:t>
            </a:r>
            <a:r>
              <a:rPr lang="fr-FR" sz="2300" dirty="0" smtClean="0">
                <a:solidFill>
                  <a:srgbClr val="FF0000"/>
                </a:solidFill>
              </a:rPr>
              <a:t> </a:t>
            </a:r>
            <a:r>
              <a:rPr lang="fr-FR" sz="2300" dirty="0" err="1" smtClean="0">
                <a:solidFill>
                  <a:srgbClr val="FF0000"/>
                </a:solidFill>
              </a:rPr>
              <a:t>editorial</a:t>
            </a:r>
            <a:r>
              <a:rPr lang="fr-FR" sz="2300" dirty="0" smtClean="0">
                <a:solidFill>
                  <a:srgbClr val="FF0000"/>
                </a:solidFill>
              </a:rPr>
              <a:t> </a:t>
            </a:r>
            <a:r>
              <a:rPr lang="fr-FR" sz="2300" dirty="0" err="1" smtClean="0">
                <a:solidFill>
                  <a:srgbClr val="FF0000"/>
                </a:solidFill>
              </a:rPr>
              <a:t>boards</a:t>
            </a:r>
            <a:r>
              <a:rPr lang="fr-FR" sz="2300" dirty="0" smtClean="0">
                <a:solidFill>
                  <a:srgbClr val="000000"/>
                </a:solidFill>
              </a:rPr>
              <a:t>, </a:t>
            </a:r>
            <a:r>
              <a:rPr lang="fr-FR" sz="2300" dirty="0" err="1" smtClean="0">
                <a:solidFill>
                  <a:srgbClr val="000000"/>
                </a:solidFill>
              </a:rPr>
              <a:t>which</a:t>
            </a:r>
            <a:r>
              <a:rPr lang="fr-FR" sz="2300" dirty="0" smtClean="0">
                <a:solidFill>
                  <a:srgbClr val="FF0000"/>
                </a:solidFill>
              </a:rPr>
              <a:t> </a:t>
            </a:r>
          </a:p>
          <a:p>
            <a:pPr algn="ctr"/>
            <a:r>
              <a:rPr lang="fr-FR" sz="2300" dirty="0" smtClean="0"/>
              <a:t>are </a:t>
            </a:r>
            <a:r>
              <a:rPr lang="fr-FR" sz="2300" dirty="0" smtClean="0">
                <a:solidFill>
                  <a:srgbClr val="000000"/>
                </a:solidFill>
              </a:rPr>
              <a:t>in charge of </a:t>
            </a:r>
            <a:r>
              <a:rPr lang="fr-FR" sz="2300" dirty="0" err="1" smtClean="0">
                <a:solidFill>
                  <a:srgbClr val="000000"/>
                </a:solidFill>
              </a:rPr>
              <a:t>peer-reviewing</a:t>
            </a:r>
            <a:r>
              <a:rPr lang="fr-FR" sz="2300" dirty="0" smtClean="0">
                <a:solidFill>
                  <a:srgbClr val="000000"/>
                </a:solidFill>
              </a:rPr>
              <a:t>, but </a:t>
            </a:r>
            <a:r>
              <a:rPr lang="fr-FR" sz="2300" dirty="0" smtClean="0">
                <a:solidFill>
                  <a:srgbClr val="FF0000"/>
                </a:solidFill>
              </a:rPr>
              <a:t>no longer to </a:t>
            </a:r>
            <a:r>
              <a:rPr lang="fr-FR" sz="2300" dirty="0" err="1" smtClean="0">
                <a:solidFill>
                  <a:srgbClr val="FF0000"/>
                </a:solidFill>
              </a:rPr>
              <a:t>publishers</a:t>
            </a:r>
            <a:r>
              <a:rPr lang="fr-FR" sz="2300" dirty="0">
                <a:solidFill>
                  <a:srgbClr val="000000"/>
                </a:solidFill>
              </a:rPr>
              <a:t>,</a:t>
            </a:r>
            <a:endParaRPr lang="fr-FR" sz="2300" dirty="0" smtClean="0">
              <a:solidFill>
                <a:srgbClr val="000000"/>
              </a:solidFill>
            </a:endParaRPr>
          </a:p>
          <a:p>
            <a:pPr marL="342900" indent="-342900" algn="ctr">
              <a:buFont typeface="Arial"/>
              <a:buChar char="•"/>
            </a:pPr>
            <a:r>
              <a:rPr lang="fr-FR" sz="2300" dirty="0" smtClean="0">
                <a:solidFill>
                  <a:srgbClr val="0000FF"/>
                </a:solidFill>
              </a:rPr>
              <a:t>Online</a:t>
            </a:r>
            <a:r>
              <a:rPr lang="fr-FR" sz="2300" dirty="0">
                <a:solidFill>
                  <a:srgbClr val="0000FF"/>
                </a:solidFill>
              </a:rPr>
              <a:t> </a:t>
            </a:r>
            <a:r>
              <a:rPr lang="fr-FR" sz="2300" dirty="0" err="1" smtClean="0">
                <a:solidFill>
                  <a:srgbClr val="0000FF"/>
                </a:solidFill>
              </a:rPr>
              <a:t>peer-reviewing</a:t>
            </a:r>
            <a:r>
              <a:rPr lang="fr-FR" sz="2300" dirty="0" smtClean="0">
                <a:solidFill>
                  <a:srgbClr val="0000FF"/>
                </a:solidFill>
              </a:rPr>
              <a:t> and </a:t>
            </a:r>
            <a:r>
              <a:rPr lang="fr-FR" sz="2300" dirty="0" err="1" smtClean="0">
                <a:solidFill>
                  <a:srgbClr val="0000FF"/>
                </a:solidFill>
              </a:rPr>
              <a:t>publishing</a:t>
            </a:r>
            <a:r>
              <a:rPr lang="fr-FR" sz="2300" dirty="0" smtClean="0">
                <a:solidFill>
                  <a:srgbClr val="0000FF"/>
                </a:solidFill>
              </a:rPr>
              <a:t> of </a:t>
            </a:r>
            <a:r>
              <a:rPr lang="fr-FR" sz="2300" dirty="0" err="1" smtClean="0">
                <a:solidFill>
                  <a:srgbClr val="0000FF"/>
                </a:solidFill>
              </a:rPr>
              <a:t>research</a:t>
            </a:r>
            <a:r>
              <a:rPr lang="fr-FR" sz="2300" dirty="0" smtClean="0">
                <a:solidFill>
                  <a:srgbClr val="0000FF"/>
                </a:solidFill>
              </a:rPr>
              <a:t> </a:t>
            </a:r>
            <a:r>
              <a:rPr lang="fr-FR" sz="2300" dirty="0" err="1" smtClean="0">
                <a:solidFill>
                  <a:srgbClr val="0000FF"/>
                </a:solidFill>
              </a:rPr>
              <a:t>journals</a:t>
            </a:r>
            <a:r>
              <a:rPr lang="fr-FR" sz="2300" dirty="0" smtClean="0">
                <a:solidFill>
                  <a:srgbClr val="0000FF"/>
                </a:solidFill>
              </a:rPr>
              <a:t> </a:t>
            </a:r>
            <a:r>
              <a:rPr lang="fr-FR" sz="2300" dirty="0" err="1" smtClean="0">
                <a:solidFill>
                  <a:srgbClr val="0000FF"/>
                </a:solidFill>
              </a:rPr>
              <a:t>should</a:t>
            </a:r>
            <a:r>
              <a:rPr lang="fr-FR" sz="2300" dirty="0" smtClean="0">
                <a:solidFill>
                  <a:srgbClr val="0000FF"/>
                </a:solidFill>
              </a:rPr>
              <a:t> </a:t>
            </a:r>
            <a:r>
              <a:rPr lang="fr-FR" sz="2300" dirty="0" err="1" smtClean="0">
                <a:solidFill>
                  <a:srgbClr val="0000FF"/>
                </a:solidFill>
              </a:rPr>
              <a:t>be</a:t>
            </a:r>
            <a:r>
              <a:rPr lang="fr-FR" sz="2300" dirty="0" smtClean="0">
                <a:solidFill>
                  <a:srgbClr val="0000FF"/>
                </a:solidFill>
              </a:rPr>
              <a:t>  </a:t>
            </a:r>
          </a:p>
          <a:p>
            <a:pPr algn="ctr"/>
            <a:r>
              <a:rPr lang="fr-FR" sz="2300" dirty="0" err="1">
                <a:solidFill>
                  <a:srgbClr val="0000FF"/>
                </a:solidFill>
              </a:rPr>
              <a:t>d</a:t>
            </a:r>
            <a:r>
              <a:rPr lang="fr-FR" sz="2300" dirty="0" err="1" smtClean="0">
                <a:solidFill>
                  <a:srgbClr val="0000FF"/>
                </a:solidFill>
              </a:rPr>
              <a:t>one</a:t>
            </a:r>
            <a:r>
              <a:rPr lang="fr-FR" sz="2300" dirty="0" smtClean="0">
                <a:solidFill>
                  <a:srgbClr val="0000FF"/>
                </a:solidFill>
              </a:rPr>
              <a:t> </a:t>
            </a:r>
            <a:r>
              <a:rPr lang="fr-FR" sz="2300" dirty="0" err="1" smtClean="0">
                <a:solidFill>
                  <a:srgbClr val="0000FF"/>
                </a:solidFill>
              </a:rPr>
              <a:t>using</a:t>
            </a:r>
            <a:r>
              <a:rPr lang="fr-FR" sz="2300" dirty="0" smtClean="0">
                <a:solidFill>
                  <a:srgbClr val="0000FF"/>
                </a:solidFill>
              </a:rPr>
              <a:t> public infrastructures </a:t>
            </a:r>
            <a:r>
              <a:rPr lang="fr-FR" sz="2300" dirty="0" err="1" smtClean="0"/>
              <a:t>developed</a:t>
            </a:r>
            <a:r>
              <a:rPr lang="fr-FR" sz="2300" dirty="0" smtClean="0"/>
              <a:t> in open source.’</a:t>
            </a:r>
            <a:endParaRPr lang="fr-FR" sz="2300" dirty="0"/>
          </a:p>
        </p:txBody>
      </p:sp>
      <p:sp>
        <p:nvSpPr>
          <p:cNvPr id="14" name="ZoneTexte 13"/>
          <p:cNvSpPr txBox="1"/>
          <p:nvPr/>
        </p:nvSpPr>
        <p:spPr>
          <a:xfrm>
            <a:off x="1096078" y="5630528"/>
            <a:ext cx="6997824" cy="646331"/>
          </a:xfrm>
          <a:prstGeom prst="rect">
            <a:avLst/>
          </a:prstGeom>
          <a:solidFill>
            <a:srgbClr val="33CCCC"/>
          </a:solidFill>
          <a:ln>
            <a:noFill/>
          </a:ln>
        </p:spPr>
        <p:txBody>
          <a:bodyPr wrap="square" rtlCol="0">
            <a:spAutoFit/>
          </a:bodyPr>
          <a:lstStyle/>
          <a:p>
            <a:pPr algn="ctr"/>
            <a:r>
              <a:rPr lang="fr-FR" i="1" dirty="0" smtClean="0">
                <a:latin typeface="Times"/>
              </a:rPr>
              <a:t>  Marie Farge, Note for the French </a:t>
            </a:r>
            <a:r>
              <a:rPr lang="fr-FR" i="1" dirty="0" err="1" smtClean="0">
                <a:latin typeface="Times"/>
              </a:rPr>
              <a:t>Minister</a:t>
            </a:r>
            <a:r>
              <a:rPr lang="fr-FR" i="1" dirty="0" smtClean="0">
                <a:latin typeface="Times"/>
              </a:rPr>
              <a:t> of </a:t>
            </a:r>
            <a:r>
              <a:rPr lang="fr-FR" i="1" dirty="0" err="1" smtClean="0">
                <a:latin typeface="Times"/>
              </a:rPr>
              <a:t>Research</a:t>
            </a:r>
            <a:r>
              <a:rPr lang="fr-FR" i="1" dirty="0" smtClean="0">
                <a:latin typeface="Times"/>
              </a:rPr>
              <a:t>, </a:t>
            </a:r>
            <a:r>
              <a:rPr lang="fr-FR" i="1" dirty="0" err="1" smtClean="0">
                <a:latin typeface="Times"/>
              </a:rPr>
              <a:t>June</a:t>
            </a:r>
            <a:r>
              <a:rPr lang="fr-FR" i="1" dirty="0" smtClean="0">
                <a:latin typeface="Times"/>
              </a:rPr>
              <a:t> 29</a:t>
            </a:r>
            <a:r>
              <a:rPr lang="fr-FR" i="1" baseline="30000" dirty="0" smtClean="0">
                <a:latin typeface="Times"/>
              </a:rPr>
              <a:t>th</a:t>
            </a:r>
            <a:r>
              <a:rPr lang="fr-FR" i="1" dirty="0" smtClean="0">
                <a:latin typeface="Times"/>
              </a:rPr>
              <a:t> 2012</a:t>
            </a:r>
          </a:p>
          <a:p>
            <a:pPr algn="ctr"/>
            <a:r>
              <a:rPr lang="fr-FR" b="1" i="1" dirty="0">
                <a:latin typeface="Times"/>
              </a:rPr>
              <a:t>http://</a:t>
            </a:r>
            <a:r>
              <a:rPr lang="fr-FR" b="1" i="1" dirty="0" err="1">
                <a:latin typeface="Times"/>
              </a:rPr>
              <a:t>openscience.ens.fr</a:t>
            </a:r>
            <a:r>
              <a:rPr lang="fr-FR" b="1" i="1" dirty="0">
                <a:latin typeface="Times"/>
              </a:rPr>
              <a:t>/MARIE_FARGE</a:t>
            </a:r>
            <a:r>
              <a:rPr lang="fr-FR" b="1" i="1" dirty="0" smtClean="0">
                <a:latin typeface="Times"/>
              </a:rPr>
              <a:t>/</a:t>
            </a:r>
          </a:p>
        </p:txBody>
      </p:sp>
      <p:sp>
        <p:nvSpPr>
          <p:cNvPr id="12" name="Rectangle 2"/>
          <p:cNvSpPr txBox="1">
            <a:spLocks noChangeArrowheads="1"/>
          </p:cNvSpPr>
          <p:nvPr/>
        </p:nvSpPr>
        <p:spPr bwMode="auto">
          <a:xfrm>
            <a:off x="-540568" y="-152400"/>
            <a:ext cx="10153128"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dirty="0" smtClean="0">
                <a:solidFill>
                  <a:srgbClr val="FF0000"/>
                </a:solidFill>
                <a:latin typeface="Arial"/>
              </a:rPr>
              <a:t>Open Science </a:t>
            </a:r>
            <a:r>
              <a:rPr lang="fr-FR" sz="3300" b="1" dirty="0" err="1" smtClean="0">
                <a:solidFill>
                  <a:srgbClr val="FF0000"/>
                </a:solidFill>
                <a:latin typeface="Arial"/>
              </a:rPr>
              <a:t>needs</a:t>
            </a:r>
            <a:r>
              <a:rPr lang="fr-FR" sz="3300" b="1" dirty="0" smtClean="0">
                <a:solidFill>
                  <a:srgbClr val="FF0000"/>
                </a:solidFill>
                <a:latin typeface="Arial"/>
              </a:rPr>
              <a:t> a new </a:t>
            </a:r>
            <a:r>
              <a:rPr lang="fr-FR" sz="3300" b="1" dirty="0" err="1" smtClean="0">
                <a:solidFill>
                  <a:srgbClr val="FF0000"/>
                </a:solidFill>
                <a:latin typeface="Arial"/>
              </a:rPr>
              <a:t>policy</a:t>
            </a:r>
            <a:r>
              <a:rPr lang="fr-FR" sz="3300" b="1" dirty="0" smtClean="0">
                <a:solidFill>
                  <a:srgbClr val="FF0000"/>
                </a:solidFill>
                <a:latin typeface="Arial"/>
              </a:rPr>
              <a:t> </a:t>
            </a:r>
            <a:endParaRPr lang="fr-FR" sz="3300" b="1" dirty="0">
              <a:solidFill>
                <a:srgbClr val="FF0000"/>
              </a:solidFill>
              <a:latin typeface="Arial"/>
            </a:endParaRPr>
          </a:p>
        </p:txBody>
      </p:sp>
      <p:pic>
        <p:nvPicPr>
          <p:cNvPr id="15" name="Picture 14"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pic>
        <p:nvPicPr>
          <p:cNvPr id="8" name="Picture 7" descr="file.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26" y="1124744"/>
            <a:ext cx="1560174" cy="2340260"/>
          </a:xfrm>
          <a:prstGeom prst="rect">
            <a:avLst/>
          </a:prstGeom>
        </p:spPr>
      </p:pic>
      <p:sp>
        <p:nvSpPr>
          <p:cNvPr id="9" name="TextBox 8"/>
          <p:cNvSpPr txBox="1"/>
          <p:nvPr/>
        </p:nvSpPr>
        <p:spPr>
          <a:xfrm>
            <a:off x="2641682" y="941652"/>
            <a:ext cx="6538813" cy="2569935"/>
          </a:xfrm>
          <a:prstGeom prst="rect">
            <a:avLst/>
          </a:prstGeom>
          <a:noFill/>
        </p:spPr>
        <p:txBody>
          <a:bodyPr wrap="none" rtlCol="0">
            <a:spAutoFit/>
          </a:bodyPr>
          <a:lstStyle/>
          <a:p>
            <a:r>
              <a:rPr lang="fr-FR" sz="2300" dirty="0">
                <a:solidFill>
                  <a:srgbClr val="000000"/>
                </a:solidFill>
              </a:rPr>
              <a:t>In </a:t>
            </a:r>
            <a:r>
              <a:rPr lang="fr-FR" sz="2300" dirty="0">
                <a:solidFill>
                  <a:srgbClr val="FF0000"/>
                </a:solidFill>
              </a:rPr>
              <a:t>2012</a:t>
            </a:r>
            <a:r>
              <a:rPr lang="fr-FR" sz="2300" dirty="0">
                <a:solidFill>
                  <a:srgbClr val="000000"/>
                </a:solidFill>
              </a:rPr>
              <a:t> the </a:t>
            </a:r>
            <a:r>
              <a:rPr lang="fr-FR" sz="2300" dirty="0" err="1">
                <a:solidFill>
                  <a:srgbClr val="0000FF"/>
                </a:solidFill>
              </a:rPr>
              <a:t>mathematician</a:t>
            </a:r>
            <a:r>
              <a:rPr lang="fr-FR" sz="2300" dirty="0">
                <a:solidFill>
                  <a:srgbClr val="0000FF"/>
                </a:solidFill>
              </a:rPr>
              <a:t> </a:t>
            </a:r>
            <a:r>
              <a:rPr lang="fr-FR" sz="2300" i="1" dirty="0" smtClean="0">
                <a:solidFill>
                  <a:srgbClr val="0000FF"/>
                </a:solidFill>
              </a:rPr>
              <a:t>Sir</a:t>
            </a:r>
            <a:r>
              <a:rPr lang="fr-FR" sz="2300" dirty="0" smtClean="0">
                <a:solidFill>
                  <a:srgbClr val="0000FF"/>
                </a:solidFill>
              </a:rPr>
              <a:t> </a:t>
            </a:r>
            <a:r>
              <a:rPr lang="fr-FR" sz="2300" i="1" dirty="0" smtClean="0">
                <a:solidFill>
                  <a:srgbClr val="0000FF"/>
                </a:solidFill>
              </a:rPr>
              <a:t>Tim </a:t>
            </a:r>
            <a:r>
              <a:rPr lang="fr-FR" sz="2300" i="1" dirty="0" err="1">
                <a:solidFill>
                  <a:srgbClr val="0000FF"/>
                </a:solidFill>
              </a:rPr>
              <a:t>Gowers</a:t>
            </a:r>
            <a:r>
              <a:rPr lang="fr-FR" sz="2300" dirty="0">
                <a:solidFill>
                  <a:srgbClr val="3366FF"/>
                </a:solidFill>
              </a:rPr>
              <a:t> </a:t>
            </a:r>
            <a:endParaRPr lang="fr-FR" sz="2300" dirty="0" smtClean="0">
              <a:solidFill>
                <a:srgbClr val="3366FF"/>
              </a:solidFill>
            </a:endParaRPr>
          </a:p>
          <a:p>
            <a:r>
              <a:rPr lang="fr-FR" sz="2300" dirty="0" err="1" smtClean="0">
                <a:solidFill>
                  <a:srgbClr val="0000FF"/>
                </a:solidFill>
              </a:rPr>
              <a:t>called</a:t>
            </a:r>
            <a:r>
              <a:rPr lang="fr-FR" sz="2300" dirty="0" smtClean="0">
                <a:solidFill>
                  <a:srgbClr val="0000FF"/>
                </a:solidFill>
              </a:rPr>
              <a:t> </a:t>
            </a:r>
            <a:r>
              <a:rPr lang="fr-FR" sz="2300" dirty="0">
                <a:solidFill>
                  <a:srgbClr val="0000FF"/>
                </a:solidFill>
              </a:rPr>
              <a:t>to boycott </a:t>
            </a:r>
            <a:r>
              <a:rPr lang="fr-FR" sz="2300" i="1" dirty="0" smtClean="0">
                <a:solidFill>
                  <a:srgbClr val="0000FF"/>
                </a:solidFill>
              </a:rPr>
              <a:t>Elsevier </a:t>
            </a:r>
            <a:r>
              <a:rPr lang="fr-FR" sz="2300" dirty="0" smtClean="0">
                <a:solidFill>
                  <a:srgbClr val="000000"/>
                </a:solidFill>
              </a:rPr>
              <a:t>and </a:t>
            </a:r>
            <a:r>
              <a:rPr lang="fr-FR" sz="800" dirty="0" smtClean="0">
                <a:solidFill>
                  <a:srgbClr val="0000FF"/>
                </a:solidFill>
              </a:rPr>
              <a:t> </a:t>
            </a:r>
            <a:r>
              <a:rPr lang="fr-FR" sz="2300" dirty="0" err="1" smtClean="0">
                <a:solidFill>
                  <a:srgbClr val="28C191"/>
                </a:solidFill>
              </a:rPr>
              <a:t>created</a:t>
            </a:r>
            <a:r>
              <a:rPr lang="fr-FR" sz="2300" i="1" dirty="0" smtClean="0">
                <a:solidFill>
                  <a:srgbClr val="28C191"/>
                </a:solidFill>
              </a:rPr>
              <a:t> COK </a:t>
            </a:r>
          </a:p>
          <a:p>
            <a:r>
              <a:rPr lang="fr-FR" sz="2300" i="1" dirty="0" smtClean="0">
                <a:solidFill>
                  <a:srgbClr val="28C191"/>
                </a:solidFill>
              </a:rPr>
              <a:t>( </a:t>
            </a:r>
            <a:r>
              <a:rPr lang="fr-FR" sz="2300" i="1" dirty="0" err="1">
                <a:solidFill>
                  <a:srgbClr val="28C191"/>
                </a:solidFill>
              </a:rPr>
              <a:t>C</a:t>
            </a:r>
            <a:r>
              <a:rPr lang="fr-FR" sz="2300" i="1" dirty="0" err="1" smtClean="0">
                <a:solidFill>
                  <a:srgbClr val="28C191"/>
                </a:solidFill>
              </a:rPr>
              <a:t>ost</a:t>
            </a:r>
            <a:r>
              <a:rPr lang="fr-FR" sz="2300" i="1" dirty="0" smtClean="0">
                <a:solidFill>
                  <a:srgbClr val="28C191"/>
                </a:solidFill>
              </a:rPr>
              <a:t> </a:t>
            </a:r>
            <a:r>
              <a:rPr lang="fr-FR" sz="2300" i="1" dirty="0">
                <a:solidFill>
                  <a:srgbClr val="28C191"/>
                </a:solidFill>
              </a:rPr>
              <a:t>of </a:t>
            </a:r>
            <a:r>
              <a:rPr lang="fr-FR" sz="2300" i="1" dirty="0" err="1" smtClean="0">
                <a:solidFill>
                  <a:srgbClr val="28C191"/>
                </a:solidFill>
              </a:rPr>
              <a:t>Knowledge</a:t>
            </a:r>
            <a:r>
              <a:rPr lang="fr-FR" sz="2300" i="1" dirty="0" smtClean="0">
                <a:solidFill>
                  <a:srgbClr val="28C191"/>
                </a:solidFill>
              </a:rPr>
              <a:t>)</a:t>
            </a:r>
            <a:r>
              <a:rPr lang="fr-FR" sz="2300" i="1" dirty="0" smtClean="0">
                <a:solidFill>
                  <a:srgbClr val="000000"/>
                </a:solidFill>
              </a:rPr>
              <a:t>, </a:t>
            </a:r>
            <a:r>
              <a:rPr lang="fr-FR" sz="2300" dirty="0" smtClean="0">
                <a:solidFill>
                  <a:srgbClr val="000000"/>
                </a:solidFill>
              </a:rPr>
              <a:t>a group of </a:t>
            </a:r>
            <a:r>
              <a:rPr lang="fr-FR" sz="2300" dirty="0" err="1" smtClean="0">
                <a:solidFill>
                  <a:srgbClr val="000000"/>
                </a:solidFill>
              </a:rPr>
              <a:t>mathematicians</a:t>
            </a:r>
            <a:r>
              <a:rPr lang="fr-FR" sz="2300" dirty="0" smtClean="0">
                <a:solidFill>
                  <a:srgbClr val="000000"/>
                </a:solidFill>
              </a:rPr>
              <a:t> </a:t>
            </a:r>
          </a:p>
          <a:p>
            <a:r>
              <a:rPr lang="fr-FR" sz="2300" dirty="0" err="1" smtClean="0">
                <a:solidFill>
                  <a:srgbClr val="28C191"/>
                </a:solidFill>
              </a:rPr>
              <a:t>that</a:t>
            </a:r>
            <a:r>
              <a:rPr lang="fr-FR" sz="2300" dirty="0" smtClean="0">
                <a:solidFill>
                  <a:srgbClr val="28C191"/>
                </a:solidFill>
              </a:rPr>
              <a:t> </a:t>
            </a:r>
            <a:r>
              <a:rPr lang="fr-FR" sz="2300" dirty="0" err="1">
                <a:solidFill>
                  <a:srgbClr val="28C191"/>
                </a:solidFill>
              </a:rPr>
              <a:t>s</a:t>
            </a:r>
            <a:r>
              <a:rPr lang="fr-FR" sz="2300" dirty="0" err="1" smtClean="0">
                <a:solidFill>
                  <a:srgbClr val="28C191"/>
                </a:solidFill>
              </a:rPr>
              <a:t>topped</a:t>
            </a:r>
            <a:r>
              <a:rPr lang="fr-FR" sz="2300" dirty="0" smtClean="0">
                <a:solidFill>
                  <a:srgbClr val="28C191"/>
                </a:solidFill>
              </a:rPr>
              <a:t> the</a:t>
            </a:r>
            <a:r>
              <a:rPr lang="fr-FR" sz="2300" dirty="0" smtClean="0"/>
              <a:t> </a:t>
            </a:r>
            <a:r>
              <a:rPr lang="fr-FR" sz="2300" i="1" dirty="0" err="1" smtClean="0">
                <a:solidFill>
                  <a:srgbClr val="28C191"/>
                </a:solidFill>
              </a:rPr>
              <a:t>Research</a:t>
            </a:r>
            <a:r>
              <a:rPr lang="fr-FR" sz="2300" i="1" dirty="0" smtClean="0">
                <a:solidFill>
                  <a:srgbClr val="28C191"/>
                </a:solidFill>
              </a:rPr>
              <a:t> Works </a:t>
            </a:r>
            <a:r>
              <a:rPr lang="fr-FR" sz="2300" i="1" dirty="0" err="1" smtClean="0">
                <a:solidFill>
                  <a:srgbClr val="28C191"/>
                </a:solidFill>
              </a:rPr>
              <a:t>Act</a:t>
            </a:r>
            <a:r>
              <a:rPr lang="fr-FR" sz="2300" i="1" dirty="0" smtClean="0"/>
              <a:t>, </a:t>
            </a:r>
            <a:r>
              <a:rPr lang="fr-FR" sz="2300" dirty="0" smtClean="0">
                <a:solidFill>
                  <a:srgbClr val="000000"/>
                </a:solidFill>
              </a:rPr>
              <a:t>a bill </a:t>
            </a:r>
          </a:p>
          <a:p>
            <a:r>
              <a:rPr lang="fr-FR" sz="2300" dirty="0" err="1" smtClean="0">
                <a:solidFill>
                  <a:srgbClr val="000000"/>
                </a:solidFill>
              </a:rPr>
              <a:t>proposed</a:t>
            </a:r>
            <a:r>
              <a:rPr lang="fr-FR" sz="2300" dirty="0" smtClean="0">
                <a:solidFill>
                  <a:srgbClr val="000000"/>
                </a:solidFill>
              </a:rPr>
              <a:t> to the US </a:t>
            </a:r>
            <a:r>
              <a:rPr lang="fr-FR" sz="2300" dirty="0" err="1" smtClean="0">
                <a:solidFill>
                  <a:srgbClr val="000000"/>
                </a:solidFill>
              </a:rPr>
              <a:t>Congress</a:t>
            </a:r>
            <a:r>
              <a:rPr lang="fr-FR" sz="2300" dirty="0" smtClean="0">
                <a:solidFill>
                  <a:srgbClr val="000000"/>
                </a:solidFill>
              </a:rPr>
              <a:t> due to the </a:t>
            </a:r>
          </a:p>
          <a:p>
            <a:r>
              <a:rPr lang="fr-FR" sz="2300" dirty="0" smtClean="0">
                <a:solidFill>
                  <a:srgbClr val="000000"/>
                </a:solidFill>
              </a:rPr>
              <a:t>lobbying of </a:t>
            </a:r>
            <a:r>
              <a:rPr lang="fr-FR" sz="2300" i="1" dirty="0" smtClean="0">
                <a:solidFill>
                  <a:srgbClr val="000000"/>
                </a:solidFill>
              </a:rPr>
              <a:t>Elsevier</a:t>
            </a:r>
            <a:r>
              <a:rPr lang="fr-FR" sz="2300" dirty="0" smtClean="0">
                <a:solidFill>
                  <a:srgbClr val="000000"/>
                </a:solidFill>
              </a:rPr>
              <a:t>. </a:t>
            </a:r>
            <a:r>
              <a:rPr lang="fr-FR" sz="2300" i="1" dirty="0">
                <a:solidFill>
                  <a:srgbClr val="FF0000"/>
                </a:solidFill>
              </a:rPr>
              <a:t>COK</a:t>
            </a:r>
            <a:r>
              <a:rPr lang="fr-FR" sz="2300" dirty="0">
                <a:solidFill>
                  <a:srgbClr val="FF0000"/>
                </a:solidFill>
              </a:rPr>
              <a:t> </a:t>
            </a:r>
            <a:r>
              <a:rPr lang="fr-FR" sz="2300" dirty="0" err="1">
                <a:solidFill>
                  <a:srgbClr val="FF0000"/>
                </a:solidFill>
              </a:rPr>
              <a:t>proposed</a:t>
            </a:r>
            <a:r>
              <a:rPr lang="fr-FR" sz="2300" dirty="0">
                <a:solidFill>
                  <a:srgbClr val="FF0000"/>
                </a:solidFill>
              </a:rPr>
              <a:t> </a:t>
            </a:r>
            <a:r>
              <a:rPr lang="fr-FR" sz="2300" dirty="0">
                <a:solidFill>
                  <a:srgbClr val="000000"/>
                </a:solidFill>
              </a:rPr>
              <a:t>a </a:t>
            </a:r>
            <a:r>
              <a:rPr lang="fr-FR" sz="2300" dirty="0"/>
              <a:t>new </a:t>
            </a:r>
            <a:r>
              <a:rPr lang="fr-FR" sz="2300" dirty="0" smtClean="0"/>
              <a:t>model</a:t>
            </a:r>
          </a:p>
          <a:p>
            <a:r>
              <a:rPr lang="fr-FR" sz="2300" dirty="0" smtClean="0"/>
              <a:t>for </a:t>
            </a:r>
            <a:r>
              <a:rPr lang="fr-FR" sz="2300" dirty="0"/>
              <a:t>online </a:t>
            </a:r>
            <a:r>
              <a:rPr lang="fr-FR" sz="2300" dirty="0" err="1" smtClean="0"/>
              <a:t>publishing</a:t>
            </a:r>
            <a:r>
              <a:rPr lang="fr-FR" sz="2300" dirty="0" smtClean="0"/>
              <a:t> </a:t>
            </a:r>
            <a:r>
              <a:rPr lang="fr-FR" sz="2300" dirty="0" err="1" smtClean="0"/>
              <a:t>called</a:t>
            </a:r>
            <a:r>
              <a:rPr lang="fr-FR" sz="2300" dirty="0" smtClean="0"/>
              <a:t> </a:t>
            </a:r>
            <a:r>
              <a:rPr lang="fr-FR" sz="2300" dirty="0" smtClean="0">
                <a:solidFill>
                  <a:srgbClr val="FF0000"/>
                </a:solidFill>
              </a:rPr>
              <a:t>‘</a:t>
            </a:r>
            <a:r>
              <a:rPr lang="fr-FR" sz="2300" dirty="0" err="1" smtClean="0">
                <a:solidFill>
                  <a:srgbClr val="FF0000"/>
                </a:solidFill>
              </a:rPr>
              <a:t>Diamond</a:t>
            </a:r>
            <a:r>
              <a:rPr lang="fr-FR" sz="2300" dirty="0" smtClean="0">
                <a:solidFill>
                  <a:srgbClr val="FF0000"/>
                </a:solidFill>
              </a:rPr>
              <a:t> Open Access’</a:t>
            </a:r>
            <a:r>
              <a:rPr lang="fr-FR" sz="2300" dirty="0" smtClean="0">
                <a:solidFill>
                  <a:srgbClr val="000000"/>
                </a:solidFill>
              </a:rPr>
              <a:t>: </a:t>
            </a:r>
          </a:p>
        </p:txBody>
      </p:sp>
      <p:sp>
        <p:nvSpPr>
          <p:cNvPr id="10" name="ZoneTexte 3"/>
          <p:cNvSpPr txBox="1">
            <a:spLocks noChangeArrowheads="1"/>
          </p:cNvSpPr>
          <p:nvPr/>
        </p:nvSpPr>
        <p:spPr bwMode="auto">
          <a:xfrm>
            <a:off x="2987675" y="6391628"/>
            <a:ext cx="3454400" cy="369332"/>
          </a:xfrm>
          <a:prstGeom prst="rect">
            <a:avLst/>
          </a:prstGeom>
          <a:solidFill>
            <a:srgbClr val="38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b="1">
                <a:solidFill>
                  <a:schemeClr val="tx1"/>
                </a:solidFill>
                <a:latin typeface="Arial" charset="0"/>
                <a:ea typeface="ＭＳ Ｐゴシック" charset="0"/>
                <a:cs typeface="ＭＳ Ｐゴシック" charset="0"/>
              </a:defRPr>
            </a:lvl1pPr>
            <a:lvl2pPr marL="742950" indent="-285750" eaLnBrk="0" hangingPunct="0">
              <a:defRPr kumimoji="1" sz="3200" b="1">
                <a:solidFill>
                  <a:schemeClr val="tx1"/>
                </a:solidFill>
                <a:latin typeface="Arial" charset="0"/>
                <a:ea typeface="ＭＳ Ｐゴシック" charset="0"/>
              </a:defRPr>
            </a:lvl2pPr>
            <a:lvl3pPr marL="1143000" indent="-228600" eaLnBrk="0" hangingPunct="0">
              <a:defRPr kumimoji="1" sz="3200" b="1">
                <a:solidFill>
                  <a:schemeClr val="tx1"/>
                </a:solidFill>
                <a:latin typeface="Arial" charset="0"/>
                <a:ea typeface="ＭＳ Ｐゴシック" charset="0"/>
              </a:defRPr>
            </a:lvl3pPr>
            <a:lvl4pPr marL="1600200" indent="-228600" eaLnBrk="0" hangingPunct="0">
              <a:defRPr kumimoji="1" sz="3200" b="1">
                <a:solidFill>
                  <a:schemeClr val="tx1"/>
                </a:solidFill>
                <a:latin typeface="Arial" charset="0"/>
                <a:ea typeface="ＭＳ Ｐゴシック" charset="0"/>
              </a:defRPr>
            </a:lvl4pPr>
            <a:lvl5pPr marL="2057400" indent="-228600" eaLnBrk="0" hangingPunct="0">
              <a:defRPr kumimoji="1" sz="3200" b="1">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defRPr kumimoji="1" sz="3200" b="1">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defRPr kumimoji="1" sz="3200" b="1">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defRPr kumimoji="1" sz="3200" b="1">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defRPr kumimoji="1" sz="3200" b="1">
                <a:solidFill>
                  <a:schemeClr val="tx1"/>
                </a:solidFill>
                <a:latin typeface="Arial" charset="0"/>
                <a:ea typeface="ＭＳ Ｐゴシック" charset="0"/>
              </a:defRPr>
            </a:lvl9pPr>
          </a:lstStyle>
          <a:p>
            <a:pPr algn="ctr" eaLnBrk="1" hangingPunct="1"/>
            <a:r>
              <a:rPr lang="fr-FR" sz="1800" i="1" dirty="0" err="1" smtClean="0">
                <a:latin typeface="Times" charset="0"/>
              </a:rPr>
              <a:t>https</a:t>
            </a:r>
            <a:r>
              <a:rPr lang="fr-FR" sz="1800" i="1" dirty="0">
                <a:latin typeface="Times" charset="0"/>
              </a:rPr>
              <a:t>://</a:t>
            </a:r>
            <a:r>
              <a:rPr lang="fr-FR" sz="1800" i="1" dirty="0" err="1">
                <a:latin typeface="Times" charset="0"/>
              </a:rPr>
              <a:t>www.centre-</a:t>
            </a:r>
            <a:r>
              <a:rPr lang="fr-FR" sz="1800" i="1" dirty="0" err="1" smtClean="0">
                <a:latin typeface="Times" charset="0"/>
              </a:rPr>
              <a:t>mersenne.org</a:t>
            </a:r>
            <a:endParaRPr lang="fr-FR" sz="1800" i="1" dirty="0">
              <a:latin typeface="Times" charset="0"/>
            </a:endParaRPr>
          </a:p>
        </p:txBody>
      </p:sp>
      <p:sp>
        <p:nvSpPr>
          <p:cNvPr id="3" name="TextBox 2"/>
          <p:cNvSpPr txBox="1"/>
          <p:nvPr/>
        </p:nvSpPr>
        <p:spPr>
          <a:xfrm>
            <a:off x="6955692" y="658446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418254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68384" y="3530892"/>
            <a:ext cx="6470375" cy="1508105"/>
          </a:xfrm>
          <a:prstGeom prst="rect">
            <a:avLst/>
          </a:prstGeom>
          <a:solidFill>
            <a:srgbClr val="38E3E3"/>
          </a:solidFill>
        </p:spPr>
        <p:txBody>
          <a:bodyPr wrap="square" rtlCol="0">
            <a:spAutoFit/>
          </a:bodyPr>
          <a:lstStyle/>
          <a:p>
            <a:pPr algn="ctr"/>
            <a:endParaRPr lang="fr-FR" sz="1200" i="1" dirty="0" smtClean="0">
              <a:latin typeface="Times"/>
            </a:endParaRPr>
          </a:p>
          <a:p>
            <a:pPr algn="ctr"/>
            <a:r>
              <a:rPr lang="fr-FR" sz="2800" i="1" dirty="0">
                <a:latin typeface="Times"/>
              </a:rPr>
              <a:t>http://</a:t>
            </a:r>
            <a:r>
              <a:rPr lang="fr-FR" sz="2800" i="1" dirty="0" err="1">
                <a:latin typeface="Times"/>
              </a:rPr>
              <a:t>openscience.ens.fr</a:t>
            </a:r>
            <a:r>
              <a:rPr lang="fr-FR" sz="2800" i="1" dirty="0" smtClean="0">
                <a:latin typeface="Times"/>
              </a:rPr>
              <a:t>/MARIE_FARGE</a:t>
            </a:r>
          </a:p>
          <a:p>
            <a:pPr algn="ctr"/>
            <a:r>
              <a:rPr lang="fr-FR" sz="2800" i="1" dirty="0" smtClean="0">
                <a:latin typeface="Times"/>
              </a:rPr>
              <a:t>&lt;</a:t>
            </a:r>
            <a:r>
              <a:rPr lang="fr-FR" sz="2800" i="1" dirty="0" err="1" smtClean="0">
                <a:latin typeface="Times"/>
              </a:rPr>
              <a:t>marie.farge</a:t>
            </a:r>
            <a:r>
              <a:rPr lang="fr-FR" sz="2800" i="1" dirty="0" err="1">
                <a:latin typeface="Times"/>
              </a:rPr>
              <a:t>@</a:t>
            </a:r>
            <a:r>
              <a:rPr lang="fr-FR" sz="2800" i="1" dirty="0" err="1" smtClean="0">
                <a:latin typeface="Times"/>
              </a:rPr>
              <a:t>ens.fr</a:t>
            </a:r>
            <a:r>
              <a:rPr lang="fr-FR" sz="2800" i="1" dirty="0" smtClean="0">
                <a:latin typeface="Times"/>
              </a:rPr>
              <a:t>&gt;</a:t>
            </a:r>
            <a:endParaRPr lang="fr-FR" sz="2800" i="1" dirty="0">
              <a:latin typeface="Times"/>
            </a:endParaRPr>
          </a:p>
          <a:p>
            <a:pPr algn="ctr"/>
            <a:endParaRPr lang="fr-FR" sz="2400" b="1" i="1" dirty="0" smtClean="0">
              <a:latin typeface="Times"/>
            </a:endParaRPr>
          </a:p>
        </p:txBody>
      </p:sp>
      <p:sp>
        <p:nvSpPr>
          <p:cNvPr id="3" name="ZoneTexte 3"/>
          <p:cNvSpPr txBox="1"/>
          <p:nvPr/>
        </p:nvSpPr>
        <p:spPr>
          <a:xfrm>
            <a:off x="323528" y="1720971"/>
            <a:ext cx="8568952" cy="1323439"/>
          </a:xfrm>
          <a:prstGeom prst="rect">
            <a:avLst/>
          </a:prstGeom>
          <a:solidFill>
            <a:srgbClr val="38E3E3"/>
          </a:solidFill>
        </p:spPr>
        <p:txBody>
          <a:bodyPr wrap="square" rtlCol="0">
            <a:spAutoFit/>
          </a:bodyPr>
          <a:lstStyle/>
          <a:p>
            <a:pPr algn="ctr"/>
            <a:endParaRPr lang="fr-FR" sz="1000" i="1" dirty="0">
              <a:latin typeface="Times"/>
            </a:endParaRPr>
          </a:p>
          <a:p>
            <a:pPr algn="ctr"/>
            <a:r>
              <a:rPr lang="en-US" sz="2000" i="1" dirty="0" smtClean="0">
                <a:latin typeface="Times"/>
                <a:cs typeface="Times"/>
              </a:rPr>
              <a:t>'</a:t>
            </a:r>
            <a:r>
              <a:rPr lang="en-US" sz="2000" i="1" dirty="0">
                <a:latin typeface="Times"/>
                <a:cs typeface="Times"/>
              </a:rPr>
              <a:t>Scholarly publishing and peer-reviewing in open </a:t>
            </a:r>
            <a:r>
              <a:rPr lang="en-US" sz="2000" i="1" dirty="0" smtClean="0">
                <a:latin typeface="Times"/>
                <a:cs typeface="Times"/>
              </a:rPr>
              <a:t>access’ by Marie Farge, </a:t>
            </a:r>
          </a:p>
          <a:p>
            <a:pPr algn="ctr"/>
            <a:r>
              <a:rPr lang="en-US" sz="2000" i="1" dirty="0" smtClean="0">
                <a:latin typeface="Times"/>
                <a:cs typeface="Times"/>
              </a:rPr>
              <a:t>in </a:t>
            </a:r>
            <a:r>
              <a:rPr lang="en-US" sz="2000" i="1" dirty="0">
                <a:latin typeface="Times"/>
                <a:cs typeface="Times"/>
              </a:rPr>
              <a:t>'Europe’s Future: Open Science</a:t>
            </a:r>
            <a:r>
              <a:rPr lang="en-US" sz="2000" i="1" dirty="0" smtClean="0">
                <a:latin typeface="Times"/>
                <a:cs typeface="Times"/>
              </a:rPr>
              <a:t>, Open </a:t>
            </a:r>
            <a:r>
              <a:rPr lang="en-US" sz="2000" i="1" dirty="0">
                <a:latin typeface="Times"/>
                <a:cs typeface="Times"/>
              </a:rPr>
              <a:t>Innovation, and Open to the </a:t>
            </a:r>
            <a:r>
              <a:rPr lang="en-US" sz="2000" i="1" dirty="0" smtClean="0">
                <a:latin typeface="Times"/>
                <a:cs typeface="Times"/>
              </a:rPr>
              <a:t>World’, European Commission, DG Research, Science and Innovation, April 2017</a:t>
            </a:r>
          </a:p>
          <a:p>
            <a:pPr algn="ctr"/>
            <a:endParaRPr lang="fr-FR" sz="1000" i="1" dirty="0">
              <a:latin typeface="Times"/>
              <a:cs typeface="Times"/>
            </a:endParaRPr>
          </a:p>
        </p:txBody>
      </p:sp>
      <p:pic>
        <p:nvPicPr>
          <p:cNvPr id="6" name="Picture 5" descr="CC-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Tree>
    <p:extLst>
      <p:ext uri="{BB962C8B-B14F-4D97-AF65-F5344CB8AC3E}">
        <p14:creationId xmlns:p14="http://schemas.microsoft.com/office/powerpoint/2010/main" val="343617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95412"/>
            <a:ext cx="7772400" cy="1470025"/>
          </a:xfrm>
          <a:solidFill>
            <a:schemeClr val="accent2">
              <a:lumMod val="60000"/>
              <a:lumOff val="40000"/>
            </a:schemeClr>
          </a:solidFill>
          <a:effectLst>
            <a:softEdge rad="393700"/>
          </a:effectLst>
          <a:scene3d>
            <a:camera prst="orthographicFront"/>
            <a:lightRig rig="threePt" dir="t"/>
          </a:scene3d>
          <a:sp3d>
            <a:bevelT w="152400" h="50800" prst="softRound"/>
          </a:sp3d>
        </p:spPr>
        <p:txBody>
          <a:bodyPr/>
          <a:lstStyle/>
          <a:p>
            <a:r>
              <a:rPr lang="fr-FR" dirty="0">
                <a:latin typeface="Arial"/>
                <a:cs typeface="Arial"/>
              </a:rPr>
              <a:t>The open doctrine </a:t>
            </a:r>
            <a:r>
              <a:rPr lang="fr-FR" dirty="0" smtClean="0">
                <a:latin typeface="Arial"/>
                <a:cs typeface="Arial"/>
              </a:rPr>
              <a:t/>
            </a:r>
            <a:br>
              <a:rPr lang="fr-FR" dirty="0" smtClean="0">
                <a:latin typeface="Arial"/>
                <a:cs typeface="Arial"/>
              </a:rPr>
            </a:br>
            <a:r>
              <a:rPr lang="fr-FR" dirty="0" smtClean="0">
                <a:latin typeface="Arial"/>
                <a:cs typeface="Arial"/>
              </a:rPr>
              <a:t>in </a:t>
            </a:r>
            <a:r>
              <a:rPr lang="fr-FR" dirty="0">
                <a:latin typeface="Arial"/>
                <a:cs typeface="Arial"/>
              </a:rPr>
              <a:t>the French style</a:t>
            </a:r>
          </a:p>
        </p:txBody>
      </p:sp>
      <p:sp>
        <p:nvSpPr>
          <p:cNvPr id="3" name="Sous-titre 2"/>
          <p:cNvSpPr>
            <a:spLocks noGrp="1"/>
          </p:cNvSpPr>
          <p:nvPr>
            <p:ph type="subTitle" idx="1"/>
          </p:nvPr>
        </p:nvSpPr>
        <p:spPr>
          <a:scene3d>
            <a:camera prst="orthographicFront"/>
            <a:lightRig rig="threePt" dir="t"/>
          </a:scene3d>
          <a:sp3d>
            <a:bevelT prst="relaxedInset"/>
          </a:sp3d>
        </p:spPr>
        <p:txBody>
          <a:bodyPr>
            <a:normAutofit fontScale="77500" lnSpcReduction="20000"/>
          </a:bodyPr>
          <a:lstStyle/>
          <a:p>
            <a:r>
              <a:rPr lang="fr-FR" sz="4400" b="1" dirty="0">
                <a:solidFill>
                  <a:srgbClr val="0000FF"/>
                </a:solidFill>
                <a:latin typeface="Arial"/>
                <a:cs typeface="Arial"/>
              </a:rPr>
              <a:t>2nd </a:t>
            </a:r>
            <a:r>
              <a:rPr lang="fr-FR" sz="4400" b="1" dirty="0" smtClean="0">
                <a:solidFill>
                  <a:srgbClr val="0000FF"/>
                </a:solidFill>
                <a:latin typeface="Arial"/>
                <a:cs typeface="Arial"/>
              </a:rPr>
              <a:t>part</a:t>
            </a:r>
          </a:p>
          <a:p>
            <a:endParaRPr lang="fr-FR" sz="4400" b="1" dirty="0">
              <a:solidFill>
                <a:srgbClr val="0000FF"/>
              </a:solidFill>
              <a:latin typeface="Arial"/>
              <a:cs typeface="Arial"/>
            </a:endParaRPr>
          </a:p>
          <a:p>
            <a:r>
              <a:rPr lang="fr-FR" dirty="0">
                <a:solidFill>
                  <a:srgbClr val="008000"/>
                </a:solidFill>
                <a:latin typeface="Arial"/>
                <a:cs typeface="Arial"/>
              </a:rPr>
              <a:t>"</a:t>
            </a:r>
            <a:r>
              <a:rPr lang="fr-FR" dirty="0" err="1">
                <a:solidFill>
                  <a:srgbClr val="008000"/>
                </a:solidFill>
                <a:latin typeface="Arial"/>
                <a:cs typeface="Arial"/>
              </a:rPr>
              <a:t>I've</a:t>
            </a:r>
            <a:r>
              <a:rPr lang="fr-FR" dirty="0">
                <a:solidFill>
                  <a:srgbClr val="008000"/>
                </a:solidFill>
                <a:latin typeface="Arial"/>
                <a:cs typeface="Arial"/>
              </a:rPr>
              <a:t> </a:t>
            </a:r>
            <a:r>
              <a:rPr lang="fr-FR" dirty="0" err="1">
                <a:solidFill>
                  <a:srgbClr val="008000"/>
                </a:solidFill>
                <a:latin typeface="Arial"/>
                <a:cs typeface="Arial"/>
              </a:rPr>
              <a:t>changed</a:t>
            </a:r>
            <a:r>
              <a:rPr lang="fr-FR" dirty="0">
                <a:solidFill>
                  <a:srgbClr val="008000"/>
                </a:solidFill>
                <a:latin typeface="Arial"/>
                <a:cs typeface="Arial"/>
              </a:rPr>
              <a:t>, </a:t>
            </a:r>
            <a:r>
              <a:rPr lang="fr-FR" dirty="0" smtClean="0">
                <a:solidFill>
                  <a:srgbClr val="008000"/>
                </a:solidFill>
                <a:latin typeface="Arial"/>
                <a:cs typeface="Arial"/>
              </a:rPr>
              <a:t>know </a:t>
            </a:r>
            <a:r>
              <a:rPr lang="fr-FR" dirty="0" err="1" smtClean="0">
                <a:solidFill>
                  <a:srgbClr val="008000"/>
                </a:solidFill>
                <a:latin typeface="Arial"/>
                <a:cs typeface="Arial"/>
              </a:rPr>
              <a:t>it</a:t>
            </a:r>
            <a:r>
              <a:rPr lang="fr-FR" dirty="0" smtClean="0">
                <a:solidFill>
                  <a:srgbClr val="008000"/>
                </a:solidFill>
                <a:latin typeface="Arial"/>
                <a:cs typeface="Arial"/>
              </a:rPr>
              <a:t>, but </a:t>
            </a:r>
            <a:r>
              <a:rPr lang="fr-FR" dirty="0" err="1">
                <a:solidFill>
                  <a:srgbClr val="008000"/>
                </a:solidFill>
                <a:latin typeface="Arial"/>
                <a:cs typeface="Arial"/>
              </a:rPr>
              <a:t>I'm</a:t>
            </a:r>
            <a:r>
              <a:rPr lang="fr-FR" dirty="0">
                <a:solidFill>
                  <a:srgbClr val="008000"/>
                </a:solidFill>
                <a:latin typeface="Arial"/>
                <a:cs typeface="Arial"/>
              </a:rPr>
              <a:t> as I </a:t>
            </a:r>
            <a:r>
              <a:rPr lang="fr-FR" dirty="0" err="1">
                <a:solidFill>
                  <a:srgbClr val="008000"/>
                </a:solidFill>
                <a:latin typeface="Arial"/>
                <a:cs typeface="Arial"/>
              </a:rPr>
              <a:t>was</a:t>
            </a:r>
            <a:r>
              <a:rPr lang="fr-FR" dirty="0">
                <a:solidFill>
                  <a:srgbClr val="008000"/>
                </a:solidFill>
                <a:latin typeface="Arial"/>
                <a:cs typeface="Arial"/>
              </a:rPr>
              <a:t> </a:t>
            </a:r>
            <a:r>
              <a:rPr lang="fr-FR" dirty="0" err="1">
                <a:solidFill>
                  <a:srgbClr val="008000"/>
                </a:solidFill>
                <a:latin typeface="Arial"/>
                <a:cs typeface="Arial"/>
              </a:rPr>
              <a:t>before</a:t>
            </a:r>
            <a:r>
              <a:rPr lang="fr-FR" dirty="0">
                <a:solidFill>
                  <a:srgbClr val="008000"/>
                </a:solidFill>
                <a:latin typeface="Arial"/>
                <a:cs typeface="Arial"/>
              </a:rPr>
              <a:t>" (Barbara, </a:t>
            </a:r>
            <a:r>
              <a:rPr lang="fr-FR" dirty="0" err="1">
                <a:solidFill>
                  <a:srgbClr val="008000"/>
                </a:solidFill>
                <a:latin typeface="Arial"/>
                <a:cs typeface="Arial"/>
              </a:rPr>
              <a:t>Marienbad</a:t>
            </a:r>
            <a:r>
              <a:rPr lang="fr-FR" dirty="0">
                <a:solidFill>
                  <a:srgbClr val="008000"/>
                </a:solidFill>
                <a:latin typeface="Arial"/>
                <a:cs typeface="Arial"/>
              </a:rPr>
              <a:t>)</a:t>
            </a:r>
          </a:p>
        </p:txBody>
      </p:sp>
    </p:spTree>
    <p:extLst>
      <p:ext uri="{BB962C8B-B14F-4D97-AF65-F5344CB8AC3E}">
        <p14:creationId xmlns:p14="http://schemas.microsoft.com/office/powerpoint/2010/main" val="6495319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3888" y="-152400"/>
            <a:ext cx="8610600"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dirty="0" smtClean="0">
                <a:solidFill>
                  <a:srgbClr val="FF0000"/>
                </a:solidFill>
                <a:latin typeface="Arial"/>
              </a:rPr>
              <a:t>Introduction</a:t>
            </a:r>
            <a:endParaRPr lang="fr-FR" sz="3300" b="1" dirty="0">
              <a:solidFill>
                <a:srgbClr val="FF0000"/>
              </a:solidFill>
              <a:latin typeface="Arial"/>
            </a:endParaRPr>
          </a:p>
        </p:txBody>
      </p:sp>
      <p:cxnSp>
        <p:nvCxnSpPr>
          <p:cNvPr id="5"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pic>
        <p:nvPicPr>
          <p:cNvPr id="7" name="Picture 6" descr="CC-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
        <p:nvSpPr>
          <p:cNvPr id="11" name="Espace réservé du contenu 2"/>
          <p:cNvSpPr>
            <a:spLocks noGrp="1"/>
          </p:cNvSpPr>
          <p:nvPr>
            <p:ph idx="1"/>
          </p:nvPr>
        </p:nvSpPr>
        <p:spPr>
          <a:xfrm>
            <a:off x="457200" y="1600200"/>
            <a:ext cx="8229600" cy="4525963"/>
          </a:xfrm>
        </p:spPr>
        <p:txBody>
          <a:bodyPr>
            <a:normAutofit fontScale="85000" lnSpcReduction="10000"/>
          </a:bodyPr>
          <a:lstStyle/>
          <a:p>
            <a:r>
              <a:rPr lang="en-GB" dirty="0" smtClean="0">
                <a:latin typeface="Arial"/>
                <a:cs typeface="Arial"/>
              </a:rPr>
              <a:t>At the crossroads of two universes: </a:t>
            </a:r>
            <a:r>
              <a:rPr lang="en-GB" dirty="0" smtClean="0">
                <a:solidFill>
                  <a:srgbClr val="FF0000"/>
                </a:solidFill>
                <a:latin typeface="Arial"/>
                <a:cs typeface="Arial"/>
              </a:rPr>
              <a:t>exact sciences</a:t>
            </a:r>
            <a:r>
              <a:rPr lang="en-GB" dirty="0" smtClean="0">
                <a:latin typeface="Arial"/>
                <a:cs typeface="Arial"/>
              </a:rPr>
              <a:t> and </a:t>
            </a:r>
            <a:r>
              <a:rPr lang="en-GB" dirty="0" smtClean="0">
                <a:solidFill>
                  <a:srgbClr val="0000FF"/>
                </a:solidFill>
                <a:latin typeface="Arial"/>
                <a:cs typeface="Arial"/>
              </a:rPr>
              <a:t>human and social sciences</a:t>
            </a:r>
          </a:p>
          <a:p>
            <a:r>
              <a:rPr lang="en-GB" dirty="0" smtClean="0">
                <a:latin typeface="Arial"/>
                <a:cs typeface="Arial"/>
              </a:rPr>
              <a:t>Different university cultures almost opposed to each other </a:t>
            </a:r>
          </a:p>
          <a:p>
            <a:r>
              <a:rPr lang="en-GB" dirty="0" smtClean="0">
                <a:latin typeface="Arial"/>
                <a:cs typeface="Arial"/>
              </a:rPr>
              <a:t>A major change: </a:t>
            </a:r>
            <a:r>
              <a:rPr lang="en-GB" dirty="0" smtClean="0">
                <a:solidFill>
                  <a:srgbClr val="008000"/>
                </a:solidFill>
                <a:latin typeface="Arial"/>
                <a:cs typeface="Arial"/>
              </a:rPr>
              <a:t>open science</a:t>
            </a:r>
          </a:p>
          <a:p>
            <a:r>
              <a:rPr lang="en-GB" dirty="0">
                <a:latin typeface="Arial"/>
                <a:cs typeface="Arial"/>
              </a:rPr>
              <a:t>C</a:t>
            </a:r>
            <a:r>
              <a:rPr lang="en-GB" dirty="0" smtClean="0">
                <a:latin typeface="Arial"/>
                <a:cs typeface="Arial"/>
              </a:rPr>
              <a:t>ommon challenges and responses</a:t>
            </a:r>
          </a:p>
          <a:p>
            <a:pPr lvl="1"/>
            <a:r>
              <a:rPr lang="en-GB" dirty="0" smtClean="0">
                <a:latin typeface="Arial"/>
                <a:cs typeface="Arial"/>
              </a:rPr>
              <a:t>Find scientific works and harmonize their description</a:t>
            </a:r>
          </a:p>
          <a:p>
            <a:pPr lvl="1"/>
            <a:r>
              <a:rPr lang="en-GB" dirty="0" smtClean="0">
                <a:latin typeface="Arial"/>
                <a:cs typeface="Arial"/>
              </a:rPr>
              <a:t>Organize the sharing and the disclosure of this knowledge</a:t>
            </a:r>
          </a:p>
          <a:p>
            <a:r>
              <a:rPr lang="en-GB" dirty="0" smtClean="0">
                <a:latin typeface="Arial"/>
                <a:cs typeface="Arial"/>
              </a:rPr>
              <a:t>The Progress </a:t>
            </a:r>
            <a:r>
              <a:rPr lang="en-GB" dirty="0">
                <a:latin typeface="Arial"/>
                <a:cs typeface="Arial"/>
              </a:rPr>
              <a:t>of research necessarily requires sharing - no </a:t>
            </a:r>
            <a:r>
              <a:rPr lang="en-GB" dirty="0">
                <a:solidFill>
                  <a:srgbClr val="FF6600"/>
                </a:solidFill>
                <a:latin typeface="Arial"/>
                <a:cs typeface="Arial"/>
              </a:rPr>
              <a:t>losses</a:t>
            </a:r>
            <a:r>
              <a:rPr lang="en-GB" dirty="0">
                <a:latin typeface="Arial"/>
                <a:cs typeface="Arial"/>
              </a:rPr>
              <a:t>, only </a:t>
            </a:r>
            <a:r>
              <a:rPr lang="en-GB" dirty="0">
                <a:solidFill>
                  <a:schemeClr val="accent4">
                    <a:lumMod val="75000"/>
                  </a:schemeClr>
                </a:solidFill>
                <a:latin typeface="Arial"/>
                <a:cs typeface="Arial"/>
              </a:rPr>
              <a:t>gains</a:t>
            </a:r>
            <a:r>
              <a:rPr lang="en-GB" dirty="0">
                <a:latin typeface="Arial"/>
                <a:cs typeface="Arial"/>
              </a:rPr>
              <a:t>  </a:t>
            </a:r>
            <a:endParaRPr lang="en-GB" dirty="0" smtClean="0">
              <a:latin typeface="Arial"/>
              <a:cs typeface="Arial"/>
            </a:endParaRPr>
          </a:p>
        </p:txBody>
      </p:sp>
    </p:spTree>
    <p:extLst>
      <p:ext uri="{BB962C8B-B14F-4D97-AF65-F5344CB8AC3E}">
        <p14:creationId xmlns:p14="http://schemas.microsoft.com/office/powerpoint/2010/main" val="3189578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844"/>
            <a:ext cx="8229600" cy="890756"/>
          </a:xfrm>
        </p:spPr>
        <p:txBody>
          <a:bodyPr>
            <a:normAutofit/>
          </a:bodyPr>
          <a:lstStyle/>
          <a:p>
            <a:r>
              <a:rPr lang="fr-FR" dirty="0" smtClean="0">
                <a:solidFill>
                  <a:srgbClr val="FF0000"/>
                </a:solidFill>
                <a:latin typeface="Arial"/>
                <a:cs typeface="Arial"/>
              </a:rPr>
              <a:t>Open Doctrine and FALM</a:t>
            </a:r>
            <a:endParaRPr lang="fr-FR" dirty="0">
              <a:solidFill>
                <a:srgbClr val="FF0000"/>
              </a:solidFill>
              <a:latin typeface="Arial"/>
              <a:cs typeface="Arial"/>
            </a:endParaRPr>
          </a:p>
        </p:txBody>
      </p:sp>
      <p:sp>
        <p:nvSpPr>
          <p:cNvPr id="3" name="Espace réservé du contenu 2"/>
          <p:cNvSpPr>
            <a:spLocks noGrp="1"/>
          </p:cNvSpPr>
          <p:nvPr>
            <p:ph idx="1"/>
          </p:nvPr>
        </p:nvSpPr>
        <p:spPr>
          <a:xfrm>
            <a:off x="313391" y="1187675"/>
            <a:ext cx="8373409" cy="5377530"/>
          </a:xfrm>
        </p:spPr>
        <p:txBody>
          <a:bodyPr>
            <a:normAutofit fontScale="40000" lnSpcReduction="20000"/>
          </a:bodyPr>
          <a:lstStyle/>
          <a:p>
            <a:r>
              <a:rPr lang="en-GB" sz="6000" dirty="0" smtClean="0">
                <a:latin typeface="Arial"/>
                <a:cs typeface="Arial"/>
              </a:rPr>
              <a:t>Despite longstanding efforts to promote open access to legislation and case law undertaken by the Free Access to Law Movement (FALM), where do things stand in terms of free and open sharing of scientific knowledge? </a:t>
            </a:r>
          </a:p>
          <a:p>
            <a:r>
              <a:rPr lang="en-GB" sz="6000" dirty="0" smtClean="0">
                <a:latin typeface="Arial"/>
                <a:cs typeface="Arial"/>
              </a:rPr>
              <a:t>Open Doctrine is an old issue for the FALM: Declaration on Free Access to Law </a:t>
            </a:r>
            <a:r>
              <a:rPr lang="en-GB" sz="6000" u="sng" dirty="0" smtClean="0">
                <a:latin typeface="Arial"/>
                <a:cs typeface="Arial"/>
              </a:rPr>
              <a:t>“</a:t>
            </a:r>
            <a:r>
              <a:rPr lang="en-GB" sz="6000" dirty="0" smtClean="0">
                <a:latin typeface="Arial"/>
                <a:cs typeface="Arial"/>
              </a:rPr>
              <a:t>Therefore, the legal information institutes agree …/... Academic exchange of research results. » (added to the Paris conference – 2004)</a:t>
            </a:r>
          </a:p>
          <a:p>
            <a:pPr marL="0" indent="0">
              <a:buNone/>
            </a:pPr>
            <a:endParaRPr lang="en-GB" sz="6000" dirty="0" smtClean="0">
              <a:latin typeface="Arial"/>
              <a:cs typeface="Arial"/>
            </a:endParaRPr>
          </a:p>
          <a:p>
            <a:r>
              <a:rPr lang="en-GB" sz="6000" dirty="0" smtClean="0">
                <a:latin typeface="Arial"/>
                <a:cs typeface="Arial"/>
              </a:rPr>
              <a:t>Actors of the FALM involved in the constant growth of open doctrine, examples : </a:t>
            </a:r>
          </a:p>
          <a:p>
            <a:pPr lvl="1"/>
            <a:r>
              <a:rPr lang="en-GB" sz="4500" dirty="0" err="1" smtClean="0">
                <a:latin typeface="Arial"/>
                <a:cs typeface="Arial"/>
              </a:rPr>
              <a:t>CAnLII's</a:t>
            </a:r>
            <a:r>
              <a:rPr lang="en-GB" sz="4500" dirty="0" smtClean="0">
                <a:latin typeface="Arial"/>
                <a:cs typeface="Arial"/>
              </a:rPr>
              <a:t> involvement in the development of the CAIJ, (an example of the long-term viability of the </a:t>
            </a:r>
            <a:r>
              <a:rPr lang="en-GB" sz="4500" dirty="0" err="1" smtClean="0">
                <a:latin typeface="Arial"/>
                <a:cs typeface="Arial"/>
              </a:rPr>
              <a:t>freemium</a:t>
            </a:r>
            <a:r>
              <a:rPr lang="en-GB" sz="4500" dirty="0" smtClean="0">
                <a:latin typeface="Arial"/>
                <a:cs typeface="Arial"/>
              </a:rPr>
              <a:t> model), </a:t>
            </a:r>
          </a:p>
          <a:p>
            <a:pPr lvl="1"/>
            <a:r>
              <a:rPr lang="en-GB" sz="4500" dirty="0" smtClean="0">
                <a:latin typeface="Arial"/>
                <a:cs typeface="Arial"/>
              </a:rPr>
              <a:t>presence of the US LII in the Durham statement</a:t>
            </a:r>
          </a:p>
          <a:p>
            <a:r>
              <a:rPr lang="en-GB" sz="6000" dirty="0">
                <a:latin typeface="Arial"/>
                <a:cs typeface="Arial"/>
              </a:rPr>
              <a:t>M</a:t>
            </a:r>
            <a:r>
              <a:rPr lang="en-GB" sz="6000" dirty="0" smtClean="0">
                <a:latin typeface="Arial"/>
                <a:cs typeface="Arial"/>
              </a:rPr>
              <a:t>any publications of members of the FALM on open access to the law in the Legal SSRN and DOAJ journals</a:t>
            </a:r>
            <a:endParaRPr lang="en-GB" sz="6000" dirty="0">
              <a:latin typeface="Arial"/>
              <a:cs typeface="Arial"/>
            </a:endParaRPr>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239786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75288"/>
          </a:xfrm>
        </p:spPr>
        <p:txBody>
          <a:bodyPr>
            <a:normAutofit/>
          </a:bodyPr>
          <a:lstStyle/>
          <a:p>
            <a:r>
              <a:rPr lang="fr-FR" dirty="0" err="1" smtClean="0">
                <a:solidFill>
                  <a:srgbClr val="FF0000"/>
                </a:solidFill>
              </a:rPr>
              <a:t>Legal</a:t>
            </a:r>
            <a:r>
              <a:rPr lang="fr-FR" dirty="0" smtClean="0">
                <a:solidFill>
                  <a:srgbClr val="FF0000"/>
                </a:solidFill>
              </a:rPr>
              <a:t> recognitions</a:t>
            </a:r>
            <a:endParaRPr lang="fr-FR" dirty="0">
              <a:solidFill>
                <a:srgbClr val="FF0000"/>
              </a:solidFill>
            </a:endParaRPr>
          </a:p>
        </p:txBody>
      </p:sp>
      <p:sp>
        <p:nvSpPr>
          <p:cNvPr id="3" name="Espace réservé du contenu 2"/>
          <p:cNvSpPr>
            <a:spLocks noGrp="1"/>
          </p:cNvSpPr>
          <p:nvPr>
            <p:ph idx="1"/>
          </p:nvPr>
        </p:nvSpPr>
        <p:spPr>
          <a:xfrm>
            <a:off x="457200" y="1220666"/>
            <a:ext cx="8229600" cy="5410521"/>
          </a:xfrm>
        </p:spPr>
        <p:txBody>
          <a:bodyPr>
            <a:normAutofit fontScale="77500" lnSpcReduction="20000"/>
          </a:bodyPr>
          <a:lstStyle/>
          <a:p>
            <a:r>
              <a:rPr lang="en-GB" dirty="0" smtClean="0"/>
              <a:t>European Union and </a:t>
            </a:r>
            <a:r>
              <a:rPr lang="en-GB" dirty="0"/>
              <a:t>HCCH </a:t>
            </a:r>
            <a:r>
              <a:rPr lang="en-GB" dirty="0" smtClean="0"/>
              <a:t>recommendations (</a:t>
            </a:r>
            <a:r>
              <a:rPr lang="en-GB" dirty="0" smtClean="0">
                <a:solidFill>
                  <a:srgbClr val="0000FF"/>
                </a:solidFill>
              </a:rPr>
              <a:t>2012</a:t>
            </a:r>
            <a:r>
              <a:rPr lang="en-GB" dirty="0" smtClean="0"/>
              <a:t>), (annex, art. 1, par. 2) : </a:t>
            </a:r>
            <a:r>
              <a:rPr lang="en-GB" i="1" dirty="0" smtClean="0">
                <a:solidFill>
                  <a:srgbClr val="008000"/>
                </a:solidFill>
              </a:rPr>
              <a:t>“State Parties are also encouraged to make available for free access relevant historical materials, including preparatory work and legislation that has been amended or repealed, as well as relevant explanatory materials”</a:t>
            </a:r>
          </a:p>
          <a:p>
            <a:r>
              <a:rPr lang="en-US" dirty="0"/>
              <a:t>Berlin Declaration on Open Access to Knowledge in the Sciences and Humanities, </a:t>
            </a:r>
            <a:r>
              <a:rPr lang="en-US" dirty="0">
                <a:solidFill>
                  <a:srgbClr val="FF0000"/>
                </a:solidFill>
              </a:rPr>
              <a:t>2003</a:t>
            </a:r>
            <a:r>
              <a:rPr lang="fr-FR" dirty="0"/>
              <a:t> </a:t>
            </a:r>
            <a:endParaRPr lang="en-GB" dirty="0" smtClean="0"/>
          </a:p>
          <a:p>
            <a:r>
              <a:rPr lang="en-GB" dirty="0" smtClean="0"/>
              <a:t>Horizon </a:t>
            </a:r>
            <a:r>
              <a:rPr lang="en-GB" dirty="0" smtClean="0">
                <a:solidFill>
                  <a:srgbClr val="0000FF"/>
                </a:solidFill>
              </a:rPr>
              <a:t>2020</a:t>
            </a:r>
            <a:r>
              <a:rPr lang="en-GB" dirty="0" smtClean="0"/>
              <a:t> : </a:t>
            </a:r>
            <a:r>
              <a:rPr lang="en-GB" dirty="0" err="1" smtClean="0"/>
              <a:t>Europen</a:t>
            </a:r>
            <a:r>
              <a:rPr lang="en-GB" dirty="0" smtClean="0"/>
              <a:t> Union organisation for Open science </a:t>
            </a:r>
          </a:p>
          <a:p>
            <a:pPr marL="0" indent="0">
              <a:buNone/>
            </a:pPr>
            <a:endParaRPr lang="en-GB" dirty="0" smtClean="0"/>
          </a:p>
          <a:p>
            <a:pPr marL="0" indent="0">
              <a:buNone/>
            </a:pPr>
            <a:r>
              <a:rPr lang="en-GB" dirty="0" smtClean="0"/>
              <a:t>In France, due </a:t>
            </a:r>
            <a:r>
              <a:rPr lang="en-GB" dirty="0"/>
              <a:t>to </a:t>
            </a:r>
            <a:r>
              <a:rPr lang="en-GB" dirty="0" smtClean="0"/>
              <a:t>successive </a:t>
            </a:r>
            <a:r>
              <a:rPr lang="en-GB" dirty="0"/>
              <a:t>reforms of doctoral </a:t>
            </a:r>
            <a:r>
              <a:rPr lang="en-GB" dirty="0" smtClean="0"/>
              <a:t>studies, the research world opens up step by step</a:t>
            </a:r>
          </a:p>
          <a:p>
            <a:pPr marL="0" indent="0">
              <a:buNone/>
            </a:pPr>
            <a:r>
              <a:rPr lang="en-GB" dirty="0" smtClean="0"/>
              <a:t>Last major step : </a:t>
            </a:r>
            <a:r>
              <a:rPr lang="en-GB" dirty="0" err="1" smtClean="0">
                <a:solidFill>
                  <a:schemeClr val="accent4">
                    <a:lumMod val="75000"/>
                  </a:schemeClr>
                </a:solidFill>
              </a:rPr>
              <a:t>october</a:t>
            </a:r>
            <a:r>
              <a:rPr lang="en-GB" dirty="0" smtClean="0">
                <a:solidFill>
                  <a:schemeClr val="accent4">
                    <a:lumMod val="75000"/>
                  </a:schemeClr>
                </a:solidFill>
              </a:rPr>
              <a:t> 2016 </a:t>
            </a:r>
            <a:r>
              <a:rPr lang="en-GB" dirty="0" smtClean="0"/>
              <a:t>law for a digital republic (known as the </a:t>
            </a:r>
            <a:r>
              <a:rPr lang="en-GB" dirty="0" err="1" smtClean="0"/>
              <a:t>Lemaire</a:t>
            </a:r>
            <a:r>
              <a:rPr lang="en-GB" dirty="0" smtClean="0"/>
              <a:t> Law)</a:t>
            </a:r>
            <a:endParaRPr lang="en-GB" dirty="0"/>
          </a:p>
        </p:txBody>
      </p:sp>
      <p:cxnSp>
        <p:nvCxnSpPr>
          <p:cNvPr id="5"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253281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206"/>
            <a:ext cx="8229600" cy="830559"/>
          </a:xfrm>
        </p:spPr>
        <p:txBody>
          <a:bodyPr>
            <a:noAutofit/>
          </a:bodyPr>
          <a:lstStyle/>
          <a:p>
            <a:r>
              <a:rPr lang="en-GB" sz="3200" dirty="0" smtClean="0">
                <a:solidFill>
                  <a:srgbClr val="FF0000"/>
                </a:solidFill>
              </a:rPr>
              <a:t>Art. 30 of the </a:t>
            </a:r>
            <a:r>
              <a:rPr lang="en-GB" sz="3200" dirty="0" err="1" smtClean="0">
                <a:solidFill>
                  <a:srgbClr val="FF0000"/>
                </a:solidFill>
              </a:rPr>
              <a:t>Lemaire</a:t>
            </a:r>
            <a:r>
              <a:rPr lang="en-GB" sz="3200" dirty="0" smtClean="0">
                <a:solidFill>
                  <a:srgbClr val="FF0000"/>
                </a:solidFill>
              </a:rPr>
              <a:t> Act</a:t>
            </a:r>
            <a:endParaRPr lang="en-GB" sz="3200" dirty="0">
              <a:solidFill>
                <a:srgbClr val="FF0000"/>
              </a:solidFill>
            </a:endParaRPr>
          </a:p>
        </p:txBody>
      </p:sp>
      <p:sp>
        <p:nvSpPr>
          <p:cNvPr id="3" name="Espace réservé du contenu 2"/>
          <p:cNvSpPr>
            <a:spLocks noGrp="1"/>
          </p:cNvSpPr>
          <p:nvPr>
            <p:ph idx="1"/>
          </p:nvPr>
        </p:nvSpPr>
        <p:spPr>
          <a:xfrm>
            <a:off x="457200" y="1187676"/>
            <a:ext cx="8229600" cy="5311548"/>
          </a:xfrm>
        </p:spPr>
        <p:txBody>
          <a:bodyPr>
            <a:normAutofit fontScale="92500" lnSpcReduction="10000"/>
          </a:bodyPr>
          <a:lstStyle/>
          <a:p>
            <a:r>
              <a:rPr lang="en-GB" dirty="0" smtClean="0">
                <a:solidFill>
                  <a:srgbClr val="FF0000"/>
                </a:solidFill>
              </a:rPr>
              <a:t>Now </a:t>
            </a:r>
            <a:r>
              <a:rPr lang="en-GB" dirty="0" smtClean="0"/>
              <a:t>Article </a:t>
            </a:r>
            <a:r>
              <a:rPr lang="en-GB" dirty="0" smtClean="0">
                <a:solidFill>
                  <a:srgbClr val="0000FF"/>
                </a:solidFill>
              </a:rPr>
              <a:t>L533-4 </a:t>
            </a:r>
            <a:r>
              <a:rPr lang="en-GB" dirty="0" smtClean="0"/>
              <a:t>of the French Research Code (very simplified version): </a:t>
            </a:r>
            <a:r>
              <a:rPr lang="en-GB" b="1" dirty="0" smtClean="0">
                <a:solidFill>
                  <a:schemeClr val="accent6">
                    <a:lumMod val="75000"/>
                  </a:schemeClr>
                </a:solidFill>
              </a:rPr>
              <a:t>free access </a:t>
            </a:r>
            <a:r>
              <a:rPr lang="en-GB" dirty="0" smtClean="0"/>
              <a:t>within one year to a scientific article written with public funding</a:t>
            </a:r>
          </a:p>
          <a:p>
            <a:r>
              <a:rPr lang="en-GB" dirty="0" smtClean="0"/>
              <a:t>In France, this article marks the first significant victory for digital commons advocates</a:t>
            </a:r>
            <a:r>
              <a:rPr lang="en-GB" i="1" dirty="0" smtClean="0"/>
              <a:t>.</a:t>
            </a:r>
            <a:r>
              <a:rPr lang="en-GB" dirty="0" smtClean="0"/>
              <a:t> </a:t>
            </a:r>
          </a:p>
          <a:p>
            <a:pPr lvl="1"/>
            <a:r>
              <a:rPr lang="en-GB" dirty="0" smtClean="0">
                <a:solidFill>
                  <a:schemeClr val="accent2">
                    <a:lumMod val="75000"/>
                  </a:schemeClr>
                </a:solidFill>
              </a:rPr>
              <a:t>unfortunately</a:t>
            </a:r>
            <a:r>
              <a:rPr lang="en-GB" dirty="0" smtClean="0"/>
              <a:t>, not only is this measure poorly enforced, but it has been given very little publicity by the government and none by the operators of the knowledge market. </a:t>
            </a:r>
          </a:p>
          <a:p>
            <a:pPr lvl="1"/>
            <a:r>
              <a:rPr lang="en-GB" dirty="0"/>
              <a:t>Despite clear principles, and regulations that strictly apply them, the French implementation of open science remains </a:t>
            </a:r>
            <a:r>
              <a:rPr lang="en-GB" dirty="0" err="1" smtClean="0"/>
              <a:t>laborius</a:t>
            </a:r>
            <a:r>
              <a:rPr lang="en-GB" dirty="0" smtClean="0"/>
              <a:t>. </a:t>
            </a:r>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86140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8460"/>
            <a:ext cx="8229600" cy="676316"/>
          </a:xfrm>
        </p:spPr>
        <p:txBody>
          <a:bodyPr>
            <a:normAutofit fontScale="90000"/>
          </a:bodyPr>
          <a:lstStyle/>
          <a:p>
            <a:r>
              <a:rPr lang="fr-FR" dirty="0" smtClean="0">
                <a:solidFill>
                  <a:srgbClr val="FF0000"/>
                </a:solidFill>
              </a:rPr>
              <a:t>And </a:t>
            </a:r>
            <a:r>
              <a:rPr lang="fr-FR" dirty="0" err="1" smtClean="0">
                <a:solidFill>
                  <a:srgbClr val="FF0000"/>
                </a:solidFill>
              </a:rPr>
              <a:t>now</a:t>
            </a:r>
            <a:r>
              <a:rPr lang="fr-FR" dirty="0" smtClean="0">
                <a:solidFill>
                  <a:srgbClr val="FF0000"/>
                </a:solidFill>
              </a:rPr>
              <a:t> ?</a:t>
            </a:r>
            <a:endParaRPr lang="fr-FR" dirty="0">
              <a:solidFill>
                <a:srgbClr val="FF0000"/>
              </a:solidFill>
            </a:endParaRPr>
          </a:p>
        </p:txBody>
      </p:sp>
      <p:sp>
        <p:nvSpPr>
          <p:cNvPr id="3" name="Espace réservé du contenu 2"/>
          <p:cNvSpPr>
            <a:spLocks noGrp="1"/>
          </p:cNvSpPr>
          <p:nvPr>
            <p:ph idx="1"/>
          </p:nvPr>
        </p:nvSpPr>
        <p:spPr>
          <a:xfrm>
            <a:off x="457200" y="1352630"/>
            <a:ext cx="8229600" cy="4773533"/>
          </a:xfrm>
        </p:spPr>
        <p:txBody>
          <a:bodyPr>
            <a:normAutofit fontScale="92500" lnSpcReduction="20000"/>
          </a:bodyPr>
          <a:lstStyle/>
          <a:p>
            <a:r>
              <a:rPr lang="en-GB" dirty="0" smtClean="0"/>
              <a:t>Might this be construed as symbolic of open science? One can only </a:t>
            </a:r>
            <a:r>
              <a:rPr lang="en-GB" dirty="0" smtClean="0">
                <a:solidFill>
                  <a:srgbClr val="008000"/>
                </a:solidFill>
              </a:rPr>
              <a:t>hope</a:t>
            </a:r>
            <a:r>
              <a:rPr lang="en-GB" dirty="0" smtClean="0"/>
              <a:t> that the situation will change.</a:t>
            </a:r>
          </a:p>
          <a:p>
            <a:pPr marL="0" indent="0">
              <a:buNone/>
            </a:pPr>
            <a:r>
              <a:rPr lang="en-GB" dirty="0" smtClean="0"/>
              <a:t> </a:t>
            </a:r>
          </a:p>
          <a:p>
            <a:r>
              <a:rPr lang="en-GB" dirty="0" smtClean="0"/>
              <a:t>The French government has reiterated its commitment to the expansion of open science in the </a:t>
            </a:r>
            <a:r>
              <a:rPr lang="en-GB" dirty="0" err="1" smtClean="0"/>
              <a:t>Etalab</a:t>
            </a:r>
            <a:r>
              <a:rPr lang="en-GB" dirty="0" smtClean="0"/>
              <a:t> action plan for </a:t>
            </a:r>
            <a:r>
              <a:rPr lang="en-GB" dirty="0" smtClean="0">
                <a:solidFill>
                  <a:srgbClr val="0000FF"/>
                </a:solidFill>
              </a:rPr>
              <a:t>2018-2020 </a:t>
            </a:r>
          </a:p>
          <a:p>
            <a:endParaRPr lang="en-GB" dirty="0" smtClean="0"/>
          </a:p>
          <a:p>
            <a:r>
              <a:rPr lang="en-GB" dirty="0" smtClean="0"/>
              <a:t>But on the </a:t>
            </a:r>
            <a:r>
              <a:rPr lang="en-GB" dirty="0" smtClean="0">
                <a:solidFill>
                  <a:srgbClr val="FF0000"/>
                </a:solidFill>
              </a:rPr>
              <a:t>ground</a:t>
            </a:r>
            <a:r>
              <a:rPr lang="en-GB" dirty="0" smtClean="0"/>
              <a:t>, the situation is more </a:t>
            </a:r>
            <a:r>
              <a:rPr lang="en-GB" dirty="0" smtClean="0">
                <a:solidFill>
                  <a:schemeClr val="accent5">
                    <a:lumMod val="75000"/>
                  </a:schemeClr>
                </a:solidFill>
              </a:rPr>
              <a:t>subtle</a:t>
            </a:r>
            <a:r>
              <a:rPr lang="en-GB" dirty="0" smtClean="0"/>
              <a:t>, that's what we're going to see now for Open Science and Open Doctrine.</a:t>
            </a:r>
          </a:p>
          <a:p>
            <a:endParaRPr lang="fr-FR" dirty="0" smtClean="0"/>
          </a:p>
          <a:p>
            <a:endParaRPr lang="fr-FR" dirty="0"/>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378824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3888" y="-152400"/>
            <a:ext cx="8610600"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dirty="0" err="1" smtClean="0">
                <a:solidFill>
                  <a:srgbClr val="FF0000"/>
                </a:solidFill>
                <a:latin typeface="Arial"/>
              </a:rPr>
              <a:t>What</a:t>
            </a:r>
            <a:r>
              <a:rPr lang="fr-FR" sz="3300" b="1" dirty="0" smtClean="0">
                <a:solidFill>
                  <a:srgbClr val="FF0000"/>
                </a:solidFill>
                <a:latin typeface="Arial"/>
              </a:rPr>
              <a:t> </a:t>
            </a:r>
            <a:r>
              <a:rPr lang="fr-FR" sz="3300" b="1" dirty="0" err="1" smtClean="0">
                <a:solidFill>
                  <a:srgbClr val="FF0000"/>
                </a:solidFill>
                <a:latin typeface="Arial"/>
              </a:rPr>
              <a:t>is</a:t>
            </a:r>
            <a:r>
              <a:rPr lang="fr-FR" sz="3300" b="1" dirty="0" smtClean="0">
                <a:solidFill>
                  <a:srgbClr val="FF0000"/>
                </a:solidFill>
                <a:latin typeface="Arial"/>
              </a:rPr>
              <a:t> Open Science</a:t>
            </a:r>
            <a:endParaRPr lang="fr-FR" sz="3300" b="1" dirty="0">
              <a:solidFill>
                <a:srgbClr val="FF0000"/>
              </a:solidFill>
              <a:latin typeface="Arial"/>
            </a:endParaRPr>
          </a:p>
        </p:txBody>
      </p:sp>
      <p:cxnSp>
        <p:nvCxnSpPr>
          <p:cNvPr id="5"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
        <p:nvSpPr>
          <p:cNvPr id="8" name="ZoneTexte 7"/>
          <p:cNvSpPr txBox="1"/>
          <p:nvPr/>
        </p:nvSpPr>
        <p:spPr>
          <a:xfrm>
            <a:off x="3721496" y="3564136"/>
            <a:ext cx="4378896" cy="923330"/>
          </a:xfrm>
          <a:prstGeom prst="rect">
            <a:avLst/>
          </a:prstGeom>
          <a:solidFill>
            <a:srgbClr val="38E3E3"/>
          </a:solidFill>
        </p:spPr>
        <p:txBody>
          <a:bodyPr wrap="square" rtlCol="0">
            <a:spAutoFit/>
          </a:bodyPr>
          <a:lstStyle/>
          <a:p>
            <a:pPr algn="ctr"/>
            <a:r>
              <a:rPr lang="fr-FR" i="1" dirty="0" smtClean="0">
                <a:latin typeface="Times"/>
              </a:rPr>
              <a:t>Charlotte Hess and </a:t>
            </a:r>
            <a:r>
              <a:rPr lang="fr-FR" i="1" dirty="0" err="1" smtClean="0">
                <a:latin typeface="Times"/>
              </a:rPr>
              <a:t>Elinor</a:t>
            </a:r>
            <a:r>
              <a:rPr lang="fr-FR" i="1" dirty="0" smtClean="0">
                <a:latin typeface="Times"/>
              </a:rPr>
              <a:t> </a:t>
            </a:r>
            <a:r>
              <a:rPr lang="fr-FR" i="1" dirty="0" err="1" smtClean="0">
                <a:latin typeface="Times"/>
              </a:rPr>
              <a:t>Ostrom</a:t>
            </a:r>
            <a:r>
              <a:rPr lang="fr-FR" i="1" dirty="0" smtClean="0">
                <a:latin typeface="Times"/>
              </a:rPr>
              <a:t>, </a:t>
            </a:r>
          </a:p>
          <a:p>
            <a:pPr algn="ctr"/>
            <a:r>
              <a:rPr lang="fr-FR" i="1" dirty="0" err="1" smtClean="0">
                <a:latin typeface="Times"/>
              </a:rPr>
              <a:t>Understanding</a:t>
            </a:r>
            <a:r>
              <a:rPr lang="fr-FR" i="1" dirty="0" smtClean="0">
                <a:latin typeface="Times"/>
              </a:rPr>
              <a:t> </a:t>
            </a:r>
            <a:r>
              <a:rPr lang="fr-FR" i="1" dirty="0" err="1" smtClean="0">
                <a:latin typeface="Times"/>
              </a:rPr>
              <a:t>knowledge</a:t>
            </a:r>
            <a:r>
              <a:rPr lang="fr-FR" i="1" dirty="0" smtClean="0">
                <a:latin typeface="Times"/>
              </a:rPr>
              <a:t> as a Commons, </a:t>
            </a:r>
          </a:p>
          <a:p>
            <a:pPr algn="ctr"/>
            <a:r>
              <a:rPr lang="fr-FR" i="1" dirty="0" smtClean="0">
                <a:latin typeface="Times"/>
              </a:rPr>
              <a:t>MIT </a:t>
            </a:r>
            <a:r>
              <a:rPr lang="fr-FR" i="1" dirty="0" err="1" smtClean="0">
                <a:latin typeface="Times"/>
              </a:rPr>
              <a:t>Press</a:t>
            </a:r>
            <a:r>
              <a:rPr lang="fr-FR" i="1" dirty="0" smtClean="0">
                <a:latin typeface="Times"/>
              </a:rPr>
              <a:t>, 2006</a:t>
            </a:r>
          </a:p>
        </p:txBody>
      </p:sp>
      <p:sp>
        <p:nvSpPr>
          <p:cNvPr id="10" name="ZoneTexte 8"/>
          <p:cNvSpPr txBox="1">
            <a:spLocks noChangeArrowheads="1"/>
          </p:cNvSpPr>
          <p:nvPr/>
        </p:nvSpPr>
        <p:spPr bwMode="auto">
          <a:xfrm>
            <a:off x="886223" y="886604"/>
            <a:ext cx="7543800" cy="1877437"/>
          </a:xfrm>
          <a:prstGeom prst="rect">
            <a:avLst/>
          </a:prstGeom>
          <a:noFill/>
          <a:ln w="9525">
            <a:noFill/>
            <a:miter lim="800000"/>
            <a:headEnd/>
            <a:tailEnd/>
          </a:ln>
        </p:spPr>
        <p:txBody>
          <a:bodyPr wrap="square">
            <a:prstTxWarp prst="textNoShape">
              <a:avLst/>
            </a:prstTxWarp>
            <a:spAutoFit/>
          </a:bodyPr>
          <a:lstStyle/>
          <a:p>
            <a:pPr algn="ctr"/>
            <a:endParaRPr lang="fr-FR" sz="1000" b="0" dirty="0" smtClean="0">
              <a:latin typeface="Calibri"/>
            </a:endParaRPr>
          </a:p>
          <a:p>
            <a:pPr algn="ctr"/>
            <a:r>
              <a:rPr lang="fr-FR" sz="2300" b="0" dirty="0" err="1" smtClean="0">
                <a:solidFill>
                  <a:srgbClr val="3366FF"/>
                </a:solidFill>
                <a:latin typeface="Calibri"/>
              </a:rPr>
              <a:t>Ideas</a:t>
            </a:r>
            <a:r>
              <a:rPr lang="fr-FR" sz="2300" b="0" dirty="0" smtClean="0">
                <a:solidFill>
                  <a:srgbClr val="3366FF"/>
                </a:solidFill>
                <a:latin typeface="Calibri"/>
              </a:rPr>
              <a:t> are</a:t>
            </a:r>
            <a:r>
              <a:rPr lang="fr-FR" sz="2300" b="0" dirty="0" smtClean="0">
                <a:solidFill>
                  <a:srgbClr val="000000"/>
                </a:solidFill>
                <a:latin typeface="Calibri"/>
              </a:rPr>
              <a:t> </a:t>
            </a:r>
            <a:r>
              <a:rPr lang="fr-FR" sz="2300" b="0" dirty="0" smtClean="0">
                <a:solidFill>
                  <a:srgbClr val="3366FF"/>
                </a:solidFill>
                <a:latin typeface="Calibri"/>
              </a:rPr>
              <a:t>not </a:t>
            </a:r>
            <a:r>
              <a:rPr lang="fr-FR" sz="2400" dirty="0" smtClean="0">
                <a:solidFill>
                  <a:srgbClr val="000000"/>
                </a:solidFill>
              </a:rPr>
              <a:t>of the </a:t>
            </a:r>
            <a:r>
              <a:rPr lang="fr-FR" sz="2400" dirty="0" err="1" smtClean="0">
                <a:solidFill>
                  <a:srgbClr val="000000"/>
                </a:solidFill>
              </a:rPr>
              <a:t>same</a:t>
            </a:r>
            <a:r>
              <a:rPr lang="fr-FR" sz="2400" dirty="0" smtClean="0">
                <a:solidFill>
                  <a:srgbClr val="000000"/>
                </a:solidFill>
              </a:rPr>
              <a:t> nature as </a:t>
            </a:r>
            <a:r>
              <a:rPr lang="fr-FR" sz="2400" dirty="0" err="1" smtClean="0">
                <a:solidFill>
                  <a:srgbClr val="3366FF"/>
                </a:solidFill>
              </a:rPr>
              <a:t>material</a:t>
            </a:r>
            <a:r>
              <a:rPr lang="fr-FR" sz="2400" dirty="0" smtClean="0">
                <a:solidFill>
                  <a:srgbClr val="3366FF"/>
                </a:solidFill>
              </a:rPr>
              <a:t> </a:t>
            </a:r>
            <a:r>
              <a:rPr lang="fr-FR" sz="2400" dirty="0" err="1" smtClean="0">
                <a:solidFill>
                  <a:srgbClr val="3366FF"/>
                </a:solidFill>
              </a:rPr>
              <a:t>products</a:t>
            </a:r>
            <a:r>
              <a:rPr lang="fr-FR" sz="2400" dirty="0"/>
              <a:t>,</a:t>
            </a:r>
            <a:endParaRPr lang="fr-FR" sz="2400" dirty="0" smtClean="0"/>
          </a:p>
          <a:p>
            <a:pPr algn="ctr"/>
            <a:r>
              <a:rPr lang="fr-FR" sz="2400" dirty="0" err="1" smtClean="0"/>
              <a:t>since</a:t>
            </a:r>
            <a:r>
              <a:rPr lang="fr-FR" sz="2400" dirty="0" smtClean="0"/>
              <a:t> </a:t>
            </a:r>
            <a:r>
              <a:rPr lang="fr-FR" sz="2400" dirty="0" err="1">
                <a:solidFill>
                  <a:srgbClr val="28C191"/>
                </a:solidFill>
              </a:rPr>
              <a:t>w</a:t>
            </a:r>
            <a:r>
              <a:rPr lang="fr-FR" sz="2400" dirty="0" err="1" smtClean="0">
                <a:solidFill>
                  <a:srgbClr val="28C191"/>
                </a:solidFill>
              </a:rPr>
              <a:t>hen</a:t>
            </a:r>
            <a:r>
              <a:rPr lang="fr-FR" sz="2400" dirty="0" smtClean="0">
                <a:solidFill>
                  <a:srgbClr val="28C191"/>
                </a:solidFill>
              </a:rPr>
              <a:t> </a:t>
            </a:r>
            <a:r>
              <a:rPr lang="fr-FR" sz="2400" dirty="0" err="1">
                <a:solidFill>
                  <a:srgbClr val="28C191"/>
                </a:solidFill>
              </a:rPr>
              <a:t>you</a:t>
            </a:r>
            <a:r>
              <a:rPr lang="fr-FR" sz="2400" dirty="0">
                <a:solidFill>
                  <a:srgbClr val="28C191"/>
                </a:solidFill>
              </a:rPr>
              <a:t> </a:t>
            </a:r>
            <a:r>
              <a:rPr lang="fr-FR" sz="2400" dirty="0" err="1">
                <a:solidFill>
                  <a:srgbClr val="28C191"/>
                </a:solidFill>
              </a:rPr>
              <a:t>give</a:t>
            </a:r>
            <a:r>
              <a:rPr lang="fr-FR" sz="2400" dirty="0">
                <a:solidFill>
                  <a:srgbClr val="28C191"/>
                </a:solidFill>
              </a:rPr>
              <a:t> an </a:t>
            </a:r>
            <a:r>
              <a:rPr lang="fr-FR" sz="2400" dirty="0" err="1" smtClean="0">
                <a:solidFill>
                  <a:srgbClr val="28C191"/>
                </a:solidFill>
              </a:rPr>
              <a:t>idea</a:t>
            </a:r>
            <a:r>
              <a:rPr lang="fr-FR" sz="2400" dirty="0" smtClean="0">
                <a:solidFill>
                  <a:srgbClr val="28C191"/>
                </a:solidFill>
              </a:rPr>
              <a:t> </a:t>
            </a:r>
            <a:r>
              <a:rPr lang="fr-FR" sz="2400" dirty="0" err="1" smtClean="0">
                <a:solidFill>
                  <a:srgbClr val="28C191"/>
                </a:solidFill>
              </a:rPr>
              <a:t>you</a:t>
            </a:r>
            <a:r>
              <a:rPr lang="fr-FR" sz="2400" dirty="0" smtClean="0">
                <a:solidFill>
                  <a:srgbClr val="28C191"/>
                </a:solidFill>
              </a:rPr>
              <a:t> do not </a:t>
            </a:r>
            <a:r>
              <a:rPr lang="fr-FR" sz="2400" dirty="0" err="1" smtClean="0">
                <a:solidFill>
                  <a:srgbClr val="28C191"/>
                </a:solidFill>
              </a:rPr>
              <a:t>lose</a:t>
            </a:r>
            <a:r>
              <a:rPr lang="fr-FR" sz="2400" dirty="0" smtClean="0">
                <a:solidFill>
                  <a:srgbClr val="28C191"/>
                </a:solidFill>
              </a:rPr>
              <a:t> </a:t>
            </a:r>
            <a:r>
              <a:rPr lang="fr-FR" sz="2400" dirty="0" err="1" smtClean="0">
                <a:solidFill>
                  <a:srgbClr val="28C191"/>
                </a:solidFill>
              </a:rPr>
              <a:t>it</a:t>
            </a:r>
            <a:r>
              <a:rPr lang="fr-FR" sz="2400" dirty="0"/>
              <a:t>.</a:t>
            </a:r>
          </a:p>
          <a:p>
            <a:pPr algn="ctr"/>
            <a:r>
              <a:rPr lang="fr-FR" sz="2400" dirty="0" err="1">
                <a:solidFill>
                  <a:srgbClr val="FF0000"/>
                </a:solidFill>
              </a:rPr>
              <a:t>K</a:t>
            </a:r>
            <a:r>
              <a:rPr lang="fr-FR" sz="2400" dirty="0" err="1" smtClean="0">
                <a:solidFill>
                  <a:srgbClr val="FF0000"/>
                </a:solidFill>
              </a:rPr>
              <a:t>nowledge</a:t>
            </a:r>
            <a:r>
              <a:rPr lang="fr-FR" sz="2400" dirty="0" smtClean="0">
                <a:solidFill>
                  <a:srgbClr val="FF0000"/>
                </a:solidFill>
              </a:rPr>
              <a:t> </a:t>
            </a:r>
            <a:r>
              <a:rPr lang="fr-FR" sz="2400" dirty="0" err="1"/>
              <a:t>is</a:t>
            </a:r>
            <a:r>
              <a:rPr lang="fr-FR" sz="2400" dirty="0"/>
              <a:t> </a:t>
            </a:r>
            <a:r>
              <a:rPr lang="fr-FR" sz="2400" dirty="0">
                <a:solidFill>
                  <a:srgbClr val="FF0000"/>
                </a:solidFill>
              </a:rPr>
              <a:t>not a </a:t>
            </a:r>
            <a:r>
              <a:rPr lang="fr-FR" sz="2400" dirty="0" err="1">
                <a:solidFill>
                  <a:srgbClr val="FF0000"/>
                </a:solidFill>
              </a:rPr>
              <a:t>product</a:t>
            </a:r>
            <a:r>
              <a:rPr lang="fr-FR" sz="2400" dirty="0">
                <a:solidFill>
                  <a:srgbClr val="FF0000"/>
                </a:solidFill>
              </a:rPr>
              <a:t> to </a:t>
            </a:r>
            <a:r>
              <a:rPr lang="fr-FR" sz="2400" dirty="0" err="1">
                <a:solidFill>
                  <a:srgbClr val="FF0000"/>
                </a:solidFill>
              </a:rPr>
              <a:t>be</a:t>
            </a:r>
            <a:r>
              <a:rPr lang="fr-FR" sz="2400" dirty="0">
                <a:solidFill>
                  <a:srgbClr val="FF0000"/>
                </a:solidFill>
              </a:rPr>
              <a:t> </a:t>
            </a:r>
            <a:r>
              <a:rPr lang="fr-FR" sz="2400" dirty="0" err="1" smtClean="0">
                <a:solidFill>
                  <a:srgbClr val="FF0000"/>
                </a:solidFill>
              </a:rPr>
              <a:t>traded</a:t>
            </a:r>
            <a:endParaRPr lang="fr-FR" sz="2400" dirty="0"/>
          </a:p>
          <a:p>
            <a:pPr algn="ctr"/>
            <a:r>
              <a:rPr lang="fr-FR" sz="2400" dirty="0" smtClean="0">
                <a:solidFill>
                  <a:srgbClr val="000000"/>
                </a:solidFill>
              </a:rPr>
              <a:t>but  </a:t>
            </a:r>
            <a:r>
              <a:rPr lang="fr-FR" sz="2400" dirty="0"/>
              <a:t>a </a:t>
            </a:r>
            <a:r>
              <a:rPr lang="fr-FR" sz="2400" dirty="0" err="1">
                <a:solidFill>
                  <a:srgbClr val="FF0000"/>
                </a:solidFill>
              </a:rPr>
              <a:t>commons</a:t>
            </a:r>
            <a:r>
              <a:rPr lang="fr-FR" sz="2400" dirty="0">
                <a:solidFill>
                  <a:srgbClr val="FF0000"/>
                </a:solidFill>
              </a:rPr>
              <a:t> to </a:t>
            </a:r>
            <a:r>
              <a:rPr lang="fr-FR" sz="2400" dirty="0" err="1">
                <a:solidFill>
                  <a:srgbClr val="FF0000"/>
                </a:solidFill>
              </a:rPr>
              <a:t>be</a:t>
            </a:r>
            <a:r>
              <a:rPr lang="fr-FR" sz="2400" dirty="0">
                <a:solidFill>
                  <a:srgbClr val="FF0000"/>
                </a:solidFill>
              </a:rPr>
              <a:t> </a:t>
            </a:r>
            <a:r>
              <a:rPr lang="fr-FR" sz="2400" dirty="0" err="1" smtClean="0">
                <a:solidFill>
                  <a:srgbClr val="FF0000"/>
                </a:solidFill>
              </a:rPr>
              <a:t>shared</a:t>
            </a:r>
            <a:r>
              <a:rPr lang="fr-FR" sz="2400" dirty="0"/>
              <a:t>.</a:t>
            </a:r>
          </a:p>
          <a:p>
            <a:pPr algn="ctr"/>
            <a:endParaRPr lang="fr-FR" sz="1000" dirty="0"/>
          </a:p>
        </p:txBody>
      </p:sp>
      <p:sp>
        <p:nvSpPr>
          <p:cNvPr id="6" name="ZoneTexte 14"/>
          <p:cNvSpPr txBox="1">
            <a:spLocks noChangeArrowheads="1"/>
          </p:cNvSpPr>
          <p:nvPr/>
        </p:nvSpPr>
        <p:spPr bwMode="auto">
          <a:xfrm>
            <a:off x="3419872" y="4500696"/>
            <a:ext cx="5253662" cy="2600712"/>
          </a:xfrm>
          <a:prstGeom prst="rect">
            <a:avLst/>
          </a:prstGeom>
          <a:noFill/>
          <a:ln w="9525">
            <a:noFill/>
            <a:miter lim="800000"/>
            <a:headEnd/>
            <a:tailEnd/>
          </a:ln>
        </p:spPr>
        <p:txBody>
          <a:bodyPr wrap="none">
            <a:prstTxWarp prst="textNoShape">
              <a:avLst/>
            </a:prstTxWarp>
            <a:spAutoFit/>
          </a:bodyPr>
          <a:lstStyle/>
          <a:p>
            <a:pPr algn="ctr"/>
            <a:r>
              <a:rPr lang="fr-FR" sz="2000" dirty="0" smtClean="0">
                <a:latin typeface="Calibri"/>
              </a:rPr>
              <a:t>In 2009 </a:t>
            </a:r>
            <a:r>
              <a:rPr lang="fr-FR" sz="2000" i="1" dirty="0" err="1" smtClean="0">
                <a:solidFill>
                  <a:srgbClr val="0000FF"/>
                </a:solidFill>
                <a:latin typeface="Calibri"/>
              </a:rPr>
              <a:t>Elinor</a:t>
            </a:r>
            <a:r>
              <a:rPr lang="fr-FR" sz="2000" i="1" dirty="0" smtClean="0">
                <a:solidFill>
                  <a:srgbClr val="0000FF"/>
                </a:solidFill>
                <a:latin typeface="Calibri"/>
              </a:rPr>
              <a:t> </a:t>
            </a:r>
            <a:r>
              <a:rPr lang="fr-FR" sz="2000" i="1" dirty="0" err="1" smtClean="0">
                <a:solidFill>
                  <a:srgbClr val="0000FF"/>
                </a:solidFill>
                <a:latin typeface="Calibri"/>
              </a:rPr>
              <a:t>Ostrom</a:t>
            </a:r>
            <a:r>
              <a:rPr lang="fr-FR" sz="2000" i="1" dirty="0">
                <a:solidFill>
                  <a:srgbClr val="0000FF"/>
                </a:solidFill>
                <a:latin typeface="Calibri"/>
              </a:rPr>
              <a:t> </a:t>
            </a:r>
            <a:r>
              <a:rPr lang="fr-FR" sz="2000" dirty="0" err="1" smtClean="0">
                <a:latin typeface="Calibri"/>
              </a:rPr>
              <a:t>got</a:t>
            </a:r>
            <a:r>
              <a:rPr lang="fr-FR" sz="2000" dirty="0" smtClean="0">
                <a:latin typeface="Calibri"/>
              </a:rPr>
              <a:t> </a:t>
            </a:r>
            <a:r>
              <a:rPr lang="fr-FR" sz="2000" dirty="0" smtClean="0">
                <a:solidFill>
                  <a:srgbClr val="0000FF"/>
                </a:solidFill>
                <a:latin typeface="Calibri"/>
              </a:rPr>
              <a:t>½ of the</a:t>
            </a:r>
            <a:r>
              <a:rPr lang="fr-FR" sz="2000" dirty="0" smtClean="0">
                <a:solidFill>
                  <a:srgbClr val="3366FF"/>
                </a:solidFill>
                <a:latin typeface="Calibri"/>
              </a:rPr>
              <a:t> </a:t>
            </a:r>
          </a:p>
          <a:p>
            <a:pPr algn="ctr"/>
            <a:r>
              <a:rPr lang="fr-FR" sz="2000" dirty="0" smtClean="0">
                <a:solidFill>
                  <a:srgbClr val="0000FF"/>
                </a:solidFill>
                <a:latin typeface="Calibri"/>
              </a:rPr>
              <a:t>Nobel </a:t>
            </a:r>
            <a:r>
              <a:rPr lang="fr-FR" sz="2000" dirty="0" err="1" smtClean="0">
                <a:solidFill>
                  <a:srgbClr val="0000FF"/>
                </a:solidFill>
                <a:latin typeface="Calibri"/>
              </a:rPr>
              <a:t>prize</a:t>
            </a:r>
            <a:r>
              <a:rPr lang="fr-FR" sz="2000" dirty="0" smtClean="0">
                <a:solidFill>
                  <a:srgbClr val="0000FF"/>
                </a:solidFill>
                <a:latin typeface="Calibri"/>
              </a:rPr>
              <a:t> in </a:t>
            </a:r>
            <a:r>
              <a:rPr lang="fr-FR" sz="2000" dirty="0" err="1" smtClean="0">
                <a:solidFill>
                  <a:srgbClr val="0000FF"/>
                </a:solidFill>
                <a:latin typeface="Calibri"/>
              </a:rPr>
              <a:t>economic</a:t>
            </a:r>
            <a:r>
              <a:rPr lang="fr-FR" sz="2000" dirty="0" smtClean="0">
                <a:solidFill>
                  <a:srgbClr val="0000FF"/>
                </a:solidFill>
                <a:latin typeface="Calibri"/>
              </a:rPr>
              <a:t> sciences </a:t>
            </a:r>
            <a:r>
              <a:rPr lang="fr-FR" sz="2000" dirty="0" smtClean="0">
                <a:solidFill>
                  <a:srgbClr val="000000"/>
                </a:solidFill>
                <a:latin typeface="Calibri"/>
              </a:rPr>
              <a:t>for</a:t>
            </a:r>
          </a:p>
          <a:p>
            <a:pPr algn="ctr"/>
            <a:r>
              <a:rPr lang="fr-FR" sz="2000" i="1" dirty="0" smtClean="0">
                <a:latin typeface="Calibri"/>
              </a:rPr>
              <a:t> ‘</a:t>
            </a:r>
            <a:r>
              <a:rPr lang="fr-FR" sz="2000" i="1" dirty="0" err="1" smtClean="0">
                <a:latin typeface="Calibri"/>
              </a:rPr>
              <a:t>her</a:t>
            </a:r>
            <a:r>
              <a:rPr lang="fr-FR" sz="2000" i="1" dirty="0" smtClean="0">
                <a:latin typeface="Calibri"/>
              </a:rPr>
              <a:t> </a:t>
            </a:r>
            <a:r>
              <a:rPr lang="fr-FR" sz="2000" i="1" dirty="0" err="1" smtClean="0">
                <a:latin typeface="Calibri"/>
              </a:rPr>
              <a:t>analysis</a:t>
            </a:r>
            <a:r>
              <a:rPr lang="fr-FR" sz="2000" i="1" dirty="0" smtClean="0">
                <a:latin typeface="Calibri"/>
              </a:rPr>
              <a:t> of </a:t>
            </a:r>
            <a:r>
              <a:rPr lang="fr-FR" sz="2000" i="1" dirty="0" err="1" smtClean="0">
                <a:latin typeface="Calibri"/>
              </a:rPr>
              <a:t>economic</a:t>
            </a:r>
            <a:r>
              <a:rPr lang="fr-FR" sz="2000" i="1" dirty="0" smtClean="0">
                <a:latin typeface="Calibri"/>
              </a:rPr>
              <a:t> gouvernance,</a:t>
            </a:r>
            <a:r>
              <a:rPr lang="is-IS" sz="2000" i="1" dirty="0" smtClean="0">
                <a:latin typeface="Calibri"/>
              </a:rPr>
              <a:t> </a:t>
            </a:r>
          </a:p>
          <a:p>
            <a:pPr algn="ctr"/>
            <a:r>
              <a:rPr lang="is-IS" sz="2000" i="1" dirty="0" smtClean="0">
                <a:latin typeface="Calibri"/>
              </a:rPr>
              <a:t>especially the commons, </a:t>
            </a:r>
            <a:r>
              <a:rPr lang="is-IS" sz="2000" i="1" dirty="0" smtClean="0">
                <a:solidFill>
                  <a:srgbClr val="FF0000"/>
                </a:solidFill>
                <a:latin typeface="Calibri"/>
              </a:rPr>
              <a:t>showing how </a:t>
            </a:r>
          </a:p>
          <a:p>
            <a:pPr algn="ctr"/>
            <a:r>
              <a:rPr lang="is-IS" sz="2000" i="1" dirty="0" smtClean="0">
                <a:solidFill>
                  <a:srgbClr val="FF0000"/>
                </a:solidFill>
                <a:latin typeface="Calibri"/>
              </a:rPr>
              <a:t>common resources </a:t>
            </a:r>
            <a:r>
              <a:rPr lang="en-US" sz="2000" i="1" dirty="0" smtClean="0">
                <a:solidFill>
                  <a:srgbClr val="FF0000"/>
                </a:solidFill>
                <a:latin typeface="Calibri"/>
              </a:rPr>
              <a:t>c</a:t>
            </a:r>
            <a:r>
              <a:rPr lang="is-IS" sz="2000" i="1" dirty="0" smtClean="0">
                <a:solidFill>
                  <a:srgbClr val="FF0000"/>
                </a:solidFill>
                <a:latin typeface="Calibri"/>
              </a:rPr>
              <a:t>an be managed successfully  </a:t>
            </a:r>
          </a:p>
          <a:p>
            <a:pPr algn="ctr"/>
            <a:r>
              <a:rPr lang="is-IS" sz="2000" i="1" dirty="0" smtClean="0">
                <a:solidFill>
                  <a:srgbClr val="FF0000"/>
                </a:solidFill>
                <a:latin typeface="Calibri"/>
              </a:rPr>
              <a:t>by the people who use them, </a:t>
            </a:r>
            <a:r>
              <a:rPr lang="en-US" sz="2000" i="1" dirty="0" smtClean="0">
                <a:solidFill>
                  <a:srgbClr val="FF0000"/>
                </a:solidFill>
                <a:latin typeface="Calibri"/>
              </a:rPr>
              <a:t>r</a:t>
            </a:r>
            <a:r>
              <a:rPr lang="is-IS" sz="2000" i="1" dirty="0" smtClean="0">
                <a:solidFill>
                  <a:srgbClr val="FF0000"/>
                </a:solidFill>
                <a:latin typeface="Calibri"/>
              </a:rPr>
              <a:t>ather than </a:t>
            </a:r>
          </a:p>
          <a:p>
            <a:pPr algn="ctr"/>
            <a:r>
              <a:rPr lang="is-IS" sz="2000" i="1" dirty="0" smtClean="0">
                <a:solidFill>
                  <a:srgbClr val="FF0000"/>
                </a:solidFill>
                <a:latin typeface="Calibri"/>
              </a:rPr>
              <a:t>by governments or private companies</a:t>
            </a:r>
            <a:r>
              <a:rPr lang="is-IS" sz="2000" i="1" dirty="0" smtClean="0">
                <a:solidFill>
                  <a:srgbClr val="000000"/>
                </a:solidFill>
                <a:latin typeface="Calibri"/>
              </a:rPr>
              <a:t>’</a:t>
            </a:r>
            <a:r>
              <a:rPr lang="is-IS" sz="2000" dirty="0" smtClean="0">
                <a:solidFill>
                  <a:srgbClr val="000000"/>
                </a:solidFill>
                <a:latin typeface="Calibri"/>
              </a:rPr>
              <a:t>.</a:t>
            </a:r>
            <a:endParaRPr lang="fr-FR" sz="2000" dirty="0" smtClean="0">
              <a:solidFill>
                <a:srgbClr val="000000"/>
              </a:solidFill>
              <a:latin typeface="Calibri"/>
            </a:endParaRPr>
          </a:p>
          <a:p>
            <a:pPr algn="ctr"/>
            <a:endParaRPr lang="fr-FR" sz="2300" dirty="0" smtClean="0">
              <a:solidFill>
                <a:srgbClr val="28C191"/>
              </a:solidFill>
              <a:latin typeface="Calibri"/>
            </a:endParaRPr>
          </a:p>
        </p:txBody>
      </p:sp>
      <p:pic>
        <p:nvPicPr>
          <p:cNvPr id="7" name="Picture 6" descr="CC-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pic>
        <p:nvPicPr>
          <p:cNvPr id="9" name="Image 2"/>
          <p:cNvPicPr>
            <a:picLocks noChangeAspect="1"/>
          </p:cNvPicPr>
          <p:nvPr/>
        </p:nvPicPr>
        <p:blipFill>
          <a:blip r:embed="rId3"/>
          <a:stretch>
            <a:fillRect/>
          </a:stretch>
        </p:blipFill>
        <p:spPr>
          <a:xfrm>
            <a:off x="381001" y="3577822"/>
            <a:ext cx="2966864" cy="3038121"/>
          </a:xfrm>
          <a:prstGeom prst="rect">
            <a:avLst/>
          </a:prstGeom>
        </p:spPr>
      </p:pic>
      <p:sp>
        <p:nvSpPr>
          <p:cNvPr id="11" name="ZoneTexte 8"/>
          <p:cNvSpPr txBox="1">
            <a:spLocks noChangeArrowheads="1"/>
          </p:cNvSpPr>
          <p:nvPr/>
        </p:nvSpPr>
        <p:spPr bwMode="auto">
          <a:xfrm>
            <a:off x="959255" y="2798594"/>
            <a:ext cx="7543800" cy="461665"/>
          </a:xfrm>
          <a:prstGeom prst="rect">
            <a:avLst/>
          </a:prstGeom>
          <a:noFill/>
          <a:ln w="9525">
            <a:solidFill>
              <a:schemeClr val="tx1"/>
            </a:solidFill>
            <a:miter lim="800000"/>
            <a:headEnd/>
            <a:tailEnd/>
          </a:ln>
        </p:spPr>
        <p:txBody>
          <a:bodyPr wrap="square">
            <a:prstTxWarp prst="textNoShape">
              <a:avLst/>
            </a:prstTxWarp>
            <a:spAutoFit/>
          </a:bodyPr>
          <a:lstStyle/>
          <a:p>
            <a:pPr algn="ctr"/>
            <a:r>
              <a:rPr lang="fr-FR" sz="2400" b="1" dirty="0" smtClean="0"/>
              <a:t>Open Science </a:t>
            </a:r>
            <a:r>
              <a:rPr lang="fr-FR" sz="2400" b="1" dirty="0" err="1" smtClean="0"/>
              <a:t>means</a:t>
            </a:r>
            <a:r>
              <a:rPr lang="fr-FR" sz="2400" b="1" dirty="0" smtClean="0"/>
              <a:t> sharing articles, codes and data</a:t>
            </a:r>
            <a:r>
              <a:rPr lang="fr-FR" sz="2400" dirty="0" smtClean="0"/>
              <a:t>.</a:t>
            </a:r>
            <a:endParaRPr lang="fr-FR" sz="2400" dirty="0"/>
          </a:p>
        </p:txBody>
      </p:sp>
    </p:spTree>
    <p:extLst>
      <p:ext uri="{BB962C8B-B14F-4D97-AF65-F5344CB8AC3E}">
        <p14:creationId xmlns:p14="http://schemas.microsoft.com/office/powerpoint/2010/main" val="15529756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22720"/>
          </a:xfrm>
        </p:spPr>
        <p:txBody>
          <a:bodyPr>
            <a:normAutofit/>
          </a:bodyPr>
          <a:lstStyle/>
          <a:p>
            <a:r>
              <a:rPr lang="fr-FR" dirty="0" smtClean="0">
                <a:solidFill>
                  <a:srgbClr val="FF0000"/>
                </a:solidFill>
              </a:rPr>
              <a:t>Law ? </a:t>
            </a:r>
            <a:r>
              <a:rPr lang="fr-FR" dirty="0">
                <a:solidFill>
                  <a:srgbClr val="FF0000"/>
                </a:solidFill>
              </a:rPr>
              <a:t>A</a:t>
            </a:r>
            <a:r>
              <a:rPr lang="fr-FR" dirty="0" smtClean="0">
                <a:solidFill>
                  <a:srgbClr val="FF0000"/>
                </a:solidFill>
              </a:rPr>
              <a:t> science ?</a:t>
            </a:r>
            <a:endParaRPr lang="fr-FR" dirty="0">
              <a:solidFill>
                <a:srgbClr val="FF0000"/>
              </a:solidFill>
            </a:endParaRPr>
          </a:p>
        </p:txBody>
      </p:sp>
      <p:sp>
        <p:nvSpPr>
          <p:cNvPr id="3" name="Espace réservé du contenu 2"/>
          <p:cNvSpPr>
            <a:spLocks noGrp="1"/>
          </p:cNvSpPr>
          <p:nvPr>
            <p:ph idx="1"/>
          </p:nvPr>
        </p:nvSpPr>
        <p:spPr>
          <a:xfrm>
            <a:off x="131954" y="1336136"/>
            <a:ext cx="8774941" cy="4790028"/>
          </a:xfrm>
        </p:spPr>
        <p:txBody>
          <a:bodyPr>
            <a:normAutofit fontScale="92500"/>
          </a:bodyPr>
          <a:lstStyle/>
          <a:p>
            <a:r>
              <a:rPr lang="en-GB" dirty="0" smtClean="0"/>
              <a:t>Open science and law, how many </a:t>
            </a:r>
            <a:r>
              <a:rPr lang="en-GB" dirty="0" smtClean="0">
                <a:solidFill>
                  <a:srgbClr val="0000FF"/>
                </a:solidFill>
              </a:rPr>
              <a:t>parsecs</a:t>
            </a:r>
            <a:r>
              <a:rPr lang="en-GB" dirty="0" smtClean="0"/>
              <a:t> ? In fact, very </a:t>
            </a:r>
            <a:r>
              <a:rPr lang="en-GB" dirty="0" smtClean="0">
                <a:solidFill>
                  <a:srgbClr val="FF0000"/>
                </a:solidFill>
              </a:rPr>
              <a:t>near</a:t>
            </a:r>
            <a:r>
              <a:rPr lang="en-GB" dirty="0" smtClean="0"/>
              <a:t>.</a:t>
            </a:r>
          </a:p>
          <a:p>
            <a:pPr marL="457200" lvl="1" indent="0">
              <a:buNone/>
            </a:pPr>
            <a:r>
              <a:rPr lang="en-GB" dirty="0" smtClean="0"/>
              <a:t>Yes, law is a language, yes, it is an art, but it is increasingly confronted with science (statistics, AI, etc.) and is gradually taking on its uses</a:t>
            </a:r>
          </a:p>
          <a:p>
            <a:r>
              <a:rPr lang="en-GB" dirty="0" smtClean="0"/>
              <a:t>The approaches of the disciplines (exact sciences and law) are scattered, sometimes in conflict (on principles or technical solutions), but progress in each discipline converges.</a:t>
            </a:r>
          </a:p>
          <a:p>
            <a:r>
              <a:rPr lang="en-GB"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n-GB"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truth is in the negative </a:t>
            </a:r>
            <a:r>
              <a:rPr lang="en-GB"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of appearances</a:t>
            </a:r>
            <a:r>
              <a:rPr lang="en-GB"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n-GB" dirty="0"/>
              <a:t> </a:t>
            </a:r>
            <a:r>
              <a:rPr lang="en-GB" dirty="0" smtClean="0"/>
              <a:t>(Hegel)</a:t>
            </a:r>
            <a:endParaRPr lang="en-GB" dirty="0"/>
          </a:p>
          <a:p>
            <a:endParaRPr lang="en-GB" dirty="0"/>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144952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1693"/>
          </a:xfrm>
        </p:spPr>
        <p:txBody>
          <a:bodyPr>
            <a:normAutofit/>
          </a:bodyPr>
          <a:lstStyle/>
          <a:p>
            <a:r>
              <a:rPr lang="en-GB" dirty="0" smtClean="0">
                <a:solidFill>
                  <a:srgbClr val="FF0000"/>
                </a:solidFill>
              </a:rPr>
              <a:t>Some facets of Open doctrine</a:t>
            </a:r>
            <a:endParaRPr lang="en-GB" dirty="0">
              <a:solidFill>
                <a:srgbClr val="FF0000"/>
              </a:solidFill>
            </a:endParaRPr>
          </a:p>
        </p:txBody>
      </p:sp>
      <p:sp>
        <p:nvSpPr>
          <p:cNvPr id="3" name="Espace réservé du contenu 2"/>
          <p:cNvSpPr>
            <a:spLocks noGrp="1"/>
          </p:cNvSpPr>
          <p:nvPr>
            <p:ph idx="1"/>
          </p:nvPr>
        </p:nvSpPr>
        <p:spPr/>
        <p:txBody>
          <a:bodyPr/>
          <a:lstStyle/>
          <a:p>
            <a:r>
              <a:rPr lang="en-GB" dirty="0" smtClean="0">
                <a:solidFill>
                  <a:srgbClr val="3366FF"/>
                </a:solidFill>
              </a:rPr>
              <a:t>Legal Compliance</a:t>
            </a:r>
          </a:p>
          <a:p>
            <a:r>
              <a:rPr lang="en-GB" dirty="0" smtClean="0">
                <a:solidFill>
                  <a:schemeClr val="accent3"/>
                </a:solidFill>
              </a:rPr>
              <a:t>The technical side</a:t>
            </a:r>
          </a:p>
          <a:p>
            <a:r>
              <a:rPr lang="en-GB" dirty="0" smtClean="0">
                <a:solidFill>
                  <a:srgbClr val="FF6600"/>
                </a:solidFill>
              </a:rPr>
              <a:t>The sociological and cultural aspect</a:t>
            </a:r>
          </a:p>
          <a:p>
            <a:r>
              <a:rPr lang="en-GB" dirty="0" smtClean="0">
                <a:solidFill>
                  <a:schemeClr val="bg1">
                    <a:lumMod val="65000"/>
                  </a:schemeClr>
                </a:solidFill>
              </a:rPr>
              <a:t>The pedagogical aspect</a:t>
            </a:r>
          </a:p>
          <a:p>
            <a:r>
              <a:rPr lang="en-GB" dirty="0" smtClean="0">
                <a:solidFill>
                  <a:schemeClr val="accent5">
                    <a:lumMod val="75000"/>
                  </a:schemeClr>
                </a:solidFill>
              </a:rPr>
              <a:t>Economic feasibility</a:t>
            </a:r>
          </a:p>
          <a:p>
            <a:r>
              <a:rPr lang="en-GB" dirty="0" smtClean="0">
                <a:solidFill>
                  <a:srgbClr val="660066"/>
                </a:solidFill>
              </a:rPr>
              <a:t>The marketing approach</a:t>
            </a:r>
          </a:p>
          <a:p>
            <a:endParaRPr lang="fr-FR" dirty="0"/>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195638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5468"/>
            <a:ext cx="8229600" cy="742297"/>
          </a:xfrm>
        </p:spPr>
        <p:txBody>
          <a:bodyPr>
            <a:normAutofit/>
          </a:bodyPr>
          <a:lstStyle/>
          <a:p>
            <a:r>
              <a:rPr lang="fr-FR" sz="3600" dirty="0" err="1" smtClean="0">
                <a:solidFill>
                  <a:srgbClr val="FF0000"/>
                </a:solidFill>
                <a:latin typeface="Arial"/>
                <a:cs typeface="Arial"/>
              </a:rPr>
              <a:t>Legal</a:t>
            </a:r>
            <a:r>
              <a:rPr lang="fr-FR" sz="3600" dirty="0" smtClean="0">
                <a:solidFill>
                  <a:srgbClr val="FF0000"/>
                </a:solidFill>
                <a:latin typeface="Arial"/>
                <a:cs typeface="Arial"/>
              </a:rPr>
              <a:t> </a:t>
            </a:r>
            <a:r>
              <a:rPr lang="fr-FR" sz="3600" dirty="0">
                <a:solidFill>
                  <a:srgbClr val="FF0000"/>
                </a:solidFill>
                <a:latin typeface="Arial"/>
                <a:cs typeface="Arial"/>
              </a:rPr>
              <a:t>obligations and practices</a:t>
            </a:r>
          </a:p>
        </p:txBody>
      </p:sp>
      <p:sp>
        <p:nvSpPr>
          <p:cNvPr id="3" name="Espace réservé du contenu 2"/>
          <p:cNvSpPr>
            <a:spLocks noGrp="1"/>
          </p:cNvSpPr>
          <p:nvPr>
            <p:ph idx="1"/>
          </p:nvPr>
        </p:nvSpPr>
        <p:spPr>
          <a:xfrm>
            <a:off x="457200" y="1583567"/>
            <a:ext cx="8229600" cy="4915655"/>
          </a:xfrm>
        </p:spPr>
        <p:txBody>
          <a:bodyPr>
            <a:normAutofit fontScale="62500" lnSpcReduction="20000"/>
          </a:bodyPr>
          <a:lstStyle/>
          <a:p>
            <a:pPr marL="0" indent="0">
              <a:buNone/>
            </a:pPr>
            <a:r>
              <a:rPr lang="en-GB" sz="4000" dirty="0" smtClean="0">
                <a:latin typeface="Arial"/>
                <a:cs typeface="Arial"/>
              </a:rPr>
              <a:t>Mandatory deposit if publicly funded in a </a:t>
            </a:r>
            <a:r>
              <a:rPr lang="en-GB" sz="4000" dirty="0" smtClean="0">
                <a:solidFill>
                  <a:schemeClr val="tx2"/>
                </a:solidFill>
                <a:latin typeface="Arial"/>
                <a:cs typeface="Arial"/>
              </a:rPr>
              <a:t>digital directory</a:t>
            </a:r>
          </a:p>
          <a:p>
            <a:pPr marL="0" indent="0">
              <a:buNone/>
            </a:pPr>
            <a:endParaRPr lang="en-GB" sz="4000" dirty="0" smtClean="0">
              <a:latin typeface="Arial"/>
              <a:cs typeface="Arial"/>
            </a:endParaRPr>
          </a:p>
          <a:p>
            <a:pPr marL="0" indent="0">
              <a:buNone/>
            </a:pPr>
            <a:r>
              <a:rPr lang="en-GB" sz="4000" dirty="0" smtClean="0">
                <a:solidFill>
                  <a:srgbClr val="FF0000"/>
                </a:solidFill>
                <a:latin typeface="Arial"/>
                <a:cs typeface="Arial"/>
              </a:rPr>
              <a:t>Minimum</a:t>
            </a:r>
            <a:r>
              <a:rPr lang="en-GB" sz="4000" dirty="0" smtClean="0">
                <a:latin typeface="Arial"/>
                <a:cs typeface="Arial"/>
              </a:rPr>
              <a:t> accessibility that opens slowly: university intranet first, then open access and soon translated funds</a:t>
            </a:r>
          </a:p>
          <a:p>
            <a:pPr marL="0" indent="0">
              <a:buNone/>
            </a:pPr>
            <a:endParaRPr lang="en-GB" sz="4000" dirty="0" smtClean="0">
              <a:latin typeface="Arial"/>
              <a:cs typeface="Arial"/>
            </a:endParaRPr>
          </a:p>
          <a:p>
            <a:pPr marL="0" indent="0">
              <a:buNone/>
            </a:pPr>
            <a:r>
              <a:rPr lang="en-GB" sz="4000" dirty="0" smtClean="0">
                <a:latin typeface="Arial"/>
                <a:cs typeface="Arial"/>
              </a:rPr>
              <a:t>Various uses for various types of authors and types of works</a:t>
            </a:r>
            <a:endParaRPr lang="en-GB" dirty="0" smtClean="0">
              <a:latin typeface="Arial"/>
              <a:cs typeface="Arial"/>
            </a:endParaRPr>
          </a:p>
          <a:p>
            <a:pPr lvl="1"/>
            <a:r>
              <a:rPr lang="en-GB" dirty="0" smtClean="0">
                <a:latin typeface="Arial"/>
                <a:cs typeface="Arial"/>
              </a:rPr>
              <a:t>Lawyers: open access (US </a:t>
            </a:r>
            <a:r>
              <a:rPr lang="en-GB" dirty="0" err="1" smtClean="0">
                <a:solidFill>
                  <a:srgbClr val="008000"/>
                </a:solidFill>
                <a:latin typeface="Arial"/>
                <a:cs typeface="Arial"/>
              </a:rPr>
              <a:t>Lexology</a:t>
            </a:r>
            <a:r>
              <a:rPr lang="en-GB" dirty="0" smtClean="0">
                <a:latin typeface="Arial"/>
                <a:cs typeface="Arial"/>
              </a:rPr>
              <a:t> database to the French Wiki GBD)</a:t>
            </a:r>
          </a:p>
          <a:p>
            <a:pPr lvl="1"/>
            <a:r>
              <a:rPr lang="en-GB" dirty="0" smtClean="0">
                <a:latin typeface="Arial"/>
                <a:cs typeface="Arial"/>
              </a:rPr>
              <a:t>Doctors of Law: open if everyone agrees, starting with the author</a:t>
            </a:r>
          </a:p>
          <a:p>
            <a:pPr lvl="1"/>
            <a:r>
              <a:rPr lang="en-GB" dirty="0" smtClean="0">
                <a:latin typeface="Arial"/>
                <a:cs typeface="Arial"/>
              </a:rPr>
              <a:t>Authors of other research works : according to the need of the moment: to be read absolutely by everyone, to be counted as a research activity, or to remain on good terms with your publisher</a:t>
            </a:r>
            <a:endParaRPr lang="en-GB" dirty="0">
              <a:latin typeface="Arial"/>
              <a:cs typeface="Arial"/>
            </a:endParaRPr>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59073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5468"/>
            <a:ext cx="8229600" cy="742297"/>
          </a:xfrm>
        </p:spPr>
        <p:txBody>
          <a:bodyPr>
            <a:noAutofit/>
          </a:bodyPr>
          <a:lstStyle/>
          <a:p>
            <a:r>
              <a:rPr lang="en-GB" sz="3200" dirty="0" smtClean="0">
                <a:solidFill>
                  <a:srgbClr val="FF0000"/>
                </a:solidFill>
              </a:rPr>
              <a:t>Sharing knowledge: a world of apparent paradoxes</a:t>
            </a:r>
            <a:endParaRPr lang="en-GB" sz="2800"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en-GB" dirty="0" smtClean="0">
                <a:solidFill>
                  <a:srgbClr val="3366FF"/>
                </a:solidFill>
              </a:rPr>
              <a:t>Share your knowledge </a:t>
            </a:r>
            <a:r>
              <a:rPr lang="en-GB" dirty="0" smtClean="0"/>
              <a:t>or </a:t>
            </a:r>
            <a:r>
              <a:rPr lang="en-GB" dirty="0" smtClean="0">
                <a:solidFill>
                  <a:schemeClr val="accent4">
                    <a:lumMod val="75000"/>
                  </a:schemeClr>
                </a:solidFill>
              </a:rPr>
              <a:t>make a career</a:t>
            </a:r>
            <a:r>
              <a:rPr lang="en-GB" dirty="0" smtClean="0"/>
              <a:t>? How about both? </a:t>
            </a:r>
          </a:p>
          <a:p>
            <a:r>
              <a:rPr lang="en-GB" dirty="0" smtClean="0"/>
              <a:t>Between researchers and French academic bodies or outside France and outside its native language?</a:t>
            </a:r>
          </a:p>
          <a:p>
            <a:r>
              <a:rPr lang="en-GB" dirty="0" smtClean="0"/>
              <a:t>Law French researchers probably do not need the </a:t>
            </a:r>
            <a:r>
              <a:rPr lang="en-GB" dirty="0" smtClean="0">
                <a:solidFill>
                  <a:srgbClr val="FF6600"/>
                </a:solidFill>
              </a:rPr>
              <a:t>SETHI</a:t>
            </a:r>
            <a:r>
              <a:rPr lang="en-GB" dirty="0" smtClean="0"/>
              <a:t> program to understand that they are not alone in thinking about law in the Universe, or even on Earth</a:t>
            </a:r>
            <a:endParaRPr lang="en-GB" dirty="0"/>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226180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1964"/>
            <a:ext cx="8229600" cy="742297"/>
          </a:xfrm>
        </p:spPr>
        <p:txBody>
          <a:bodyPr>
            <a:normAutofit fontScale="90000"/>
          </a:bodyPr>
          <a:lstStyle/>
          <a:p>
            <a:r>
              <a:rPr lang="en-GB" dirty="0" smtClean="0">
                <a:solidFill>
                  <a:srgbClr val="FF0000"/>
                </a:solidFill>
              </a:rPr>
              <a:t>Pedagogies</a:t>
            </a:r>
            <a:endParaRPr lang="en-GB"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en-GB" dirty="0" smtClean="0"/>
              <a:t>Encourage to describe and then share your work</a:t>
            </a:r>
          </a:p>
          <a:p>
            <a:pPr lvl="1"/>
            <a:r>
              <a:rPr lang="en-GB" dirty="0" smtClean="0"/>
              <a:t>The virtuous action of documentation centres</a:t>
            </a:r>
          </a:p>
          <a:p>
            <a:pPr lvl="1"/>
            <a:r>
              <a:rPr lang="en-GB" dirty="0" smtClean="0"/>
              <a:t>Awareness of the teaching world </a:t>
            </a:r>
          </a:p>
          <a:p>
            <a:pPr lvl="1"/>
            <a:r>
              <a:rPr lang="en-GB" dirty="0" smtClean="0"/>
              <a:t>Doctoral school recommendations</a:t>
            </a:r>
          </a:p>
          <a:p>
            <a:pPr lvl="1"/>
            <a:r>
              <a:rPr lang="en-GB" dirty="0" smtClean="0"/>
              <a:t>And their inevitable </a:t>
            </a:r>
            <a:r>
              <a:rPr lang="en-GB" dirty="0"/>
              <a:t>administrative corollaries (avoid complicating the filing, and threatening authors)</a:t>
            </a:r>
            <a:endParaRPr lang="en-GB" dirty="0" smtClean="0"/>
          </a:p>
          <a:p>
            <a:r>
              <a:rPr lang="en-GB" dirty="0" smtClean="0"/>
              <a:t>E-learning supports, MOOC are multiplying and their authors are finally talking to each other</a:t>
            </a:r>
          </a:p>
          <a:p>
            <a:r>
              <a:rPr lang="en-GB" dirty="0" smtClean="0"/>
              <a:t>Human support is essential to convince, train and help</a:t>
            </a:r>
            <a:endParaRPr lang="en-GB" dirty="0"/>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1268407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5469"/>
            <a:ext cx="8229600" cy="610333"/>
          </a:xfrm>
        </p:spPr>
        <p:txBody>
          <a:bodyPr>
            <a:noAutofit/>
          </a:bodyPr>
          <a:lstStyle/>
          <a:p>
            <a:r>
              <a:rPr lang="en-GB" sz="3200" dirty="0" smtClean="0">
                <a:solidFill>
                  <a:srgbClr val="FF0000"/>
                </a:solidFill>
                <a:latin typeface="Arial"/>
                <a:cs typeface="Arial"/>
              </a:rPr>
              <a:t>From the descriptive sheet to the meta-data</a:t>
            </a:r>
            <a:endParaRPr lang="en-GB" sz="3200" dirty="0">
              <a:solidFill>
                <a:srgbClr val="FF0000"/>
              </a:solidFill>
              <a:latin typeface="Arial"/>
              <a:cs typeface="Arial"/>
            </a:endParaRPr>
          </a:p>
        </p:txBody>
      </p:sp>
      <p:sp>
        <p:nvSpPr>
          <p:cNvPr id="3" name="Espace réservé du contenu 2"/>
          <p:cNvSpPr>
            <a:spLocks noGrp="1"/>
          </p:cNvSpPr>
          <p:nvPr>
            <p:ph idx="1"/>
          </p:nvPr>
        </p:nvSpPr>
        <p:spPr>
          <a:xfrm>
            <a:off x="457200" y="1484594"/>
            <a:ext cx="8229600" cy="4915656"/>
          </a:xfrm>
        </p:spPr>
        <p:txBody>
          <a:bodyPr>
            <a:normAutofit fontScale="92500"/>
          </a:bodyPr>
          <a:lstStyle/>
          <a:p>
            <a:r>
              <a:rPr lang="en-GB" sz="2400" dirty="0" smtClean="0">
                <a:latin typeface="Arial"/>
                <a:cs typeface="Arial"/>
              </a:rPr>
              <a:t>Minimum principle: all research work must be described - metadata must be freely accessible, and the public physical location of the work must be known to all</a:t>
            </a:r>
          </a:p>
          <a:p>
            <a:pPr marL="0" indent="0">
              <a:buNone/>
            </a:pPr>
            <a:endParaRPr lang="en-GB" sz="2400" dirty="0" smtClean="0">
              <a:latin typeface="Arial"/>
              <a:cs typeface="Arial"/>
            </a:endParaRPr>
          </a:p>
          <a:p>
            <a:r>
              <a:rPr lang="en-GB" sz="2400" dirty="0" smtClean="0">
                <a:latin typeface="Arial"/>
                <a:cs typeface="Arial"/>
              </a:rPr>
              <a:t>Practical implementation: various platforms have emerged: local and national - national institutions in charge of scientific and technological information and the management authorities of researchers have begun to work together to put some order into the situation.</a:t>
            </a:r>
          </a:p>
          <a:p>
            <a:endParaRPr lang="en-GB" sz="2400" dirty="0" smtClean="0">
              <a:latin typeface="Arial"/>
              <a:cs typeface="Arial"/>
            </a:endParaRPr>
          </a:p>
          <a:p>
            <a:r>
              <a:rPr lang="en-GB" sz="2400" dirty="0" smtClean="0">
                <a:latin typeface="Arial"/>
                <a:cs typeface="Arial"/>
              </a:rPr>
              <a:t>An unavoidable necessity: the harmonization of the metadata structure (starting from the Dublin Core as a minimum to be guaranteed) in accordance with international standards </a:t>
            </a:r>
            <a:endParaRPr lang="en-GB" sz="2400" dirty="0">
              <a:latin typeface="Arial"/>
              <a:cs typeface="Arial"/>
            </a:endParaRPr>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213282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
            <a:ext cx="8229600" cy="808278"/>
          </a:xfrm>
        </p:spPr>
        <p:txBody>
          <a:bodyPr>
            <a:normAutofit fontScale="90000"/>
          </a:bodyPr>
          <a:lstStyle/>
          <a:p>
            <a:r>
              <a:rPr lang="en-GB" dirty="0" smtClean="0">
                <a:solidFill>
                  <a:srgbClr val="FF0000"/>
                </a:solidFill>
              </a:rPr>
              <a:t>Full text open access ? Golden Way ?</a:t>
            </a:r>
            <a:endParaRPr lang="en-GB" dirty="0">
              <a:solidFill>
                <a:srgbClr val="FF0000"/>
              </a:solidFill>
            </a:endParaRPr>
          </a:p>
        </p:txBody>
      </p:sp>
      <p:sp>
        <p:nvSpPr>
          <p:cNvPr id="3" name="Espace réservé du contenu 2"/>
          <p:cNvSpPr>
            <a:spLocks noGrp="1"/>
          </p:cNvSpPr>
          <p:nvPr>
            <p:ph idx="1"/>
          </p:nvPr>
        </p:nvSpPr>
        <p:spPr>
          <a:xfrm>
            <a:off x="457200" y="1600200"/>
            <a:ext cx="8229600" cy="4525963"/>
          </a:xfrm>
        </p:spPr>
        <p:txBody>
          <a:bodyPr>
            <a:normAutofit fontScale="70000" lnSpcReduction="20000"/>
          </a:bodyPr>
          <a:lstStyle/>
          <a:p>
            <a:r>
              <a:rPr lang="en-GB" dirty="0" smtClean="0"/>
              <a:t>The various actors do not have the same visibility needs, some must show all their work, others can limit their consultation to a small committee of readers</a:t>
            </a:r>
          </a:p>
          <a:p>
            <a:r>
              <a:rPr lang="en-GB" dirty="0" smtClean="0"/>
              <a:t>Should everyone have free access to all the necessary legal knowledge?</a:t>
            </a:r>
          </a:p>
          <a:p>
            <a:r>
              <a:rPr lang="en-GB" dirty="0" smtClean="0"/>
              <a:t>The impact on the economic model of this envisaged progress must be measured. Free access release of documents that no longer sell at all is beginning to be practiced.</a:t>
            </a:r>
          </a:p>
          <a:p>
            <a:r>
              <a:rPr lang="en-GB" dirty="0" smtClean="0"/>
              <a:t>Discussing with the market is now essential, knowing that all the solutions found will be scalable in essence, drawing inspiration from solutions found outside of France</a:t>
            </a:r>
          </a:p>
          <a:p>
            <a:r>
              <a:rPr lang="en-GB" dirty="0"/>
              <a:t>Better inform French actors about the foreign practice of disseminating Legal Doctrine: EU policy, North American practices, emerging countries</a:t>
            </a:r>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335246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73234"/>
          </a:xfrm>
        </p:spPr>
        <p:txBody>
          <a:bodyPr>
            <a:normAutofit fontScale="90000"/>
          </a:bodyPr>
          <a:lstStyle/>
          <a:p>
            <a:r>
              <a:rPr lang="en-GB" dirty="0" smtClean="0">
                <a:solidFill>
                  <a:srgbClr val="FF0000"/>
                </a:solidFill>
              </a:rPr>
              <a:t>Open Thesis Award : a quick summary</a:t>
            </a:r>
            <a:endParaRPr lang="en-GB" dirty="0">
              <a:solidFill>
                <a:srgbClr val="FF0000"/>
              </a:solidFill>
            </a:endParaRPr>
          </a:p>
        </p:txBody>
      </p:sp>
      <p:sp>
        <p:nvSpPr>
          <p:cNvPr id="3" name="Espace réservé du contenu 2"/>
          <p:cNvSpPr>
            <a:spLocks noGrp="1"/>
          </p:cNvSpPr>
          <p:nvPr>
            <p:ph idx="1"/>
          </p:nvPr>
        </p:nvSpPr>
        <p:spPr>
          <a:xfrm>
            <a:off x="457200" y="1220666"/>
            <a:ext cx="8229600" cy="5179584"/>
          </a:xfrm>
        </p:spPr>
        <p:txBody>
          <a:bodyPr>
            <a:normAutofit fontScale="85000" lnSpcReduction="20000"/>
          </a:bodyPr>
          <a:lstStyle/>
          <a:p>
            <a:pPr lvl="1"/>
            <a:r>
              <a:rPr lang="en-GB" dirty="0" smtClean="0"/>
              <a:t>Audience: any doctor of law who defended his thesis between January 1, 2016, and December 31, 2018, and who submitted it freely in the HAL directory with the authorization of his jury, respecting the ABES referencing standards</a:t>
            </a:r>
          </a:p>
          <a:p>
            <a:pPr lvl="1"/>
            <a:r>
              <a:rPr lang="en-GB" dirty="0" smtClean="0"/>
              <a:t>Calendar</a:t>
            </a:r>
            <a:r>
              <a:rPr lang="en-GB" dirty="0"/>
              <a:t>: end of </a:t>
            </a:r>
            <a:r>
              <a:rPr lang="en-GB" dirty="0" smtClean="0"/>
              <a:t>2018 writing </a:t>
            </a:r>
            <a:r>
              <a:rPr lang="en-GB" dirty="0"/>
              <a:t>of the official competition rules and recruitment of the </a:t>
            </a:r>
            <a:r>
              <a:rPr lang="en-GB" dirty="0" smtClean="0"/>
              <a:t>jury, opening at the beginning of 2019, the proclamation of the prize at the Village de la Legal Tech at the end of 2019 (meeting co-organized by Open Law every year)</a:t>
            </a:r>
          </a:p>
          <a:p>
            <a:pPr lvl="1"/>
            <a:r>
              <a:rPr lang="en-GB" dirty="0" smtClean="0"/>
              <a:t>Purpose: to reward positive actors, to motivate doctors of law to open access to the full text of their thesis in a public digital archive and to use the event to promote an open international common fund of legal knowledge</a:t>
            </a:r>
          </a:p>
          <a:p>
            <a:pPr lvl="1"/>
            <a:r>
              <a:rPr lang="en-GB" dirty="0" smtClean="0"/>
              <a:t>Reward: a support to the publication on paper, associated with a very wide diffusion of this thesis on the Internet</a:t>
            </a:r>
          </a:p>
        </p:txBody>
      </p:sp>
    </p:spTree>
    <p:extLst>
      <p:ext uri="{BB962C8B-B14F-4D97-AF65-F5344CB8AC3E}">
        <p14:creationId xmlns:p14="http://schemas.microsoft.com/office/powerpoint/2010/main" val="173590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56738"/>
          </a:xfrm>
        </p:spPr>
        <p:txBody>
          <a:bodyPr/>
          <a:lstStyle/>
          <a:p>
            <a:r>
              <a:rPr lang="fr-FR" dirty="0" smtClean="0">
                <a:solidFill>
                  <a:srgbClr val="FF0000"/>
                </a:solidFill>
              </a:rPr>
              <a:t>Conclusion</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en-GB" dirty="0" smtClean="0"/>
              <a:t>Opening Doctrine in France is a very long way trip.</a:t>
            </a:r>
          </a:p>
          <a:p>
            <a:pPr lvl="1"/>
            <a:r>
              <a:rPr lang="en-GB" dirty="0" smtClean="0"/>
              <a:t>Start since the beginnings of the Internet (1995)</a:t>
            </a:r>
          </a:p>
          <a:p>
            <a:pPr lvl="1"/>
            <a:r>
              <a:rPr lang="en-GB" dirty="0" smtClean="0"/>
              <a:t>Very slow progress</a:t>
            </a:r>
          </a:p>
          <a:p>
            <a:pPr lvl="1"/>
            <a:r>
              <a:rPr lang="en-GB" dirty="0" smtClean="0"/>
              <a:t>Multiple attempts and many failures </a:t>
            </a:r>
          </a:p>
          <a:p>
            <a:pPr lvl="1"/>
            <a:r>
              <a:rPr lang="en-GB" dirty="0" smtClean="0"/>
              <a:t>Mistrust and constant fear of the university community</a:t>
            </a:r>
          </a:p>
          <a:p>
            <a:pPr lvl="1"/>
            <a:r>
              <a:rPr lang="en-GB" dirty="0" smtClean="0"/>
              <a:t>But, but, but …</a:t>
            </a:r>
          </a:p>
          <a:p>
            <a:r>
              <a:rPr lang="en-GB" dirty="0" smtClean="0"/>
              <a:t>Times are changing, now!</a:t>
            </a:r>
            <a:endParaRPr lang="en-GB" dirty="0"/>
          </a:p>
        </p:txBody>
      </p:sp>
      <p:cxnSp>
        <p:nvCxnSpPr>
          <p:cNvPr id="4"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Tree>
    <p:extLst>
      <p:ext uri="{BB962C8B-B14F-4D97-AF65-F5344CB8AC3E}">
        <p14:creationId xmlns:p14="http://schemas.microsoft.com/office/powerpoint/2010/main" val="18564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14"/>
          <p:cNvCxnSpPr>
            <a:cxnSpLocks noChangeShapeType="1"/>
          </p:cNvCxnSpPr>
          <p:nvPr/>
        </p:nvCxnSpPr>
        <p:spPr bwMode="auto">
          <a:xfrm>
            <a:off x="0" y="764704"/>
            <a:ext cx="9144000" cy="0"/>
          </a:xfrm>
          <a:prstGeom prst="line">
            <a:avLst/>
          </a:prstGeom>
          <a:noFill/>
          <a:ln w="19050">
            <a:solidFill>
              <a:srgbClr val="0000FF"/>
            </a:solidFill>
            <a:round/>
            <a:headEnd/>
            <a:tailEnd/>
          </a:ln>
        </p:spPr>
      </p:cxnSp>
      <p:sp>
        <p:nvSpPr>
          <p:cNvPr id="12" name="Rectangle 2"/>
          <p:cNvSpPr txBox="1">
            <a:spLocks noChangeArrowheads="1"/>
          </p:cNvSpPr>
          <p:nvPr/>
        </p:nvSpPr>
        <p:spPr bwMode="auto">
          <a:xfrm>
            <a:off x="92968" y="-222955"/>
            <a:ext cx="8943528"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dirty="0" err="1" smtClean="0">
                <a:solidFill>
                  <a:srgbClr val="FF0000"/>
                </a:solidFill>
                <a:latin typeface="Arial"/>
              </a:rPr>
              <a:t>Researchers</a:t>
            </a:r>
            <a:r>
              <a:rPr lang="fr-FR" sz="3300" b="1" dirty="0" smtClean="0">
                <a:solidFill>
                  <a:srgbClr val="FF0000"/>
                </a:solidFill>
                <a:latin typeface="Arial"/>
              </a:rPr>
              <a:t> design </a:t>
            </a:r>
            <a:r>
              <a:rPr lang="fr-FR" sz="3300" b="1" dirty="0" err="1" smtClean="0">
                <a:solidFill>
                  <a:srgbClr val="FF0000"/>
                </a:solidFill>
                <a:latin typeface="Arial"/>
              </a:rPr>
              <a:t>tools</a:t>
            </a:r>
            <a:r>
              <a:rPr lang="fr-FR" sz="3300" b="1" dirty="0" smtClean="0">
                <a:solidFill>
                  <a:srgbClr val="FF0000"/>
                </a:solidFill>
                <a:latin typeface="Arial"/>
              </a:rPr>
              <a:t> for Open Science</a:t>
            </a:r>
            <a:endParaRPr lang="fr-FR" sz="3300" b="1" dirty="0">
              <a:solidFill>
                <a:srgbClr val="FF0000"/>
              </a:solidFill>
              <a:latin typeface="Arial"/>
            </a:endParaRPr>
          </a:p>
        </p:txBody>
      </p:sp>
      <p:pic>
        <p:nvPicPr>
          <p:cNvPr id="15" name="Picture 14"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00" y="6482236"/>
            <a:ext cx="946449" cy="331140"/>
          </a:xfrm>
          <a:prstGeom prst="rect">
            <a:avLst/>
          </a:prstGeom>
        </p:spPr>
      </p:pic>
      <p:sp>
        <p:nvSpPr>
          <p:cNvPr id="18" name="ZoneTexte 14"/>
          <p:cNvSpPr txBox="1">
            <a:spLocks noChangeArrowheads="1"/>
          </p:cNvSpPr>
          <p:nvPr/>
        </p:nvSpPr>
        <p:spPr bwMode="auto">
          <a:xfrm>
            <a:off x="-36512" y="548680"/>
            <a:ext cx="9001000" cy="6863418"/>
          </a:xfrm>
          <a:prstGeom prst="rect">
            <a:avLst/>
          </a:prstGeom>
          <a:noFill/>
          <a:ln w="9525">
            <a:noFill/>
            <a:miter lim="800000"/>
            <a:headEnd/>
            <a:tailEnd/>
          </a:ln>
        </p:spPr>
        <p:txBody>
          <a:bodyPr wrap="square">
            <a:prstTxWarp prst="textNoShape">
              <a:avLst/>
            </a:prstTxWarp>
            <a:spAutoFit/>
          </a:bodyPr>
          <a:lstStyle/>
          <a:p>
            <a:pPr algn="ctr"/>
            <a:endParaRPr lang="fr-FR" sz="1200" dirty="0" smtClean="0">
              <a:solidFill>
                <a:srgbClr val="0000FF"/>
              </a:solidFill>
              <a:latin typeface="Calibri"/>
            </a:endParaRPr>
          </a:p>
          <a:p>
            <a:pPr marL="342900" indent="-342900" algn="ctr">
              <a:buFont typeface="Arial"/>
              <a:buChar char="•"/>
            </a:pPr>
            <a:r>
              <a:rPr lang="fr-FR" sz="2300" dirty="0" smtClean="0">
                <a:latin typeface="Calibri"/>
              </a:rPr>
              <a:t>In </a:t>
            </a:r>
            <a:r>
              <a:rPr lang="fr-FR" sz="2300" dirty="0" smtClean="0">
                <a:solidFill>
                  <a:srgbClr val="FF0000"/>
                </a:solidFill>
                <a:latin typeface="Calibri"/>
              </a:rPr>
              <a:t>1978</a:t>
            </a:r>
            <a:r>
              <a:rPr lang="is-IS" sz="2300" dirty="0" smtClean="0">
                <a:solidFill>
                  <a:srgbClr val="000000"/>
                </a:solidFill>
                <a:latin typeface="Calibri"/>
              </a:rPr>
              <a:t> </a:t>
            </a:r>
            <a:r>
              <a:rPr lang="fr-FR" sz="2300" dirty="0" smtClean="0">
                <a:solidFill>
                  <a:srgbClr val="000000"/>
                </a:solidFill>
                <a:latin typeface="Calibri"/>
              </a:rPr>
              <a:t>the </a:t>
            </a:r>
            <a:r>
              <a:rPr lang="fr-FR" sz="2300" dirty="0" smtClean="0">
                <a:solidFill>
                  <a:srgbClr val="0000FF"/>
                </a:solidFill>
                <a:latin typeface="Calibri"/>
              </a:rPr>
              <a:t>computer </a:t>
            </a:r>
            <a:r>
              <a:rPr lang="fr-FR" sz="2300" dirty="0" err="1" smtClean="0">
                <a:solidFill>
                  <a:srgbClr val="0000FF"/>
                </a:solidFill>
                <a:latin typeface="Calibri"/>
              </a:rPr>
              <a:t>scientist</a:t>
            </a:r>
            <a:r>
              <a:rPr lang="fr-FR" sz="2300" dirty="0" smtClean="0">
                <a:solidFill>
                  <a:srgbClr val="0000FF"/>
                </a:solidFill>
                <a:latin typeface="Calibri"/>
              </a:rPr>
              <a:t> </a:t>
            </a:r>
            <a:r>
              <a:rPr lang="fr-FR" sz="2300" i="1" dirty="0" smtClean="0">
                <a:solidFill>
                  <a:srgbClr val="3366FF"/>
                </a:solidFill>
                <a:latin typeface="Calibri"/>
              </a:rPr>
              <a:t>Donald </a:t>
            </a:r>
            <a:r>
              <a:rPr lang="fr-FR" sz="2300" i="1" dirty="0" err="1" smtClean="0">
                <a:solidFill>
                  <a:srgbClr val="3366FF"/>
                </a:solidFill>
                <a:latin typeface="Calibri"/>
              </a:rPr>
              <a:t>Knuth</a:t>
            </a:r>
            <a:r>
              <a:rPr lang="fr-FR" sz="2300" i="1" dirty="0" smtClean="0">
                <a:solidFill>
                  <a:srgbClr val="3366FF"/>
                </a:solidFill>
                <a:latin typeface="Calibri"/>
              </a:rPr>
              <a:t> </a:t>
            </a:r>
            <a:r>
              <a:rPr lang="fr-FR" sz="2300" dirty="0" smtClean="0">
                <a:solidFill>
                  <a:srgbClr val="000000"/>
                </a:solidFill>
                <a:latin typeface="Calibri"/>
              </a:rPr>
              <a:t>(</a:t>
            </a:r>
            <a:r>
              <a:rPr lang="fr-FR" sz="2300" dirty="0" err="1" smtClean="0">
                <a:solidFill>
                  <a:srgbClr val="000000"/>
                </a:solidFill>
                <a:latin typeface="Calibri"/>
              </a:rPr>
              <a:t>Stanford</a:t>
            </a:r>
            <a:r>
              <a:rPr lang="fr-FR" sz="2300" dirty="0" smtClean="0">
                <a:solidFill>
                  <a:srgbClr val="000000"/>
                </a:solidFill>
                <a:latin typeface="Calibri"/>
              </a:rPr>
              <a:t> </a:t>
            </a:r>
            <a:r>
              <a:rPr lang="fr-FR" sz="2300" dirty="0" err="1" smtClean="0">
                <a:solidFill>
                  <a:srgbClr val="000000"/>
                </a:solidFill>
                <a:latin typeface="Calibri"/>
              </a:rPr>
              <a:t>University</a:t>
            </a:r>
            <a:r>
              <a:rPr lang="fr-FR" sz="2300" dirty="0" smtClean="0">
                <a:solidFill>
                  <a:srgbClr val="000000"/>
                </a:solidFill>
                <a:latin typeface="Calibri"/>
              </a:rPr>
              <a:t>) </a:t>
            </a:r>
            <a:r>
              <a:rPr lang="fr-FR" sz="2300" dirty="0" err="1" smtClean="0"/>
              <a:t>published</a:t>
            </a:r>
            <a:r>
              <a:rPr lang="fr-FR" sz="2300" dirty="0" smtClean="0"/>
              <a:t> </a:t>
            </a:r>
            <a:r>
              <a:rPr lang="fr-FR" sz="2300" dirty="0" smtClean="0">
                <a:latin typeface="Calibri"/>
              </a:rPr>
              <a:t>the </a:t>
            </a:r>
            <a:r>
              <a:rPr lang="fr-FR" sz="2300" dirty="0">
                <a:solidFill>
                  <a:srgbClr val="FF0000"/>
                </a:solidFill>
                <a:latin typeface="Calibri"/>
              </a:rPr>
              <a:t>O</a:t>
            </a:r>
            <a:r>
              <a:rPr lang="fr-FR" sz="2300" dirty="0" smtClean="0">
                <a:solidFill>
                  <a:srgbClr val="FF0000"/>
                </a:solidFill>
                <a:latin typeface="Calibri"/>
              </a:rPr>
              <a:t>pen </a:t>
            </a:r>
            <a:r>
              <a:rPr lang="fr-FR" sz="2300" dirty="0">
                <a:solidFill>
                  <a:srgbClr val="FF0000"/>
                </a:solidFill>
                <a:latin typeface="Calibri"/>
              </a:rPr>
              <a:t>S</a:t>
            </a:r>
            <a:r>
              <a:rPr lang="fr-FR" sz="2300" dirty="0" smtClean="0">
                <a:solidFill>
                  <a:srgbClr val="FF0000"/>
                </a:solidFill>
                <a:latin typeface="Calibri"/>
              </a:rPr>
              <a:t>oftware </a:t>
            </a:r>
            <a:r>
              <a:rPr lang="fr-FR" sz="2300" i="1" dirty="0" err="1" smtClean="0">
                <a:solidFill>
                  <a:srgbClr val="FF0000"/>
                </a:solidFill>
                <a:latin typeface="Calibri"/>
              </a:rPr>
              <a:t>TeX</a:t>
            </a:r>
            <a:r>
              <a:rPr lang="fr-FR" sz="2300" dirty="0" smtClean="0">
                <a:solidFill>
                  <a:srgbClr val="FF0000"/>
                </a:solidFill>
                <a:latin typeface="Calibri"/>
              </a:rPr>
              <a:t> </a:t>
            </a:r>
            <a:r>
              <a:rPr lang="fr-FR" sz="2300" dirty="0" smtClean="0">
                <a:solidFill>
                  <a:srgbClr val="28C191"/>
                </a:solidFill>
                <a:latin typeface="Calibri"/>
              </a:rPr>
              <a:t>for </a:t>
            </a:r>
            <a:r>
              <a:rPr lang="fr-FR" sz="2300" dirty="0" err="1" smtClean="0">
                <a:solidFill>
                  <a:srgbClr val="28C191"/>
                </a:solidFill>
                <a:latin typeface="Calibri"/>
              </a:rPr>
              <a:t>typesetting</a:t>
            </a:r>
            <a:r>
              <a:rPr lang="fr-FR" sz="2300" dirty="0" smtClean="0">
                <a:solidFill>
                  <a:srgbClr val="28C191"/>
                </a:solidFill>
                <a:latin typeface="Calibri"/>
              </a:rPr>
              <a:t> </a:t>
            </a:r>
            <a:r>
              <a:rPr lang="fr-FR" sz="2300" dirty="0" err="1" smtClean="0">
                <a:solidFill>
                  <a:srgbClr val="28C191"/>
                </a:solidFill>
                <a:latin typeface="Calibri"/>
              </a:rPr>
              <a:t>research</a:t>
            </a:r>
            <a:r>
              <a:rPr lang="fr-FR" sz="2300" dirty="0" smtClean="0">
                <a:solidFill>
                  <a:srgbClr val="28C191"/>
                </a:solidFill>
                <a:latin typeface="Calibri"/>
              </a:rPr>
              <a:t> articles</a:t>
            </a:r>
            <a:r>
              <a:rPr lang="fr-FR" sz="2300" dirty="0" smtClean="0">
                <a:solidFill>
                  <a:srgbClr val="000000"/>
                </a:solidFill>
                <a:latin typeface="Calibri"/>
              </a:rPr>
              <a:t>,</a:t>
            </a:r>
          </a:p>
          <a:p>
            <a:pPr algn="ctr"/>
            <a:r>
              <a:rPr lang="fr-FR" sz="2300" dirty="0" err="1">
                <a:solidFill>
                  <a:srgbClr val="000000"/>
                </a:solidFill>
                <a:latin typeface="Calibri"/>
              </a:rPr>
              <a:t>e</a:t>
            </a:r>
            <a:r>
              <a:rPr lang="fr-FR" sz="2300" dirty="0" err="1" smtClean="0">
                <a:solidFill>
                  <a:srgbClr val="000000"/>
                </a:solidFill>
                <a:latin typeface="Calibri"/>
              </a:rPr>
              <a:t>specially</a:t>
            </a:r>
            <a:r>
              <a:rPr lang="fr-FR" sz="2300" dirty="0" smtClean="0">
                <a:solidFill>
                  <a:srgbClr val="000000"/>
                </a:solidFill>
                <a:latin typeface="Calibri"/>
              </a:rPr>
              <a:t> </a:t>
            </a:r>
            <a:r>
              <a:rPr lang="fr-FR" sz="2300" dirty="0" err="1" smtClean="0">
                <a:solidFill>
                  <a:srgbClr val="000000"/>
                </a:solidFill>
                <a:latin typeface="Calibri"/>
              </a:rPr>
              <a:t>complex</a:t>
            </a:r>
            <a:r>
              <a:rPr lang="fr-FR" sz="2300" dirty="0" smtClean="0">
                <a:solidFill>
                  <a:srgbClr val="000000"/>
                </a:solidFill>
                <a:latin typeface="Calibri"/>
              </a:rPr>
              <a:t> </a:t>
            </a:r>
            <a:r>
              <a:rPr lang="fr-FR" sz="2300" dirty="0" err="1" smtClean="0">
                <a:solidFill>
                  <a:srgbClr val="000000"/>
                </a:solidFill>
                <a:latin typeface="Calibri"/>
              </a:rPr>
              <a:t>mathematical</a:t>
            </a:r>
            <a:r>
              <a:rPr lang="fr-FR" sz="2300" dirty="0" smtClean="0">
                <a:solidFill>
                  <a:srgbClr val="000000"/>
                </a:solidFill>
                <a:latin typeface="Calibri"/>
              </a:rPr>
              <a:t> </a:t>
            </a:r>
            <a:r>
              <a:rPr lang="fr-FR" sz="2300" dirty="0" err="1" smtClean="0">
                <a:solidFill>
                  <a:srgbClr val="000000"/>
                </a:solidFill>
                <a:latin typeface="Calibri"/>
              </a:rPr>
              <a:t>formulae</a:t>
            </a:r>
            <a:r>
              <a:rPr lang="fr-FR" sz="2300" dirty="0" smtClean="0">
                <a:solidFill>
                  <a:srgbClr val="000000"/>
                </a:solidFill>
                <a:latin typeface="Calibri"/>
              </a:rPr>
              <a:t>.</a:t>
            </a:r>
          </a:p>
          <a:p>
            <a:pPr algn="ctr"/>
            <a:endParaRPr lang="fr-FR" sz="1200" dirty="0" smtClean="0">
              <a:solidFill>
                <a:srgbClr val="0000FF"/>
              </a:solidFill>
              <a:latin typeface="Calibri"/>
            </a:endParaRPr>
          </a:p>
          <a:p>
            <a:pPr marL="342900" indent="-342900" algn="ctr">
              <a:buFont typeface="Arial"/>
              <a:buChar char="•"/>
            </a:pPr>
            <a:r>
              <a:rPr lang="fr-FR" sz="2300" dirty="0">
                <a:solidFill>
                  <a:srgbClr val="000000"/>
                </a:solidFill>
              </a:rPr>
              <a:t>In </a:t>
            </a:r>
            <a:r>
              <a:rPr lang="fr-FR" sz="2300" dirty="0" smtClean="0">
                <a:solidFill>
                  <a:srgbClr val="FF0000"/>
                </a:solidFill>
              </a:rPr>
              <a:t>1990</a:t>
            </a:r>
            <a:r>
              <a:rPr lang="fr-FR" sz="2300" dirty="0" smtClean="0">
                <a:solidFill>
                  <a:srgbClr val="000000"/>
                </a:solidFill>
              </a:rPr>
              <a:t> </a:t>
            </a:r>
            <a:r>
              <a:rPr lang="fr-FR" sz="2300" dirty="0">
                <a:solidFill>
                  <a:srgbClr val="000000"/>
                </a:solidFill>
              </a:rPr>
              <a:t>the </a:t>
            </a:r>
            <a:r>
              <a:rPr lang="fr-FR" sz="2300" dirty="0" err="1" smtClean="0">
                <a:solidFill>
                  <a:srgbClr val="0000FF"/>
                </a:solidFill>
              </a:rPr>
              <a:t>physicist</a:t>
            </a:r>
            <a:r>
              <a:rPr lang="fr-FR" sz="2300" dirty="0" smtClean="0">
                <a:solidFill>
                  <a:srgbClr val="0000FF"/>
                </a:solidFill>
              </a:rPr>
              <a:t> and computer </a:t>
            </a:r>
            <a:r>
              <a:rPr lang="fr-FR" sz="2300" dirty="0" err="1" smtClean="0">
                <a:solidFill>
                  <a:srgbClr val="0000FF"/>
                </a:solidFill>
              </a:rPr>
              <a:t>scientist</a:t>
            </a:r>
            <a:r>
              <a:rPr lang="fr-FR" sz="2300" dirty="0" smtClean="0">
                <a:solidFill>
                  <a:srgbClr val="0000FF"/>
                </a:solidFill>
              </a:rPr>
              <a:t> </a:t>
            </a:r>
            <a:r>
              <a:rPr lang="fr-FR" sz="2300" i="1" dirty="0" smtClean="0">
                <a:solidFill>
                  <a:srgbClr val="FF0000"/>
                </a:solidFill>
              </a:rPr>
              <a:t>Tim Bernes-Lee</a:t>
            </a:r>
            <a:r>
              <a:rPr lang="fr-FR" sz="2300" dirty="0" smtClean="0">
                <a:solidFill>
                  <a:srgbClr val="FF0000"/>
                </a:solidFill>
              </a:rPr>
              <a:t> </a:t>
            </a:r>
            <a:r>
              <a:rPr lang="fr-FR" sz="2300" dirty="0" smtClean="0">
                <a:solidFill>
                  <a:srgbClr val="000000"/>
                </a:solidFill>
              </a:rPr>
              <a:t>(CERN) </a:t>
            </a:r>
            <a:r>
              <a:rPr lang="fr-FR" sz="2300" dirty="0" err="1">
                <a:solidFill>
                  <a:srgbClr val="000000"/>
                </a:solidFill>
              </a:rPr>
              <a:t>created</a:t>
            </a:r>
            <a:r>
              <a:rPr lang="fr-FR" sz="2300" dirty="0">
                <a:solidFill>
                  <a:srgbClr val="000000"/>
                </a:solidFill>
              </a:rPr>
              <a:t> </a:t>
            </a:r>
            <a:r>
              <a:rPr lang="fr-FR" sz="2300" dirty="0" smtClean="0">
                <a:solidFill>
                  <a:srgbClr val="000000"/>
                </a:solidFill>
              </a:rPr>
              <a:t>the</a:t>
            </a:r>
            <a:r>
              <a:rPr lang="fr-FR" sz="2300" dirty="0">
                <a:solidFill>
                  <a:srgbClr val="28C191"/>
                </a:solidFill>
              </a:rPr>
              <a:t> </a:t>
            </a:r>
            <a:r>
              <a:rPr lang="fr-FR" sz="2300" dirty="0">
                <a:solidFill>
                  <a:srgbClr val="FF0000"/>
                </a:solidFill>
              </a:rPr>
              <a:t>O</a:t>
            </a:r>
            <a:r>
              <a:rPr lang="fr-FR" sz="2300" dirty="0" smtClean="0">
                <a:solidFill>
                  <a:srgbClr val="FF0000"/>
                </a:solidFill>
              </a:rPr>
              <a:t>pen </a:t>
            </a:r>
            <a:r>
              <a:rPr lang="fr-FR" sz="2300" dirty="0">
                <a:solidFill>
                  <a:srgbClr val="FF0000"/>
                </a:solidFill>
              </a:rPr>
              <a:t>P</a:t>
            </a:r>
            <a:r>
              <a:rPr lang="fr-FR" sz="2300" dirty="0" smtClean="0">
                <a:solidFill>
                  <a:srgbClr val="FF0000"/>
                </a:solidFill>
              </a:rPr>
              <a:t>rotocol </a:t>
            </a:r>
            <a:r>
              <a:rPr lang="fr-FR" sz="2300" i="1" dirty="0" smtClean="0">
                <a:solidFill>
                  <a:srgbClr val="FF0000"/>
                </a:solidFill>
              </a:rPr>
              <a:t>http </a:t>
            </a:r>
            <a:r>
              <a:rPr lang="fr-FR" sz="2300" dirty="0" smtClean="0">
                <a:solidFill>
                  <a:srgbClr val="FF0000"/>
                </a:solidFill>
              </a:rPr>
              <a:t>of </a:t>
            </a:r>
            <a:r>
              <a:rPr lang="fr-FR" sz="2300" i="1" dirty="0" smtClean="0">
                <a:solidFill>
                  <a:srgbClr val="FF0000"/>
                </a:solidFill>
              </a:rPr>
              <a:t>WWW</a:t>
            </a:r>
            <a:r>
              <a:rPr lang="fr-FR" sz="2300" dirty="0" smtClean="0">
                <a:solidFill>
                  <a:srgbClr val="FF0000"/>
                </a:solidFill>
              </a:rPr>
              <a:t> </a:t>
            </a:r>
            <a:r>
              <a:rPr lang="fr-FR" sz="2300" dirty="0" err="1" smtClean="0">
                <a:solidFill>
                  <a:srgbClr val="28C191"/>
                </a:solidFill>
              </a:rPr>
              <a:t>without</a:t>
            </a:r>
            <a:r>
              <a:rPr lang="fr-FR" sz="2300" dirty="0" smtClean="0">
                <a:solidFill>
                  <a:srgbClr val="28C191"/>
                </a:solidFill>
              </a:rPr>
              <a:t> </a:t>
            </a:r>
            <a:r>
              <a:rPr lang="fr-FR" sz="2300" dirty="0" err="1" smtClean="0">
                <a:solidFill>
                  <a:srgbClr val="28C191"/>
                </a:solidFill>
              </a:rPr>
              <a:t>patenting</a:t>
            </a:r>
            <a:r>
              <a:rPr lang="fr-FR" sz="2300" dirty="0" smtClean="0">
                <a:solidFill>
                  <a:srgbClr val="28C191"/>
                </a:solidFill>
              </a:rPr>
              <a:t> </a:t>
            </a:r>
            <a:r>
              <a:rPr lang="fr-FR" sz="2300" dirty="0" err="1" smtClean="0">
                <a:solidFill>
                  <a:srgbClr val="28C191"/>
                </a:solidFill>
              </a:rPr>
              <a:t>it</a:t>
            </a:r>
            <a:r>
              <a:rPr lang="fr-FR" sz="2300" dirty="0" smtClean="0"/>
              <a:t>,</a:t>
            </a:r>
          </a:p>
          <a:p>
            <a:pPr algn="ctr"/>
            <a:r>
              <a:rPr lang="fr-FR" sz="2300" dirty="0">
                <a:solidFill>
                  <a:srgbClr val="28C191"/>
                </a:solidFill>
              </a:rPr>
              <a:t> </a:t>
            </a:r>
            <a:r>
              <a:rPr lang="fr-FR" sz="2300" dirty="0" smtClean="0">
                <a:solidFill>
                  <a:srgbClr val="28C191"/>
                </a:solidFill>
              </a:rPr>
              <a:t>   </a:t>
            </a:r>
            <a:r>
              <a:rPr lang="fr-FR" sz="2300" dirty="0" smtClean="0"/>
              <a:t>in </a:t>
            </a:r>
            <a:r>
              <a:rPr lang="fr-FR" sz="2300" dirty="0" err="1" smtClean="0"/>
              <a:t>order</a:t>
            </a:r>
            <a:r>
              <a:rPr lang="fr-FR" sz="2300" dirty="0" smtClean="0"/>
              <a:t> </a:t>
            </a:r>
            <a:r>
              <a:rPr lang="fr-FR" sz="2300" dirty="0" err="1" smtClean="0"/>
              <a:t>that</a:t>
            </a:r>
            <a:r>
              <a:rPr lang="fr-FR" sz="2300" dirty="0" smtClean="0"/>
              <a:t> </a:t>
            </a:r>
            <a:r>
              <a:rPr lang="fr-FR" sz="2300" dirty="0" err="1" smtClean="0"/>
              <a:t>it</a:t>
            </a:r>
            <a:r>
              <a:rPr lang="fr-FR" sz="2300" dirty="0" smtClean="0"/>
              <a:t> </a:t>
            </a:r>
            <a:r>
              <a:rPr lang="fr-FR" sz="2300" dirty="0" err="1" smtClean="0"/>
              <a:t>could</a:t>
            </a:r>
            <a:r>
              <a:rPr lang="fr-FR" sz="2300" dirty="0" smtClean="0"/>
              <a:t> </a:t>
            </a:r>
            <a:r>
              <a:rPr lang="fr-FR" sz="2300" dirty="0" err="1" smtClean="0"/>
              <a:t>be</a:t>
            </a:r>
            <a:r>
              <a:rPr lang="fr-FR" sz="2300" dirty="0" smtClean="0"/>
              <a:t> </a:t>
            </a:r>
            <a:r>
              <a:rPr lang="fr-FR" sz="2300" dirty="0" err="1" smtClean="0"/>
              <a:t>adopted</a:t>
            </a:r>
            <a:r>
              <a:rPr lang="fr-FR" sz="2300" dirty="0" smtClean="0"/>
              <a:t> by </a:t>
            </a:r>
            <a:r>
              <a:rPr lang="fr-FR" sz="2300" dirty="0" err="1" smtClean="0"/>
              <a:t>anyone</a:t>
            </a:r>
            <a:r>
              <a:rPr lang="fr-FR" sz="2300" dirty="0" smtClean="0"/>
              <a:t>.</a:t>
            </a:r>
            <a:endParaRPr lang="fr-FR" sz="2300" dirty="0"/>
          </a:p>
          <a:p>
            <a:pPr algn="ctr"/>
            <a:endParaRPr lang="fr-FR" sz="1200" dirty="0" smtClean="0">
              <a:solidFill>
                <a:srgbClr val="000000"/>
              </a:solidFill>
              <a:latin typeface="Calibri"/>
            </a:endParaRPr>
          </a:p>
          <a:p>
            <a:pPr marL="342900" indent="-342900" algn="ctr">
              <a:buFont typeface="Arial"/>
              <a:buChar char="•"/>
            </a:pPr>
            <a:r>
              <a:rPr lang="fr-FR" sz="2300" dirty="0" smtClean="0">
                <a:solidFill>
                  <a:srgbClr val="000000"/>
                </a:solidFill>
                <a:latin typeface="Calibri"/>
              </a:rPr>
              <a:t>In </a:t>
            </a:r>
            <a:r>
              <a:rPr lang="fr-FR" sz="2300" dirty="0" smtClean="0">
                <a:solidFill>
                  <a:srgbClr val="FF0000"/>
                </a:solidFill>
                <a:latin typeface="Calibri"/>
              </a:rPr>
              <a:t>1991</a:t>
            </a:r>
            <a:r>
              <a:rPr lang="fr-FR" sz="2300" dirty="0" smtClean="0">
                <a:solidFill>
                  <a:srgbClr val="000000"/>
                </a:solidFill>
                <a:latin typeface="Calibri"/>
              </a:rPr>
              <a:t> the </a:t>
            </a:r>
            <a:r>
              <a:rPr lang="fr-FR" sz="2300" dirty="0" err="1" smtClean="0">
                <a:solidFill>
                  <a:srgbClr val="0000FF"/>
                </a:solidFill>
                <a:latin typeface="Calibri"/>
              </a:rPr>
              <a:t>physicist</a:t>
            </a:r>
            <a:r>
              <a:rPr lang="fr-FR" sz="2300" dirty="0" smtClean="0">
                <a:solidFill>
                  <a:srgbClr val="0000FF"/>
                </a:solidFill>
                <a:latin typeface="Calibri"/>
              </a:rPr>
              <a:t> </a:t>
            </a:r>
            <a:r>
              <a:rPr lang="fr-FR" sz="2300" i="1" dirty="0" smtClean="0">
                <a:solidFill>
                  <a:srgbClr val="3366FF"/>
                </a:solidFill>
                <a:latin typeface="Calibri"/>
              </a:rPr>
              <a:t>Paul </a:t>
            </a:r>
            <a:r>
              <a:rPr lang="fr-FR" sz="2300" i="1" dirty="0" err="1" smtClean="0">
                <a:solidFill>
                  <a:srgbClr val="3366FF"/>
                </a:solidFill>
                <a:latin typeface="Calibri"/>
              </a:rPr>
              <a:t>Ginsparg</a:t>
            </a:r>
            <a:r>
              <a:rPr lang="fr-FR" sz="2300" dirty="0" smtClean="0">
                <a:solidFill>
                  <a:srgbClr val="3366FF"/>
                </a:solidFill>
                <a:latin typeface="Calibri"/>
              </a:rPr>
              <a:t> </a:t>
            </a:r>
            <a:r>
              <a:rPr lang="fr-FR" sz="2300" dirty="0" smtClean="0">
                <a:solidFill>
                  <a:srgbClr val="000000"/>
                </a:solidFill>
                <a:latin typeface="Calibri"/>
              </a:rPr>
              <a:t>(Los </a:t>
            </a:r>
            <a:r>
              <a:rPr lang="fr-FR" sz="2300" dirty="0" err="1" smtClean="0">
                <a:solidFill>
                  <a:srgbClr val="000000"/>
                </a:solidFill>
                <a:latin typeface="Calibri"/>
              </a:rPr>
              <a:t>Alamos</a:t>
            </a:r>
            <a:r>
              <a:rPr lang="fr-FR" sz="2300" dirty="0" smtClean="0">
                <a:solidFill>
                  <a:srgbClr val="000000"/>
                </a:solidFill>
                <a:latin typeface="Calibri"/>
              </a:rPr>
              <a:t> National </a:t>
            </a:r>
            <a:r>
              <a:rPr lang="fr-FR" sz="2300" dirty="0" err="1" smtClean="0">
                <a:solidFill>
                  <a:srgbClr val="000000"/>
                </a:solidFill>
                <a:latin typeface="Calibri"/>
              </a:rPr>
              <a:t>Laboratory</a:t>
            </a:r>
            <a:r>
              <a:rPr lang="fr-FR" sz="2300" dirty="0" smtClean="0">
                <a:solidFill>
                  <a:srgbClr val="000000"/>
                </a:solidFill>
                <a:latin typeface="Calibri"/>
              </a:rPr>
              <a:t>) </a:t>
            </a:r>
            <a:r>
              <a:rPr lang="fr-FR" sz="2300" dirty="0" err="1" smtClean="0">
                <a:solidFill>
                  <a:srgbClr val="000000"/>
                </a:solidFill>
                <a:latin typeface="Calibri"/>
              </a:rPr>
              <a:t>created</a:t>
            </a:r>
            <a:r>
              <a:rPr lang="fr-FR" sz="2300" dirty="0" smtClean="0">
                <a:solidFill>
                  <a:srgbClr val="000000"/>
                </a:solidFill>
                <a:latin typeface="Calibri"/>
              </a:rPr>
              <a:t> the</a:t>
            </a:r>
            <a:r>
              <a:rPr lang="fr-FR" sz="2300" dirty="0" smtClean="0">
                <a:solidFill>
                  <a:srgbClr val="28C191"/>
                </a:solidFill>
                <a:latin typeface="Calibri"/>
              </a:rPr>
              <a:t> </a:t>
            </a:r>
            <a:r>
              <a:rPr lang="fr-FR" sz="2300" dirty="0">
                <a:solidFill>
                  <a:srgbClr val="FF0000"/>
                </a:solidFill>
                <a:latin typeface="Calibri"/>
              </a:rPr>
              <a:t>O</a:t>
            </a:r>
            <a:r>
              <a:rPr lang="fr-FR" sz="2300" dirty="0" smtClean="0">
                <a:solidFill>
                  <a:srgbClr val="FF0000"/>
                </a:solidFill>
                <a:latin typeface="Calibri"/>
              </a:rPr>
              <a:t>pen </a:t>
            </a:r>
            <a:r>
              <a:rPr lang="fr-FR" sz="2300" dirty="0">
                <a:solidFill>
                  <a:srgbClr val="FF0000"/>
                </a:solidFill>
                <a:latin typeface="Calibri"/>
              </a:rPr>
              <a:t>P</a:t>
            </a:r>
            <a:r>
              <a:rPr lang="fr-FR" sz="2300" dirty="0" smtClean="0">
                <a:solidFill>
                  <a:srgbClr val="FF0000"/>
                </a:solidFill>
                <a:latin typeface="Calibri"/>
              </a:rPr>
              <a:t>latform </a:t>
            </a:r>
            <a:r>
              <a:rPr lang="fr-FR" sz="2300" i="1" dirty="0" err="1" smtClean="0">
                <a:solidFill>
                  <a:srgbClr val="FF0000"/>
                </a:solidFill>
                <a:latin typeface="Calibri"/>
              </a:rPr>
              <a:t>ArXiv</a:t>
            </a:r>
            <a:r>
              <a:rPr lang="fr-FR" sz="2300" dirty="0" smtClean="0">
                <a:solidFill>
                  <a:srgbClr val="FF0000"/>
                </a:solidFill>
                <a:latin typeface="Calibri"/>
              </a:rPr>
              <a:t> </a:t>
            </a:r>
            <a:r>
              <a:rPr lang="fr-FR" sz="2300" dirty="0" smtClean="0">
                <a:solidFill>
                  <a:srgbClr val="28C191"/>
                </a:solidFill>
                <a:latin typeface="Calibri"/>
              </a:rPr>
              <a:t>to </a:t>
            </a:r>
            <a:r>
              <a:rPr lang="fr-FR" sz="2300" dirty="0" err="1" smtClean="0">
                <a:solidFill>
                  <a:srgbClr val="28C191"/>
                </a:solidFill>
                <a:latin typeface="Calibri"/>
              </a:rPr>
              <a:t>share</a:t>
            </a:r>
            <a:r>
              <a:rPr lang="fr-FR" sz="2300" dirty="0" smtClean="0">
                <a:solidFill>
                  <a:srgbClr val="28C191"/>
                </a:solidFill>
                <a:latin typeface="Calibri"/>
              </a:rPr>
              <a:t> </a:t>
            </a:r>
            <a:r>
              <a:rPr lang="fr-FR" sz="2300" dirty="0" err="1" smtClean="0">
                <a:solidFill>
                  <a:srgbClr val="28C191"/>
                </a:solidFill>
                <a:latin typeface="Calibri"/>
              </a:rPr>
              <a:t>preprints</a:t>
            </a:r>
            <a:r>
              <a:rPr lang="fr-FR" sz="2300" dirty="0" smtClean="0">
                <a:solidFill>
                  <a:srgbClr val="28C191"/>
                </a:solidFill>
                <a:latin typeface="Calibri"/>
              </a:rPr>
              <a:t> for exact sciences</a:t>
            </a:r>
            <a:r>
              <a:rPr lang="fr-FR" sz="2300" dirty="0" smtClean="0">
                <a:latin typeface="Calibri"/>
              </a:rPr>
              <a:t>,</a:t>
            </a:r>
            <a:endParaRPr lang="fr-FR" sz="2300" dirty="0">
              <a:latin typeface="Calibri"/>
            </a:endParaRPr>
          </a:p>
          <a:p>
            <a:pPr algn="ctr"/>
            <a:r>
              <a:rPr lang="fr-FR" sz="2300" dirty="0">
                <a:latin typeface="Calibri"/>
              </a:rPr>
              <a:t>t</a:t>
            </a:r>
            <a:r>
              <a:rPr lang="fr-FR" sz="2300" dirty="0" smtClean="0">
                <a:latin typeface="Calibri"/>
              </a:rPr>
              <a:t>he </a:t>
            </a:r>
            <a:r>
              <a:rPr lang="fr-FR" sz="2300" dirty="0" err="1" smtClean="0">
                <a:latin typeface="Calibri"/>
              </a:rPr>
              <a:t>submission</a:t>
            </a:r>
            <a:r>
              <a:rPr lang="fr-FR" sz="2300" dirty="0" smtClean="0">
                <a:latin typeface="Calibri"/>
              </a:rPr>
              <a:t> rate </a:t>
            </a:r>
            <a:r>
              <a:rPr lang="fr-FR" sz="2300" dirty="0" err="1" smtClean="0">
                <a:latin typeface="Calibri"/>
              </a:rPr>
              <a:t>today</a:t>
            </a:r>
            <a:r>
              <a:rPr lang="fr-FR" sz="2300" dirty="0" smtClean="0">
                <a:latin typeface="Calibri"/>
              </a:rPr>
              <a:t> </a:t>
            </a:r>
            <a:r>
              <a:rPr lang="fr-FR" sz="2300" dirty="0" err="1" smtClean="0">
                <a:latin typeface="Calibri"/>
              </a:rPr>
              <a:t>is</a:t>
            </a:r>
            <a:r>
              <a:rPr lang="fr-FR" sz="2300" dirty="0" smtClean="0">
                <a:latin typeface="Calibri"/>
              </a:rPr>
              <a:t> </a:t>
            </a:r>
            <a:r>
              <a:rPr lang="fr-FR" sz="2300" dirty="0" err="1" smtClean="0">
                <a:latin typeface="Calibri"/>
              </a:rPr>
              <a:t>above</a:t>
            </a:r>
            <a:r>
              <a:rPr lang="fr-FR" sz="2300" dirty="0" smtClean="0">
                <a:latin typeface="Calibri"/>
              </a:rPr>
              <a:t> 10 000 articles/</a:t>
            </a:r>
            <a:r>
              <a:rPr lang="fr-FR" sz="2300" dirty="0" err="1" smtClean="0">
                <a:latin typeface="Calibri"/>
              </a:rPr>
              <a:t>month</a:t>
            </a:r>
            <a:r>
              <a:rPr lang="fr-FR" sz="2300" dirty="0" smtClean="0">
                <a:latin typeface="Calibri"/>
              </a:rPr>
              <a:t>.</a:t>
            </a:r>
          </a:p>
          <a:p>
            <a:pPr algn="ctr"/>
            <a:endParaRPr lang="fr-FR" sz="1200" i="1" dirty="0" smtClean="0"/>
          </a:p>
          <a:p>
            <a:pPr marL="342900" indent="-342900" algn="ctr">
              <a:buFont typeface="Arial"/>
              <a:buChar char="•"/>
            </a:pPr>
            <a:r>
              <a:rPr lang="fr-FR" sz="2300" dirty="0" smtClean="0">
                <a:solidFill>
                  <a:srgbClr val="000000"/>
                </a:solidFill>
              </a:rPr>
              <a:t>In </a:t>
            </a:r>
            <a:r>
              <a:rPr lang="is-IS" sz="2300" dirty="0" smtClean="0">
                <a:solidFill>
                  <a:srgbClr val="FF0000"/>
                </a:solidFill>
              </a:rPr>
              <a:t>1994</a:t>
            </a:r>
            <a:r>
              <a:rPr lang="is-IS" sz="2300" dirty="0" smtClean="0">
                <a:solidFill>
                  <a:srgbClr val="000000"/>
                </a:solidFill>
              </a:rPr>
              <a:t> the </a:t>
            </a:r>
            <a:r>
              <a:rPr lang="fr-FR" sz="2300" dirty="0" err="1" smtClean="0">
                <a:solidFill>
                  <a:srgbClr val="0000FF"/>
                </a:solidFill>
              </a:rPr>
              <a:t>economist</a:t>
            </a:r>
            <a:r>
              <a:rPr lang="fr-FR" sz="2300" dirty="0" smtClean="0">
                <a:solidFill>
                  <a:srgbClr val="0000FF"/>
                </a:solidFill>
              </a:rPr>
              <a:t> </a:t>
            </a:r>
            <a:r>
              <a:rPr lang="fr-FR" sz="2300" i="1" dirty="0" smtClean="0">
                <a:solidFill>
                  <a:srgbClr val="3366FF"/>
                </a:solidFill>
              </a:rPr>
              <a:t>Michael </a:t>
            </a:r>
            <a:r>
              <a:rPr lang="fr-FR" sz="2300" i="1" dirty="0">
                <a:solidFill>
                  <a:srgbClr val="3366FF"/>
                </a:solidFill>
              </a:rPr>
              <a:t>J</a:t>
            </a:r>
            <a:r>
              <a:rPr lang="fr-FR" sz="2300" i="1" dirty="0" smtClean="0">
                <a:solidFill>
                  <a:srgbClr val="3366FF"/>
                </a:solidFill>
              </a:rPr>
              <a:t>ensen </a:t>
            </a:r>
            <a:r>
              <a:rPr lang="fr-FR" sz="2300" dirty="0" smtClean="0">
                <a:solidFill>
                  <a:srgbClr val="000000"/>
                </a:solidFill>
              </a:rPr>
              <a:t>(Harvard </a:t>
            </a:r>
            <a:r>
              <a:rPr lang="fr-FR" sz="2300" dirty="0" err="1" smtClean="0">
                <a:solidFill>
                  <a:srgbClr val="000000"/>
                </a:solidFill>
              </a:rPr>
              <a:t>University</a:t>
            </a:r>
            <a:r>
              <a:rPr lang="fr-FR" sz="2300" dirty="0" smtClean="0">
                <a:solidFill>
                  <a:srgbClr val="000000"/>
                </a:solidFill>
              </a:rPr>
              <a:t>)</a:t>
            </a:r>
            <a:r>
              <a:rPr lang="is-IS" sz="2300" dirty="0" smtClean="0">
                <a:solidFill>
                  <a:srgbClr val="000000"/>
                </a:solidFill>
              </a:rPr>
              <a:t> </a:t>
            </a:r>
            <a:r>
              <a:rPr lang="is-IS" sz="2300" dirty="0" smtClean="0"/>
              <a:t>created the</a:t>
            </a:r>
            <a:r>
              <a:rPr lang="fr-FR" sz="2300" dirty="0" smtClean="0"/>
              <a:t> </a:t>
            </a:r>
            <a:r>
              <a:rPr lang="fr-FR" sz="2300" dirty="0">
                <a:solidFill>
                  <a:srgbClr val="FF0000"/>
                </a:solidFill>
              </a:rPr>
              <a:t>O</a:t>
            </a:r>
            <a:r>
              <a:rPr lang="fr-FR" sz="2300" dirty="0" smtClean="0">
                <a:solidFill>
                  <a:srgbClr val="FF0000"/>
                </a:solidFill>
              </a:rPr>
              <a:t>pen </a:t>
            </a:r>
            <a:r>
              <a:rPr lang="fr-FR" sz="2300" dirty="0">
                <a:solidFill>
                  <a:srgbClr val="FF0000"/>
                </a:solidFill>
              </a:rPr>
              <a:t>P</a:t>
            </a:r>
            <a:r>
              <a:rPr lang="fr-FR" sz="2300" dirty="0" smtClean="0">
                <a:solidFill>
                  <a:srgbClr val="FF0000"/>
                </a:solidFill>
              </a:rPr>
              <a:t>latform </a:t>
            </a:r>
            <a:r>
              <a:rPr lang="fr-FR" sz="2300" i="1" dirty="0" smtClean="0">
                <a:solidFill>
                  <a:srgbClr val="FF0000"/>
                </a:solidFill>
              </a:rPr>
              <a:t>SSRN  </a:t>
            </a:r>
            <a:r>
              <a:rPr lang="fr-FR" sz="2300" dirty="0">
                <a:solidFill>
                  <a:srgbClr val="28C191"/>
                </a:solidFill>
              </a:rPr>
              <a:t>to </a:t>
            </a:r>
            <a:r>
              <a:rPr lang="fr-FR" sz="2300" dirty="0" err="1">
                <a:solidFill>
                  <a:srgbClr val="28C191"/>
                </a:solidFill>
              </a:rPr>
              <a:t>share</a:t>
            </a:r>
            <a:r>
              <a:rPr lang="fr-FR" sz="2300" dirty="0">
                <a:solidFill>
                  <a:srgbClr val="28C191"/>
                </a:solidFill>
              </a:rPr>
              <a:t> </a:t>
            </a:r>
            <a:r>
              <a:rPr lang="fr-FR" sz="2300" dirty="0" err="1" smtClean="0">
                <a:solidFill>
                  <a:srgbClr val="28C191"/>
                </a:solidFill>
              </a:rPr>
              <a:t>preprints</a:t>
            </a:r>
            <a:r>
              <a:rPr lang="fr-FR" sz="2300" dirty="0" smtClean="0">
                <a:solidFill>
                  <a:srgbClr val="28C191"/>
                </a:solidFill>
              </a:rPr>
              <a:t> for social sciences</a:t>
            </a:r>
            <a:r>
              <a:rPr lang="fr-FR" sz="2300" dirty="0" smtClean="0">
                <a:solidFill>
                  <a:srgbClr val="000000"/>
                </a:solidFill>
              </a:rPr>
              <a:t>, </a:t>
            </a:r>
          </a:p>
          <a:p>
            <a:pPr algn="ctr"/>
            <a:r>
              <a:rPr lang="fr-FR" sz="2300" dirty="0" smtClean="0">
                <a:solidFill>
                  <a:srgbClr val="000000"/>
                </a:solidFill>
              </a:rPr>
              <a:t>the </a:t>
            </a:r>
            <a:r>
              <a:rPr lang="fr-FR" sz="2300" dirty="0" err="1" smtClean="0">
                <a:solidFill>
                  <a:srgbClr val="000000"/>
                </a:solidFill>
              </a:rPr>
              <a:t>largest</a:t>
            </a:r>
            <a:r>
              <a:rPr lang="fr-FR" sz="2300" dirty="0" smtClean="0">
                <a:solidFill>
                  <a:srgbClr val="000000"/>
                </a:solidFill>
              </a:rPr>
              <a:t> </a:t>
            </a:r>
            <a:r>
              <a:rPr lang="fr-FR" sz="2300" dirty="0" err="1" smtClean="0">
                <a:solidFill>
                  <a:srgbClr val="000000"/>
                </a:solidFill>
              </a:rPr>
              <a:t>repository</a:t>
            </a:r>
            <a:r>
              <a:rPr lang="fr-FR" sz="2300" dirty="0" smtClean="0">
                <a:solidFill>
                  <a:srgbClr val="000000"/>
                </a:solidFill>
              </a:rPr>
              <a:t> in 2013 but </a:t>
            </a:r>
            <a:r>
              <a:rPr lang="fr-FR" sz="2300" i="1" dirty="0" smtClean="0">
                <a:solidFill>
                  <a:srgbClr val="FF0000"/>
                </a:solidFill>
              </a:rPr>
              <a:t>Elsevier</a:t>
            </a:r>
            <a:r>
              <a:rPr lang="fr-FR" sz="2300" dirty="0" smtClean="0">
                <a:solidFill>
                  <a:srgbClr val="FF0000"/>
                </a:solidFill>
              </a:rPr>
              <a:t> </a:t>
            </a:r>
            <a:r>
              <a:rPr lang="fr-FR" sz="2300" dirty="0" err="1" smtClean="0">
                <a:solidFill>
                  <a:srgbClr val="FF0000"/>
                </a:solidFill>
              </a:rPr>
              <a:t>bought</a:t>
            </a:r>
            <a:r>
              <a:rPr lang="fr-FR" sz="2300" dirty="0">
                <a:solidFill>
                  <a:srgbClr val="FF0000"/>
                </a:solidFill>
              </a:rPr>
              <a:t> </a:t>
            </a:r>
            <a:r>
              <a:rPr lang="fr-FR" sz="2300" dirty="0" err="1" smtClean="0">
                <a:solidFill>
                  <a:srgbClr val="FF0000"/>
                </a:solidFill>
              </a:rPr>
              <a:t>it</a:t>
            </a:r>
            <a:r>
              <a:rPr lang="fr-FR" sz="2300" dirty="0" smtClean="0">
                <a:solidFill>
                  <a:srgbClr val="FF0000"/>
                </a:solidFill>
              </a:rPr>
              <a:t> in 2016</a:t>
            </a:r>
            <a:r>
              <a:rPr lang="fr-FR" sz="2300" dirty="0" smtClean="0"/>
              <a:t>.</a:t>
            </a:r>
          </a:p>
          <a:p>
            <a:pPr algn="ctr"/>
            <a:endParaRPr lang="fr-FR" sz="1200" dirty="0" smtClean="0"/>
          </a:p>
          <a:p>
            <a:pPr marL="342900" indent="-342900" algn="ctr">
              <a:buFont typeface="Arial"/>
              <a:buChar char="•"/>
            </a:pPr>
            <a:r>
              <a:rPr lang="fr-FR" sz="2300" dirty="0" smtClean="0"/>
              <a:t>In </a:t>
            </a:r>
            <a:r>
              <a:rPr lang="fr-FR" sz="2300" dirty="0" smtClean="0">
                <a:solidFill>
                  <a:srgbClr val="FF0000"/>
                </a:solidFill>
              </a:rPr>
              <a:t>1998</a:t>
            </a:r>
            <a:r>
              <a:rPr lang="is-IS" sz="2300" dirty="0" smtClean="0"/>
              <a:t> </a:t>
            </a:r>
            <a:r>
              <a:rPr lang="is-IS" sz="2300" dirty="0"/>
              <a:t>the </a:t>
            </a:r>
            <a:r>
              <a:rPr lang="is-IS" sz="2300" dirty="0">
                <a:solidFill>
                  <a:srgbClr val="3366FF"/>
                </a:solidFill>
              </a:rPr>
              <a:t>education </a:t>
            </a:r>
            <a:r>
              <a:rPr lang="is-IS" sz="2300" dirty="0">
                <a:solidFill>
                  <a:srgbClr val="0000FF"/>
                </a:solidFill>
              </a:rPr>
              <a:t>scientist</a:t>
            </a:r>
            <a:r>
              <a:rPr lang="is-IS" sz="2300" dirty="0">
                <a:solidFill>
                  <a:srgbClr val="FF0000"/>
                </a:solidFill>
              </a:rPr>
              <a:t> </a:t>
            </a:r>
            <a:r>
              <a:rPr lang="is-IS" sz="2300" i="1" dirty="0">
                <a:solidFill>
                  <a:srgbClr val="3366FF"/>
                </a:solidFill>
              </a:rPr>
              <a:t>John </a:t>
            </a:r>
            <a:r>
              <a:rPr lang="is-IS" sz="2300" i="1" dirty="0" smtClean="0">
                <a:solidFill>
                  <a:srgbClr val="3366FF"/>
                </a:solidFill>
              </a:rPr>
              <a:t>Willinsky </a:t>
            </a:r>
            <a:r>
              <a:rPr lang="is-IS" sz="2300" dirty="0" smtClean="0"/>
              <a:t>(Simon Fraser University) </a:t>
            </a:r>
            <a:r>
              <a:rPr lang="is-IS" sz="2300" dirty="0" smtClean="0">
                <a:solidFill>
                  <a:srgbClr val="000000"/>
                </a:solidFill>
              </a:rPr>
              <a:t>released </a:t>
            </a:r>
            <a:r>
              <a:rPr lang="is-IS" sz="2300" dirty="0">
                <a:solidFill>
                  <a:srgbClr val="000000"/>
                </a:solidFill>
              </a:rPr>
              <a:t>the </a:t>
            </a:r>
            <a:r>
              <a:rPr lang="is-IS" sz="2300" dirty="0">
                <a:solidFill>
                  <a:srgbClr val="FF0000"/>
                </a:solidFill>
              </a:rPr>
              <a:t>O</a:t>
            </a:r>
            <a:r>
              <a:rPr lang="is-IS" sz="2300" dirty="0" smtClean="0">
                <a:solidFill>
                  <a:srgbClr val="FF0000"/>
                </a:solidFill>
              </a:rPr>
              <a:t>pen </a:t>
            </a:r>
            <a:r>
              <a:rPr lang="is-IS" sz="2300" dirty="0">
                <a:solidFill>
                  <a:srgbClr val="FF0000"/>
                </a:solidFill>
              </a:rPr>
              <a:t>S</a:t>
            </a:r>
            <a:r>
              <a:rPr lang="is-IS" sz="2300" dirty="0" smtClean="0">
                <a:solidFill>
                  <a:srgbClr val="FF0000"/>
                </a:solidFill>
              </a:rPr>
              <a:t>oftware </a:t>
            </a:r>
            <a:r>
              <a:rPr lang="is-IS" sz="2300" i="1" dirty="0" smtClean="0">
                <a:solidFill>
                  <a:srgbClr val="FF0000"/>
                </a:solidFill>
              </a:rPr>
              <a:t>OJS</a:t>
            </a:r>
            <a:r>
              <a:rPr lang="is-IS" sz="2300" dirty="0">
                <a:solidFill>
                  <a:srgbClr val="FF0000"/>
                </a:solidFill>
              </a:rPr>
              <a:t> </a:t>
            </a:r>
            <a:r>
              <a:rPr lang="is-IS" sz="2300" dirty="0" smtClean="0">
                <a:solidFill>
                  <a:srgbClr val="0DA170"/>
                </a:solidFill>
              </a:rPr>
              <a:t>to </a:t>
            </a:r>
            <a:r>
              <a:rPr lang="is-IS" sz="2300" dirty="0">
                <a:solidFill>
                  <a:srgbClr val="0DA170"/>
                </a:solidFill>
              </a:rPr>
              <a:t>manage editing </a:t>
            </a:r>
            <a:r>
              <a:rPr lang="is-IS" sz="2300" dirty="0" smtClean="0">
                <a:solidFill>
                  <a:srgbClr val="0DA170"/>
                </a:solidFill>
              </a:rPr>
              <a:t>and </a:t>
            </a:r>
            <a:r>
              <a:rPr lang="is-IS" sz="2300" dirty="0">
                <a:solidFill>
                  <a:srgbClr val="0DA170"/>
                </a:solidFill>
              </a:rPr>
              <a:t>peer-</a:t>
            </a:r>
            <a:r>
              <a:rPr lang="is-IS" sz="2300" dirty="0" smtClean="0">
                <a:solidFill>
                  <a:srgbClr val="0DA170"/>
                </a:solidFill>
              </a:rPr>
              <a:t>reviewing</a:t>
            </a:r>
            <a:r>
              <a:rPr lang="fr-FR" sz="2300" dirty="0">
                <a:solidFill>
                  <a:srgbClr val="000000"/>
                </a:solidFill>
              </a:rPr>
              <a:t>,</a:t>
            </a:r>
            <a:r>
              <a:rPr lang="is-IS" sz="2300" dirty="0" smtClean="0"/>
              <a:t> used today by about 10 000 </a:t>
            </a:r>
            <a:r>
              <a:rPr lang="is-IS" sz="2300" dirty="0"/>
              <a:t>of </a:t>
            </a:r>
            <a:r>
              <a:rPr lang="is-IS" sz="2300" dirty="0" smtClean="0"/>
              <a:t>research journals</a:t>
            </a:r>
            <a:r>
              <a:rPr lang="is-IS" sz="2300" dirty="0"/>
              <a:t>.</a:t>
            </a:r>
            <a:endParaRPr lang="fr-FR" sz="2300" dirty="0"/>
          </a:p>
          <a:p>
            <a:pPr algn="ctr"/>
            <a:endParaRPr lang="fr-FR" sz="2300" dirty="0" smtClean="0"/>
          </a:p>
          <a:p>
            <a:pPr algn="ctr"/>
            <a:endParaRPr lang="fr-FR" sz="1200" dirty="0" smtClean="0">
              <a:solidFill>
                <a:srgbClr val="000000"/>
              </a:solidFill>
              <a:latin typeface="Calibri"/>
            </a:endParaRPr>
          </a:p>
        </p:txBody>
      </p:sp>
    </p:spTree>
    <p:extLst>
      <p:ext uri="{BB962C8B-B14F-4D97-AF65-F5344CB8AC3E}">
        <p14:creationId xmlns:p14="http://schemas.microsoft.com/office/powerpoint/2010/main" val="1476551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544" y="-152400"/>
            <a:ext cx="9721080"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i="1" dirty="0" err="1" smtClean="0">
                <a:solidFill>
                  <a:srgbClr val="FF0000"/>
                </a:solidFill>
                <a:latin typeface="Arial"/>
              </a:rPr>
              <a:t>Dissemin</a:t>
            </a:r>
            <a:r>
              <a:rPr lang="fr-FR" sz="3300" b="1" dirty="0" smtClean="0">
                <a:solidFill>
                  <a:srgbClr val="FF0000"/>
                </a:solidFill>
                <a:latin typeface="Arial"/>
              </a:rPr>
              <a:t>, a </a:t>
            </a:r>
            <a:r>
              <a:rPr lang="fr-FR" sz="3300" b="1" dirty="0" err="1" smtClean="0">
                <a:solidFill>
                  <a:srgbClr val="FF0000"/>
                </a:solidFill>
                <a:latin typeface="Arial"/>
              </a:rPr>
              <a:t>platform</a:t>
            </a:r>
            <a:r>
              <a:rPr lang="fr-FR" sz="3300" b="1" dirty="0" smtClean="0">
                <a:solidFill>
                  <a:srgbClr val="FF0000"/>
                </a:solidFill>
                <a:latin typeface="Arial"/>
              </a:rPr>
              <a:t> to </a:t>
            </a:r>
            <a:r>
              <a:rPr lang="fr-FR" sz="3300" b="1" dirty="0" err="1" smtClean="0">
                <a:solidFill>
                  <a:srgbClr val="FF0000"/>
                </a:solidFill>
                <a:latin typeface="Arial"/>
              </a:rPr>
              <a:t>foster</a:t>
            </a:r>
            <a:r>
              <a:rPr lang="fr-FR" sz="3300" b="1" dirty="0" smtClean="0">
                <a:solidFill>
                  <a:srgbClr val="FF0000"/>
                </a:solidFill>
                <a:latin typeface="Arial"/>
              </a:rPr>
              <a:t> Open Science </a:t>
            </a:r>
            <a:endParaRPr lang="fr-FR" sz="3300" b="1" dirty="0">
              <a:solidFill>
                <a:srgbClr val="FF0000"/>
              </a:solidFill>
              <a:latin typeface="Arial"/>
            </a:endParaRPr>
          </a:p>
        </p:txBody>
      </p:sp>
      <p:cxnSp>
        <p:nvCxnSpPr>
          <p:cNvPr id="5"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pic>
        <p:nvPicPr>
          <p:cNvPr id="9" name="Image 8"/>
          <p:cNvPicPr>
            <a:picLocks noChangeAspect="1"/>
          </p:cNvPicPr>
          <p:nvPr/>
        </p:nvPicPr>
        <p:blipFill>
          <a:blip r:embed="rId2"/>
          <a:stretch>
            <a:fillRect/>
          </a:stretch>
        </p:blipFill>
        <p:spPr>
          <a:xfrm>
            <a:off x="152400" y="2357960"/>
            <a:ext cx="8839200" cy="3098800"/>
          </a:xfrm>
          <a:prstGeom prst="rect">
            <a:avLst/>
          </a:prstGeom>
        </p:spPr>
      </p:pic>
      <p:sp>
        <p:nvSpPr>
          <p:cNvPr id="10" name="ZoneTexte 8"/>
          <p:cNvSpPr txBox="1">
            <a:spLocks noChangeArrowheads="1"/>
          </p:cNvSpPr>
          <p:nvPr/>
        </p:nvSpPr>
        <p:spPr bwMode="auto">
          <a:xfrm>
            <a:off x="595265" y="5572685"/>
            <a:ext cx="7727645" cy="800219"/>
          </a:xfrm>
          <a:prstGeom prst="rect">
            <a:avLst/>
          </a:prstGeom>
          <a:noFill/>
          <a:ln w="9525">
            <a:solidFill>
              <a:schemeClr val="tx1"/>
            </a:solidFill>
            <a:miter lim="800000"/>
            <a:headEnd/>
            <a:tailEnd/>
          </a:ln>
        </p:spPr>
        <p:txBody>
          <a:bodyPr wrap="square">
            <a:prstTxWarp prst="textNoShape">
              <a:avLst/>
            </a:prstTxWarp>
            <a:spAutoFit/>
          </a:bodyPr>
          <a:lstStyle/>
          <a:p>
            <a:pPr algn="ctr"/>
            <a:r>
              <a:rPr lang="fr-FR" sz="2300" i="1" dirty="0" err="1" smtClean="0">
                <a:solidFill>
                  <a:srgbClr val="FF0000"/>
                </a:solidFill>
              </a:rPr>
              <a:t>Dissemin</a:t>
            </a:r>
            <a:r>
              <a:rPr lang="fr-FR" sz="2300" dirty="0" smtClean="0">
                <a:solidFill>
                  <a:srgbClr val="FF0000"/>
                </a:solidFill>
              </a:rPr>
              <a:t> </a:t>
            </a:r>
            <a:r>
              <a:rPr lang="fr-FR" sz="2300" dirty="0" err="1" smtClean="0"/>
              <a:t>is</a:t>
            </a:r>
            <a:r>
              <a:rPr lang="fr-FR" sz="2300" dirty="0" smtClean="0"/>
              <a:t> </a:t>
            </a:r>
            <a:r>
              <a:rPr lang="fr-FR" sz="2300" dirty="0" err="1" smtClean="0"/>
              <a:t>collectively</a:t>
            </a:r>
            <a:r>
              <a:rPr lang="fr-FR" sz="2300" dirty="0" smtClean="0"/>
              <a:t> </a:t>
            </a:r>
            <a:r>
              <a:rPr lang="fr-FR" sz="2300" dirty="0" err="1" smtClean="0"/>
              <a:t>developed</a:t>
            </a:r>
            <a:r>
              <a:rPr lang="fr-FR" sz="2300" dirty="0" smtClean="0"/>
              <a:t> in </a:t>
            </a:r>
            <a:r>
              <a:rPr lang="fr-FR" sz="2300" dirty="0" smtClean="0">
                <a:solidFill>
                  <a:srgbClr val="FF0000"/>
                </a:solidFill>
              </a:rPr>
              <a:t>Open Source</a:t>
            </a:r>
            <a:r>
              <a:rPr lang="fr-FR" sz="2300" dirty="0" smtClean="0">
                <a:solidFill>
                  <a:srgbClr val="000000"/>
                </a:solidFill>
              </a:rPr>
              <a:t> and</a:t>
            </a:r>
            <a:r>
              <a:rPr lang="fr-FR" sz="2300" dirty="0" smtClean="0">
                <a:solidFill>
                  <a:srgbClr val="FF0000"/>
                </a:solidFill>
              </a:rPr>
              <a:t> </a:t>
            </a:r>
          </a:p>
          <a:p>
            <a:pPr algn="ctr"/>
            <a:r>
              <a:rPr lang="fr-FR" sz="2300" dirty="0" err="1" smtClean="0">
                <a:solidFill>
                  <a:srgbClr val="FF0000"/>
                </a:solidFill>
              </a:rPr>
              <a:t>anyone</a:t>
            </a:r>
            <a:r>
              <a:rPr lang="fr-FR" sz="2300" dirty="0" smtClean="0">
                <a:solidFill>
                  <a:srgbClr val="FF0000"/>
                </a:solidFill>
              </a:rPr>
              <a:t> </a:t>
            </a:r>
            <a:r>
              <a:rPr lang="fr-FR" sz="2300" dirty="0" err="1" smtClean="0">
                <a:solidFill>
                  <a:srgbClr val="FF0000"/>
                </a:solidFill>
              </a:rPr>
              <a:t>can</a:t>
            </a:r>
            <a:r>
              <a:rPr lang="fr-FR" sz="2300" dirty="0" smtClean="0">
                <a:solidFill>
                  <a:srgbClr val="FF0000"/>
                </a:solidFill>
              </a:rPr>
              <a:t> </a:t>
            </a:r>
            <a:r>
              <a:rPr lang="fr-FR" sz="2300" dirty="0" err="1" smtClean="0">
                <a:solidFill>
                  <a:srgbClr val="FF0000"/>
                </a:solidFill>
              </a:rPr>
              <a:t>download</a:t>
            </a:r>
            <a:r>
              <a:rPr lang="fr-FR" sz="2300" dirty="0" smtClean="0">
                <a:solidFill>
                  <a:srgbClr val="FF0000"/>
                </a:solidFill>
              </a:rPr>
              <a:t> </a:t>
            </a:r>
            <a:r>
              <a:rPr lang="fr-FR" sz="2300" dirty="0" err="1" smtClean="0">
                <a:solidFill>
                  <a:srgbClr val="FF0000"/>
                </a:solidFill>
              </a:rPr>
              <a:t>it</a:t>
            </a:r>
            <a:r>
              <a:rPr lang="fr-FR" sz="2300" dirty="0" smtClean="0">
                <a:solidFill>
                  <a:srgbClr val="FF0000"/>
                </a:solidFill>
              </a:rPr>
              <a:t> for free </a:t>
            </a:r>
            <a:r>
              <a:rPr lang="fr-FR" sz="2300" dirty="0" err="1" smtClean="0">
                <a:solidFill>
                  <a:srgbClr val="000000"/>
                </a:solidFill>
              </a:rPr>
              <a:t>from</a:t>
            </a:r>
            <a:r>
              <a:rPr lang="fr-FR" sz="2300" dirty="0" smtClean="0">
                <a:solidFill>
                  <a:srgbClr val="000000"/>
                </a:solidFill>
              </a:rPr>
              <a:t> the </a:t>
            </a:r>
            <a:r>
              <a:rPr lang="fr-FR" sz="2300" dirty="0" err="1" smtClean="0">
                <a:solidFill>
                  <a:srgbClr val="000000"/>
                </a:solidFill>
              </a:rPr>
              <a:t>platform</a:t>
            </a:r>
            <a:r>
              <a:rPr lang="fr-FR" sz="2300" dirty="0" smtClean="0">
                <a:solidFill>
                  <a:srgbClr val="000000"/>
                </a:solidFill>
              </a:rPr>
              <a:t> </a:t>
            </a:r>
            <a:r>
              <a:rPr lang="fr-FR" sz="2300" i="1" dirty="0" err="1" smtClean="0">
                <a:solidFill>
                  <a:srgbClr val="000000"/>
                </a:solidFill>
              </a:rPr>
              <a:t>GitHub</a:t>
            </a:r>
            <a:r>
              <a:rPr lang="fr-FR" sz="2300" dirty="0">
                <a:solidFill>
                  <a:srgbClr val="000000"/>
                </a:solidFill>
              </a:rPr>
              <a:t>.</a:t>
            </a:r>
            <a:endParaRPr lang="fr-FR" sz="2300" dirty="0" smtClean="0">
              <a:solidFill>
                <a:srgbClr val="FF0000"/>
              </a:solidFill>
            </a:endParaRPr>
          </a:p>
        </p:txBody>
      </p:sp>
      <p:sp>
        <p:nvSpPr>
          <p:cNvPr id="7" name="ZoneTexte 14"/>
          <p:cNvSpPr txBox="1">
            <a:spLocks noChangeArrowheads="1"/>
          </p:cNvSpPr>
          <p:nvPr/>
        </p:nvSpPr>
        <p:spPr bwMode="auto">
          <a:xfrm>
            <a:off x="102948" y="1066800"/>
            <a:ext cx="8988189" cy="1154162"/>
          </a:xfrm>
          <a:prstGeom prst="rect">
            <a:avLst/>
          </a:prstGeom>
          <a:noFill/>
          <a:ln w="9525">
            <a:noFill/>
            <a:miter lim="800000"/>
            <a:headEnd/>
            <a:tailEnd/>
          </a:ln>
        </p:spPr>
        <p:txBody>
          <a:bodyPr wrap="none">
            <a:prstTxWarp prst="textNoShape">
              <a:avLst/>
            </a:prstTxWarp>
            <a:spAutoFit/>
          </a:bodyPr>
          <a:lstStyle/>
          <a:p>
            <a:pPr algn="ctr"/>
            <a:r>
              <a:rPr lang="fr-FR" sz="2300" dirty="0" smtClean="0"/>
              <a:t>In</a:t>
            </a:r>
            <a:r>
              <a:rPr lang="fr-FR" sz="2300" dirty="0" smtClean="0">
                <a:solidFill>
                  <a:srgbClr val="0000FF"/>
                </a:solidFill>
              </a:rPr>
              <a:t> </a:t>
            </a:r>
            <a:r>
              <a:rPr lang="fr-FR" sz="2300" dirty="0" smtClean="0">
                <a:solidFill>
                  <a:srgbClr val="FF0000"/>
                </a:solidFill>
              </a:rPr>
              <a:t>2014</a:t>
            </a:r>
            <a:r>
              <a:rPr lang="fr-FR" sz="2300" dirty="0" smtClean="0">
                <a:solidFill>
                  <a:srgbClr val="0000FF"/>
                </a:solidFill>
              </a:rPr>
              <a:t> </a:t>
            </a:r>
            <a:r>
              <a:rPr lang="fr-FR" sz="2300" dirty="0" smtClean="0">
                <a:solidFill>
                  <a:srgbClr val="000000"/>
                </a:solidFill>
              </a:rPr>
              <a:t>the </a:t>
            </a:r>
            <a:r>
              <a:rPr lang="fr-FR" sz="2300" dirty="0" smtClean="0">
                <a:solidFill>
                  <a:srgbClr val="0000FF"/>
                </a:solidFill>
              </a:rPr>
              <a:t>computer </a:t>
            </a:r>
            <a:r>
              <a:rPr lang="fr-FR" sz="2300" dirty="0" err="1" smtClean="0">
                <a:solidFill>
                  <a:srgbClr val="0000FF"/>
                </a:solidFill>
              </a:rPr>
              <a:t>scientist</a:t>
            </a:r>
            <a:r>
              <a:rPr lang="fr-FR" sz="2300" dirty="0" smtClean="0">
                <a:solidFill>
                  <a:srgbClr val="0000FF"/>
                </a:solidFill>
              </a:rPr>
              <a:t> </a:t>
            </a:r>
            <a:r>
              <a:rPr lang="fr-FR" sz="2300" i="1" dirty="0" smtClean="0">
                <a:solidFill>
                  <a:srgbClr val="3366FF"/>
                </a:solidFill>
              </a:rPr>
              <a:t>Antonin </a:t>
            </a:r>
            <a:r>
              <a:rPr lang="fr-FR" sz="2300" i="1" dirty="0" err="1" smtClean="0">
                <a:solidFill>
                  <a:srgbClr val="3366FF"/>
                </a:solidFill>
              </a:rPr>
              <a:t>Delpeuch</a:t>
            </a:r>
            <a:r>
              <a:rPr lang="fr-FR" sz="2300" dirty="0">
                <a:solidFill>
                  <a:srgbClr val="000000"/>
                </a:solidFill>
              </a:rPr>
              <a:t>,</a:t>
            </a:r>
            <a:r>
              <a:rPr lang="fr-FR" sz="2300" i="1" dirty="0" smtClean="0">
                <a:solidFill>
                  <a:srgbClr val="3366FF"/>
                </a:solidFill>
              </a:rPr>
              <a:t> </a:t>
            </a:r>
          </a:p>
          <a:p>
            <a:pPr algn="ctr"/>
            <a:r>
              <a:rPr lang="fr-FR" sz="2300" dirty="0" err="1" smtClean="0">
                <a:solidFill>
                  <a:srgbClr val="000000"/>
                </a:solidFill>
              </a:rPr>
              <a:t>while</a:t>
            </a:r>
            <a:r>
              <a:rPr lang="fr-FR" sz="2300" dirty="0" smtClean="0">
                <a:solidFill>
                  <a:srgbClr val="000000"/>
                </a:solidFill>
              </a:rPr>
              <a:t> </a:t>
            </a:r>
            <a:r>
              <a:rPr lang="fr-FR" sz="2300" dirty="0" err="1" smtClean="0">
                <a:solidFill>
                  <a:srgbClr val="000000"/>
                </a:solidFill>
              </a:rPr>
              <a:t>he</a:t>
            </a:r>
            <a:r>
              <a:rPr lang="fr-FR" sz="2300" dirty="0" smtClean="0">
                <a:solidFill>
                  <a:srgbClr val="000000"/>
                </a:solidFill>
              </a:rPr>
              <a:t> </a:t>
            </a:r>
            <a:r>
              <a:rPr lang="fr-FR" sz="2300" dirty="0" err="1" smtClean="0">
                <a:solidFill>
                  <a:srgbClr val="000000"/>
                </a:solidFill>
              </a:rPr>
              <a:t>was</a:t>
            </a:r>
            <a:r>
              <a:rPr lang="fr-FR" sz="2300" dirty="0" smtClean="0">
                <a:solidFill>
                  <a:srgbClr val="000000"/>
                </a:solidFill>
              </a:rPr>
              <a:t> </a:t>
            </a:r>
            <a:r>
              <a:rPr lang="fr-FR" sz="2300" dirty="0" err="1" smtClean="0">
                <a:solidFill>
                  <a:srgbClr val="000000"/>
                </a:solidFill>
              </a:rPr>
              <a:t>student</a:t>
            </a:r>
            <a:r>
              <a:rPr lang="fr-FR" sz="2300" dirty="0" smtClean="0">
                <a:solidFill>
                  <a:srgbClr val="000000"/>
                </a:solidFill>
              </a:rPr>
              <a:t> </a:t>
            </a:r>
            <a:r>
              <a:rPr lang="fr-FR" sz="2300" dirty="0" err="1" smtClean="0">
                <a:solidFill>
                  <a:srgbClr val="000000"/>
                </a:solidFill>
              </a:rPr>
              <a:t>at</a:t>
            </a:r>
            <a:r>
              <a:rPr lang="fr-FR" sz="2300" dirty="0" smtClean="0">
                <a:solidFill>
                  <a:srgbClr val="000000"/>
                </a:solidFill>
              </a:rPr>
              <a:t> ENS Paris, </a:t>
            </a:r>
            <a:r>
              <a:rPr lang="fr-FR" sz="2300" dirty="0" err="1" smtClean="0"/>
              <a:t>created</a:t>
            </a:r>
            <a:r>
              <a:rPr lang="fr-FR" sz="2300" dirty="0" smtClean="0"/>
              <a:t> the </a:t>
            </a:r>
            <a:r>
              <a:rPr lang="fr-FR" sz="2300" dirty="0" err="1" smtClean="0">
                <a:solidFill>
                  <a:srgbClr val="FF0000"/>
                </a:solidFill>
              </a:rPr>
              <a:t>platform</a:t>
            </a:r>
            <a:r>
              <a:rPr lang="fr-FR" sz="2300" dirty="0" smtClean="0">
                <a:solidFill>
                  <a:srgbClr val="FF0000"/>
                </a:solidFill>
              </a:rPr>
              <a:t> </a:t>
            </a:r>
            <a:r>
              <a:rPr lang="fr-FR" sz="2300" i="1" dirty="0" smtClean="0">
                <a:solidFill>
                  <a:srgbClr val="FF0000"/>
                </a:solidFill>
              </a:rPr>
              <a:t>http://</a:t>
            </a:r>
            <a:r>
              <a:rPr lang="fr-FR" sz="2300" i="1" dirty="0" err="1" smtClean="0">
                <a:solidFill>
                  <a:srgbClr val="FF0000"/>
                </a:solidFill>
              </a:rPr>
              <a:t>dissem.in</a:t>
            </a:r>
            <a:r>
              <a:rPr lang="fr-FR" sz="2300" i="1" dirty="0" smtClean="0">
                <a:solidFill>
                  <a:srgbClr val="FF0000"/>
                </a:solidFill>
              </a:rPr>
              <a:t> </a:t>
            </a:r>
          </a:p>
          <a:p>
            <a:pPr algn="ctr"/>
            <a:r>
              <a:rPr lang="fr-FR" sz="2300" dirty="0">
                <a:solidFill>
                  <a:srgbClr val="28C191"/>
                </a:solidFill>
              </a:rPr>
              <a:t>t</a:t>
            </a:r>
            <a:r>
              <a:rPr lang="fr-FR" sz="2300" dirty="0" smtClean="0">
                <a:solidFill>
                  <a:srgbClr val="28C191"/>
                </a:solidFill>
              </a:rPr>
              <a:t>o help </a:t>
            </a:r>
            <a:r>
              <a:rPr lang="fr-FR" sz="2300" dirty="0" err="1" smtClean="0">
                <a:solidFill>
                  <a:srgbClr val="28C191"/>
                </a:solidFill>
              </a:rPr>
              <a:t>researchers</a:t>
            </a:r>
            <a:r>
              <a:rPr lang="fr-FR" sz="2300" dirty="0" smtClean="0">
                <a:solidFill>
                  <a:srgbClr val="28C191"/>
                </a:solidFill>
              </a:rPr>
              <a:t> to</a:t>
            </a:r>
            <a:r>
              <a:rPr lang="fr-FR" sz="2300" dirty="0">
                <a:solidFill>
                  <a:srgbClr val="28C191"/>
                </a:solidFill>
              </a:rPr>
              <a:t> </a:t>
            </a:r>
            <a:r>
              <a:rPr lang="fr-FR" sz="2300" dirty="0" err="1" smtClean="0">
                <a:solidFill>
                  <a:srgbClr val="28C191"/>
                </a:solidFill>
              </a:rPr>
              <a:t>deposit</a:t>
            </a:r>
            <a:r>
              <a:rPr lang="fr-FR" sz="2300" dirty="0" smtClean="0">
                <a:solidFill>
                  <a:srgbClr val="28C191"/>
                </a:solidFill>
              </a:rPr>
              <a:t> </a:t>
            </a:r>
            <a:r>
              <a:rPr lang="fr-FR" sz="2300" dirty="0" err="1" smtClean="0">
                <a:solidFill>
                  <a:srgbClr val="28C191"/>
                </a:solidFill>
              </a:rPr>
              <a:t>their</a:t>
            </a:r>
            <a:r>
              <a:rPr lang="fr-FR" sz="2300" dirty="0" smtClean="0">
                <a:solidFill>
                  <a:srgbClr val="28C191"/>
                </a:solidFill>
              </a:rPr>
              <a:t> articles in open </a:t>
            </a:r>
            <a:r>
              <a:rPr lang="fr-FR" sz="2300" dirty="0" err="1" smtClean="0">
                <a:solidFill>
                  <a:srgbClr val="28C191"/>
                </a:solidFill>
              </a:rPr>
              <a:t>access</a:t>
            </a:r>
            <a:r>
              <a:rPr lang="fr-FR" sz="2300" dirty="0" smtClean="0">
                <a:solidFill>
                  <a:srgbClr val="000000"/>
                </a:solidFill>
              </a:rPr>
              <a:t>.</a:t>
            </a:r>
            <a:r>
              <a:rPr lang="fr-FR" sz="2300" dirty="0" smtClean="0">
                <a:solidFill>
                  <a:srgbClr val="0000FF"/>
                </a:solidFill>
              </a:rPr>
              <a:t> </a:t>
            </a:r>
          </a:p>
        </p:txBody>
      </p:sp>
      <p:pic>
        <p:nvPicPr>
          <p:cNvPr id="8" name="Picture 7"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Tree>
    <p:extLst>
      <p:ext uri="{BB962C8B-B14F-4D97-AF65-F5344CB8AC3E}">
        <p14:creationId xmlns:p14="http://schemas.microsoft.com/office/powerpoint/2010/main" val="42399330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14"/>
          <p:cNvCxnSpPr>
            <a:cxnSpLocks noChangeShapeType="1"/>
          </p:cNvCxnSpPr>
          <p:nvPr/>
        </p:nvCxnSpPr>
        <p:spPr bwMode="auto">
          <a:xfrm>
            <a:off x="0" y="990600"/>
            <a:ext cx="9144000" cy="0"/>
          </a:xfrm>
          <a:prstGeom prst="line">
            <a:avLst/>
          </a:prstGeom>
          <a:noFill/>
          <a:ln w="19050">
            <a:solidFill>
              <a:srgbClr val="0000FF"/>
            </a:solidFill>
            <a:round/>
            <a:headEnd/>
            <a:tailEnd/>
          </a:ln>
        </p:spPr>
      </p:cxnSp>
      <p:sp>
        <p:nvSpPr>
          <p:cNvPr id="8" name="Rectangle 2"/>
          <p:cNvSpPr txBox="1">
            <a:spLocks noChangeArrowheads="1"/>
          </p:cNvSpPr>
          <p:nvPr/>
        </p:nvSpPr>
        <p:spPr bwMode="auto">
          <a:xfrm>
            <a:off x="-252536" y="-99392"/>
            <a:ext cx="9721080" cy="1143000"/>
          </a:xfrm>
          <a:prstGeom prst="rect">
            <a:avLst/>
          </a:prstGeom>
          <a:noFill/>
          <a:ln w="9525">
            <a:noFill/>
            <a:miter lim="800000"/>
            <a:headEnd/>
            <a:tailEnd/>
          </a:ln>
        </p:spPr>
        <p:txBody>
          <a:bodyPr anchor="ctr">
            <a:prstTxWarp prst="textNoShape">
              <a:avLst/>
            </a:prstTxWarp>
          </a:bodyPr>
          <a:lstStyle/>
          <a:p>
            <a:pPr algn="ctr">
              <a:lnSpc>
                <a:spcPct val="100000"/>
              </a:lnSpc>
              <a:spcBef>
                <a:spcPct val="0"/>
              </a:spcBef>
            </a:pPr>
            <a:r>
              <a:rPr lang="fr-FR" sz="3300" b="1" i="1" dirty="0" err="1">
                <a:solidFill>
                  <a:srgbClr val="FF0000"/>
                </a:solidFill>
                <a:latin typeface="Arial"/>
              </a:rPr>
              <a:t>Dissemin</a:t>
            </a:r>
            <a:r>
              <a:rPr lang="fr-FR" sz="3300" b="1" dirty="0">
                <a:solidFill>
                  <a:srgbClr val="FF0000"/>
                </a:solidFill>
                <a:latin typeface="Arial"/>
              </a:rPr>
              <a:t> </a:t>
            </a:r>
            <a:r>
              <a:rPr lang="fr-FR" sz="3300" b="1" dirty="0" err="1">
                <a:solidFill>
                  <a:srgbClr val="FF0000"/>
                </a:solidFill>
                <a:latin typeface="Arial"/>
              </a:rPr>
              <a:t>lists</a:t>
            </a:r>
            <a:r>
              <a:rPr lang="fr-FR" sz="3300" b="1" dirty="0">
                <a:solidFill>
                  <a:srgbClr val="FF0000"/>
                </a:solidFill>
                <a:latin typeface="Arial"/>
              </a:rPr>
              <a:t> the articles of </a:t>
            </a:r>
            <a:r>
              <a:rPr lang="fr-FR" sz="3300" b="1" dirty="0" err="1">
                <a:solidFill>
                  <a:srgbClr val="FF0000"/>
                </a:solidFill>
                <a:latin typeface="Arial"/>
              </a:rPr>
              <a:t>any</a:t>
            </a:r>
            <a:r>
              <a:rPr lang="fr-FR" sz="3300" b="1" dirty="0">
                <a:solidFill>
                  <a:srgbClr val="FF0000"/>
                </a:solidFill>
                <a:latin typeface="Arial"/>
              </a:rPr>
              <a:t> </a:t>
            </a:r>
            <a:r>
              <a:rPr lang="fr-FR" sz="3300" b="1" dirty="0" err="1">
                <a:solidFill>
                  <a:srgbClr val="FF0000"/>
                </a:solidFill>
                <a:latin typeface="Arial"/>
              </a:rPr>
              <a:t>researcher</a:t>
            </a:r>
            <a:r>
              <a:rPr lang="fr-FR" sz="3300" b="1" dirty="0">
                <a:solidFill>
                  <a:srgbClr val="FF0000"/>
                </a:solidFill>
                <a:latin typeface="Arial"/>
              </a:rPr>
              <a:t> </a:t>
            </a:r>
          </a:p>
        </p:txBody>
      </p:sp>
      <p:cxnSp>
        <p:nvCxnSpPr>
          <p:cNvPr id="9" name="直線コネクタ 14"/>
          <p:cNvCxnSpPr>
            <a:cxnSpLocks noChangeShapeType="1"/>
          </p:cNvCxnSpPr>
          <p:nvPr/>
        </p:nvCxnSpPr>
        <p:spPr bwMode="auto">
          <a:xfrm>
            <a:off x="35496" y="980728"/>
            <a:ext cx="9144000" cy="0"/>
          </a:xfrm>
          <a:prstGeom prst="line">
            <a:avLst/>
          </a:prstGeom>
          <a:noFill/>
          <a:ln w="19050">
            <a:solidFill>
              <a:srgbClr val="0000FF"/>
            </a:solidFill>
            <a:round/>
            <a:headEnd/>
            <a:tailEnd/>
          </a:ln>
        </p:spPr>
      </p:cxnSp>
      <p:pic>
        <p:nvPicPr>
          <p:cNvPr id="2" name="Picture 1"/>
          <p:cNvPicPr>
            <a:picLocks noChangeAspect="1"/>
          </p:cNvPicPr>
          <p:nvPr/>
        </p:nvPicPr>
        <p:blipFill>
          <a:blip r:embed="rId2"/>
          <a:stretch>
            <a:fillRect/>
          </a:stretch>
        </p:blipFill>
        <p:spPr>
          <a:xfrm>
            <a:off x="371611" y="1043608"/>
            <a:ext cx="8304845" cy="5841776"/>
          </a:xfrm>
          <a:prstGeom prst="rect">
            <a:avLst/>
          </a:prstGeom>
        </p:spPr>
      </p:pic>
      <p:sp>
        <p:nvSpPr>
          <p:cNvPr id="7" name="TextBox 6"/>
          <p:cNvSpPr txBox="1"/>
          <p:nvPr/>
        </p:nvSpPr>
        <p:spPr>
          <a:xfrm>
            <a:off x="4932040" y="5097378"/>
            <a:ext cx="3960440" cy="707886"/>
          </a:xfrm>
          <a:prstGeom prst="rect">
            <a:avLst/>
          </a:prstGeom>
          <a:solidFill>
            <a:srgbClr val="FFFFFF"/>
          </a:solidFill>
          <a:ln>
            <a:solidFill>
              <a:schemeClr val="tx1"/>
            </a:solidFill>
          </a:ln>
        </p:spPr>
        <p:txBody>
          <a:bodyPr wrap="square" rtlCol="0">
            <a:spAutoFit/>
          </a:bodyPr>
          <a:lstStyle/>
          <a:p>
            <a:pPr algn="ctr"/>
            <a:r>
              <a:rPr lang="en-US" sz="2000" i="1" dirty="0" err="1" smtClean="0">
                <a:solidFill>
                  <a:srgbClr val="FF0000"/>
                </a:solidFill>
              </a:rPr>
              <a:t>Dissem.in</a:t>
            </a:r>
            <a:r>
              <a:rPr lang="en-US" sz="2000" dirty="0" smtClean="0">
                <a:solidFill>
                  <a:srgbClr val="FF0000"/>
                </a:solidFill>
              </a:rPr>
              <a:t> crawls the metadata of</a:t>
            </a:r>
          </a:p>
          <a:p>
            <a:pPr algn="ctr"/>
            <a:r>
              <a:rPr lang="en-US" sz="2000" smtClean="0">
                <a:solidFill>
                  <a:srgbClr val="FF0000"/>
                </a:solidFill>
              </a:rPr>
              <a:t>about </a:t>
            </a:r>
            <a:r>
              <a:rPr lang="en-US" sz="2000" dirty="0" smtClean="0">
                <a:solidFill>
                  <a:srgbClr val="FF0000"/>
                </a:solidFill>
              </a:rPr>
              <a:t>100 Millions research articles</a:t>
            </a:r>
          </a:p>
        </p:txBody>
      </p:sp>
      <p:pic>
        <p:nvPicPr>
          <p:cNvPr id="10" name="Picture 9"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
        <p:nvSpPr>
          <p:cNvPr id="3" name="TextBox 2"/>
          <p:cNvSpPr txBox="1"/>
          <p:nvPr/>
        </p:nvSpPr>
        <p:spPr>
          <a:xfrm>
            <a:off x="107504" y="2267580"/>
            <a:ext cx="7550495" cy="369332"/>
          </a:xfrm>
          <a:prstGeom prst="rect">
            <a:avLst/>
          </a:prstGeom>
          <a:solidFill>
            <a:srgbClr val="FFFFFF"/>
          </a:solidFill>
          <a:ln>
            <a:solidFill>
              <a:srgbClr val="000000"/>
            </a:solidFill>
          </a:ln>
        </p:spPr>
        <p:txBody>
          <a:bodyPr wrap="square" rtlCol="0">
            <a:spAutoFit/>
          </a:bodyPr>
          <a:lstStyle/>
          <a:p>
            <a:pPr algn="ctr"/>
            <a:r>
              <a:rPr lang="en-US" dirty="0" smtClean="0">
                <a:solidFill>
                  <a:srgbClr val="28C191"/>
                </a:solidFill>
              </a:rPr>
              <a:t>Type here the first name and family name of a researcher from any discipline</a:t>
            </a:r>
            <a:endParaRPr lang="en-US" dirty="0">
              <a:solidFill>
                <a:srgbClr val="28C191"/>
              </a:solidFill>
            </a:endParaRPr>
          </a:p>
        </p:txBody>
      </p:sp>
    </p:spTree>
    <p:extLst>
      <p:ext uri="{BB962C8B-B14F-4D97-AF65-F5344CB8AC3E}">
        <p14:creationId xmlns:p14="http://schemas.microsoft.com/office/powerpoint/2010/main" val="1026619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_3.png"/>
          <p:cNvPicPr>
            <a:picLocks noChangeAspect="1"/>
          </p:cNvPicPr>
          <p:nvPr/>
        </p:nvPicPr>
        <p:blipFill>
          <a:blip r:embed="rId2"/>
          <a:stretch>
            <a:fillRect/>
          </a:stretch>
        </p:blipFill>
        <p:spPr>
          <a:xfrm>
            <a:off x="-136858" y="260648"/>
            <a:ext cx="9601200" cy="5695627"/>
          </a:xfrm>
          <a:prstGeom prst="rect">
            <a:avLst/>
          </a:prstGeom>
        </p:spPr>
      </p:pic>
      <p:sp>
        <p:nvSpPr>
          <p:cNvPr id="2" name="TextBox 1"/>
          <p:cNvSpPr txBox="1"/>
          <p:nvPr/>
        </p:nvSpPr>
        <p:spPr>
          <a:xfrm>
            <a:off x="104333" y="332656"/>
            <a:ext cx="6339875" cy="1107996"/>
          </a:xfrm>
          <a:prstGeom prst="rect">
            <a:avLst/>
          </a:prstGeom>
          <a:solidFill>
            <a:srgbClr val="FFFFFF"/>
          </a:solidFill>
          <a:ln>
            <a:solidFill>
              <a:srgbClr val="000000"/>
            </a:solidFill>
          </a:ln>
        </p:spPr>
        <p:txBody>
          <a:bodyPr wrap="square" rtlCol="0">
            <a:spAutoFit/>
          </a:bodyPr>
          <a:lstStyle/>
          <a:p>
            <a:pPr algn="ctr"/>
            <a:endParaRPr lang="en-US" sz="800" dirty="0" smtClean="0">
              <a:solidFill>
                <a:srgbClr val="28C191"/>
              </a:solidFill>
            </a:endParaRPr>
          </a:p>
          <a:p>
            <a:pPr algn="ctr"/>
            <a:r>
              <a:rPr lang="en-US" sz="2300" dirty="0" smtClean="0">
                <a:solidFill>
                  <a:srgbClr val="000000"/>
                </a:solidFill>
              </a:rPr>
              <a:t>Anyone can </a:t>
            </a:r>
            <a:r>
              <a:rPr lang="en-US" sz="2300" dirty="0" smtClean="0">
                <a:solidFill>
                  <a:srgbClr val="28C191"/>
                </a:solidFill>
              </a:rPr>
              <a:t>download </a:t>
            </a:r>
            <a:r>
              <a:rPr lang="en-US" sz="2300" dirty="0" smtClean="0">
                <a:solidFill>
                  <a:srgbClr val="000000"/>
                </a:solidFill>
              </a:rPr>
              <a:t>for free </a:t>
            </a:r>
            <a:r>
              <a:rPr lang="en-US" sz="2300" dirty="0" smtClean="0">
                <a:solidFill>
                  <a:srgbClr val="28C191"/>
                </a:solidFill>
              </a:rPr>
              <a:t>any article </a:t>
            </a:r>
            <a:r>
              <a:rPr lang="en-US" sz="2300" dirty="0" smtClean="0">
                <a:solidFill>
                  <a:srgbClr val="000000"/>
                </a:solidFill>
              </a:rPr>
              <a:t>which is</a:t>
            </a:r>
          </a:p>
          <a:p>
            <a:pPr algn="ctr"/>
            <a:r>
              <a:rPr lang="en-US" sz="2300" dirty="0" smtClean="0">
                <a:solidFill>
                  <a:srgbClr val="28C191"/>
                </a:solidFill>
              </a:rPr>
              <a:t>already in open access</a:t>
            </a:r>
            <a:r>
              <a:rPr lang="en-US" sz="2300" dirty="0" smtClean="0">
                <a:solidFill>
                  <a:srgbClr val="000000"/>
                </a:solidFill>
              </a:rPr>
              <a:t>, </a:t>
            </a:r>
            <a:r>
              <a:rPr lang="en-US" sz="2300" dirty="0" smtClean="0">
                <a:solidFill>
                  <a:srgbClr val="3366FF"/>
                </a:solidFill>
              </a:rPr>
              <a:t>wherever it is stored </a:t>
            </a:r>
          </a:p>
          <a:p>
            <a:pPr algn="ctr"/>
            <a:endParaRPr lang="en-US" sz="1200" dirty="0" smtClean="0">
              <a:solidFill>
                <a:srgbClr val="000000"/>
              </a:solidFill>
            </a:endParaRPr>
          </a:p>
        </p:txBody>
      </p:sp>
      <p:sp>
        <p:nvSpPr>
          <p:cNvPr id="3" name="TextBox 2"/>
          <p:cNvSpPr txBox="1"/>
          <p:nvPr/>
        </p:nvSpPr>
        <p:spPr>
          <a:xfrm>
            <a:off x="827584" y="3075955"/>
            <a:ext cx="864096" cy="369332"/>
          </a:xfrm>
          <a:prstGeom prst="rect">
            <a:avLst/>
          </a:prstGeom>
          <a:noFill/>
          <a:ln w="38100" cmpd="sng">
            <a:solidFill>
              <a:srgbClr val="FF0000"/>
            </a:solidFill>
          </a:ln>
        </p:spPr>
        <p:txBody>
          <a:bodyPr wrap="square" rtlCol="0">
            <a:spAutoFit/>
          </a:bodyPr>
          <a:lstStyle/>
          <a:p>
            <a:r>
              <a:rPr lang="en-US" dirty="0" smtClean="0"/>
              <a:t>     </a:t>
            </a:r>
            <a:endParaRPr lang="en-US" dirty="0"/>
          </a:p>
        </p:txBody>
      </p:sp>
      <p:sp>
        <p:nvSpPr>
          <p:cNvPr id="5" name="TextBox 4"/>
          <p:cNvSpPr txBox="1"/>
          <p:nvPr/>
        </p:nvSpPr>
        <p:spPr>
          <a:xfrm>
            <a:off x="827584" y="4218791"/>
            <a:ext cx="792088" cy="369332"/>
          </a:xfrm>
          <a:prstGeom prst="rect">
            <a:avLst/>
          </a:prstGeom>
          <a:noFill/>
          <a:ln w="38100" cmpd="sng">
            <a:solidFill>
              <a:srgbClr val="FF0000"/>
            </a:solidFill>
          </a:ln>
        </p:spPr>
        <p:txBody>
          <a:bodyPr wrap="square" rtlCol="0">
            <a:spAutoFit/>
          </a:bodyPr>
          <a:lstStyle/>
          <a:p>
            <a:r>
              <a:rPr lang="en-US" dirty="0" smtClean="0"/>
              <a:t>     </a:t>
            </a:r>
            <a:endParaRPr lang="en-US" dirty="0"/>
          </a:p>
        </p:txBody>
      </p:sp>
      <p:sp>
        <p:nvSpPr>
          <p:cNvPr id="6" name="TextBox 5"/>
          <p:cNvSpPr txBox="1"/>
          <p:nvPr/>
        </p:nvSpPr>
        <p:spPr>
          <a:xfrm>
            <a:off x="827584" y="5586943"/>
            <a:ext cx="792088" cy="369332"/>
          </a:xfrm>
          <a:prstGeom prst="rect">
            <a:avLst/>
          </a:prstGeom>
          <a:noFill/>
          <a:ln w="38100" cmpd="sng">
            <a:solidFill>
              <a:srgbClr val="FF0000"/>
            </a:solidFill>
          </a:ln>
        </p:spPr>
        <p:txBody>
          <a:bodyPr wrap="square" rtlCol="0">
            <a:spAutoFit/>
          </a:bodyPr>
          <a:lstStyle/>
          <a:p>
            <a:r>
              <a:rPr lang="en-US" dirty="0" smtClean="0"/>
              <a:t>     </a:t>
            </a:r>
            <a:endParaRPr lang="en-US" dirty="0"/>
          </a:p>
        </p:txBody>
      </p:sp>
      <p:pic>
        <p:nvPicPr>
          <p:cNvPr id="7" name="Picture 6"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6453336"/>
            <a:ext cx="946449" cy="331140"/>
          </a:xfrm>
          <a:prstGeom prst="rect">
            <a:avLst/>
          </a:prstGeom>
        </p:spPr>
      </p:pic>
    </p:spTree>
    <p:extLst>
      <p:ext uri="{BB962C8B-B14F-4D97-AF65-F5344CB8AC3E}">
        <p14:creationId xmlns:p14="http://schemas.microsoft.com/office/powerpoint/2010/main" val="28991914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_4.png"/>
          <p:cNvPicPr>
            <a:picLocks noChangeAspect="1"/>
          </p:cNvPicPr>
          <p:nvPr/>
        </p:nvPicPr>
        <p:blipFill>
          <a:blip r:embed="rId2"/>
          <a:stretch>
            <a:fillRect/>
          </a:stretch>
        </p:blipFill>
        <p:spPr>
          <a:xfrm>
            <a:off x="206115" y="0"/>
            <a:ext cx="8731770" cy="6858000"/>
          </a:xfrm>
          <a:prstGeom prst="rect">
            <a:avLst/>
          </a:prstGeom>
        </p:spPr>
      </p:pic>
      <p:sp>
        <p:nvSpPr>
          <p:cNvPr id="5" name="TextBox 4"/>
          <p:cNvSpPr txBox="1"/>
          <p:nvPr/>
        </p:nvSpPr>
        <p:spPr>
          <a:xfrm>
            <a:off x="899592" y="2843644"/>
            <a:ext cx="864096" cy="369332"/>
          </a:xfrm>
          <a:prstGeom prst="rect">
            <a:avLst/>
          </a:prstGeom>
          <a:noFill/>
          <a:ln w="38100" cmpd="sng">
            <a:solidFill>
              <a:srgbClr val="FF0000"/>
            </a:solidFill>
          </a:ln>
        </p:spPr>
        <p:txBody>
          <a:bodyPr wrap="square" rtlCol="0">
            <a:spAutoFit/>
          </a:bodyPr>
          <a:lstStyle/>
          <a:p>
            <a:r>
              <a:rPr lang="en-US" dirty="0" smtClean="0"/>
              <a:t>     </a:t>
            </a:r>
            <a:endParaRPr lang="en-US" dirty="0"/>
          </a:p>
        </p:txBody>
      </p:sp>
      <p:sp>
        <p:nvSpPr>
          <p:cNvPr id="6" name="TextBox 5"/>
          <p:cNvSpPr txBox="1"/>
          <p:nvPr/>
        </p:nvSpPr>
        <p:spPr>
          <a:xfrm>
            <a:off x="971600" y="3923764"/>
            <a:ext cx="864096" cy="369332"/>
          </a:xfrm>
          <a:prstGeom prst="rect">
            <a:avLst/>
          </a:prstGeom>
          <a:noFill/>
          <a:ln w="38100" cmpd="sng">
            <a:solidFill>
              <a:srgbClr val="FF0000"/>
            </a:solidFill>
          </a:ln>
        </p:spPr>
        <p:txBody>
          <a:bodyPr wrap="square" rtlCol="0">
            <a:spAutoFit/>
          </a:bodyPr>
          <a:lstStyle/>
          <a:p>
            <a:r>
              <a:rPr lang="en-US" dirty="0" smtClean="0"/>
              <a:t>     </a:t>
            </a:r>
            <a:endParaRPr lang="en-US" dirty="0"/>
          </a:p>
        </p:txBody>
      </p:sp>
      <p:sp>
        <p:nvSpPr>
          <p:cNvPr id="7" name="TextBox 6"/>
          <p:cNvSpPr txBox="1"/>
          <p:nvPr/>
        </p:nvSpPr>
        <p:spPr>
          <a:xfrm>
            <a:off x="971600" y="5291916"/>
            <a:ext cx="864096" cy="369332"/>
          </a:xfrm>
          <a:prstGeom prst="rect">
            <a:avLst/>
          </a:prstGeom>
          <a:noFill/>
          <a:ln w="38100" cmpd="sng">
            <a:solidFill>
              <a:srgbClr val="FF0000"/>
            </a:solidFill>
          </a:ln>
        </p:spPr>
        <p:txBody>
          <a:bodyPr wrap="square" rtlCol="0">
            <a:spAutoFit/>
          </a:bodyPr>
          <a:lstStyle/>
          <a:p>
            <a:r>
              <a:rPr lang="en-US" dirty="0" smtClean="0"/>
              <a:t>     </a:t>
            </a:r>
            <a:endParaRPr lang="en-US" dirty="0"/>
          </a:p>
        </p:txBody>
      </p:sp>
      <p:pic>
        <p:nvPicPr>
          <p:cNvPr id="8" name="Picture 7"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
        <p:nvSpPr>
          <p:cNvPr id="9" name="TextBox 8"/>
          <p:cNvSpPr txBox="1"/>
          <p:nvPr/>
        </p:nvSpPr>
        <p:spPr>
          <a:xfrm>
            <a:off x="395536" y="139859"/>
            <a:ext cx="5832648" cy="1107996"/>
          </a:xfrm>
          <a:prstGeom prst="rect">
            <a:avLst/>
          </a:prstGeom>
          <a:solidFill>
            <a:srgbClr val="FFFFFF"/>
          </a:solidFill>
          <a:ln>
            <a:solidFill>
              <a:schemeClr val="tx1"/>
            </a:solidFill>
          </a:ln>
        </p:spPr>
        <p:txBody>
          <a:bodyPr wrap="square" rtlCol="0">
            <a:spAutoFit/>
          </a:bodyPr>
          <a:lstStyle/>
          <a:p>
            <a:pPr algn="ctr"/>
            <a:endParaRPr lang="en-US" sz="800" dirty="0" smtClean="0">
              <a:solidFill>
                <a:srgbClr val="28C191"/>
              </a:solidFill>
            </a:endParaRPr>
          </a:p>
          <a:p>
            <a:pPr algn="ctr"/>
            <a:r>
              <a:rPr lang="en-US" sz="2300" dirty="0" smtClean="0">
                <a:solidFill>
                  <a:srgbClr val="000000"/>
                </a:solidFill>
              </a:rPr>
              <a:t>Any</a:t>
            </a:r>
            <a:r>
              <a:rPr lang="en-US" sz="2300" dirty="0" smtClean="0">
                <a:solidFill>
                  <a:srgbClr val="28C191"/>
                </a:solidFill>
              </a:rPr>
              <a:t> author can upload </a:t>
            </a:r>
            <a:r>
              <a:rPr lang="en-US" sz="2300" dirty="0" smtClean="0">
                <a:solidFill>
                  <a:srgbClr val="000000"/>
                </a:solidFill>
              </a:rPr>
              <a:t>for free </a:t>
            </a:r>
            <a:r>
              <a:rPr lang="en-US" sz="2300" dirty="0" smtClean="0">
                <a:solidFill>
                  <a:srgbClr val="28C191"/>
                </a:solidFill>
              </a:rPr>
              <a:t>his/her articles </a:t>
            </a:r>
          </a:p>
          <a:p>
            <a:pPr algn="ctr"/>
            <a:r>
              <a:rPr lang="en-US" sz="2300" dirty="0"/>
              <a:t>w</a:t>
            </a:r>
            <a:r>
              <a:rPr lang="en-US" sz="2300" dirty="0" smtClean="0"/>
              <a:t>hich are </a:t>
            </a:r>
            <a:r>
              <a:rPr lang="en-US" sz="2300" dirty="0" smtClean="0">
                <a:solidFill>
                  <a:srgbClr val="28C191"/>
                </a:solidFill>
              </a:rPr>
              <a:t>not yet in open access :</a:t>
            </a:r>
          </a:p>
          <a:p>
            <a:pPr algn="ctr"/>
            <a:endParaRPr lang="en-US" sz="1200" dirty="0" smtClean="0">
              <a:solidFill>
                <a:srgbClr val="28C191"/>
              </a:solidFill>
            </a:endParaRPr>
          </a:p>
        </p:txBody>
      </p:sp>
    </p:spTree>
    <p:extLst>
      <p:ext uri="{BB962C8B-B14F-4D97-AF65-F5344CB8AC3E}">
        <p14:creationId xmlns:p14="http://schemas.microsoft.com/office/powerpoint/2010/main" val="414143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_3.png"/>
          <p:cNvPicPr>
            <a:picLocks noChangeAspect="1"/>
          </p:cNvPicPr>
          <p:nvPr/>
        </p:nvPicPr>
        <p:blipFill>
          <a:blip r:embed="rId2"/>
          <a:stretch>
            <a:fillRect/>
          </a:stretch>
        </p:blipFill>
        <p:spPr>
          <a:xfrm>
            <a:off x="434340" y="0"/>
            <a:ext cx="8275320" cy="6858000"/>
          </a:xfrm>
          <a:prstGeom prst="rect">
            <a:avLst/>
          </a:prstGeom>
        </p:spPr>
      </p:pic>
      <p:sp>
        <p:nvSpPr>
          <p:cNvPr id="6" name="ZoneTexte 5"/>
          <p:cNvSpPr txBox="1"/>
          <p:nvPr/>
        </p:nvSpPr>
        <p:spPr>
          <a:xfrm>
            <a:off x="6733064" y="3354958"/>
            <a:ext cx="1528227" cy="1508105"/>
          </a:xfrm>
          <a:prstGeom prst="rect">
            <a:avLst/>
          </a:prstGeom>
          <a:noFill/>
          <a:ln>
            <a:solidFill>
              <a:srgbClr val="FF0000"/>
            </a:solidFill>
          </a:ln>
        </p:spPr>
        <p:txBody>
          <a:bodyPr wrap="none" rtlCol="0">
            <a:spAutoFit/>
          </a:bodyPr>
          <a:lstStyle/>
          <a:p>
            <a:pPr algn="ctr"/>
            <a:r>
              <a:rPr lang="fr-FR" sz="2300" dirty="0" smtClean="0">
                <a:ln>
                  <a:solidFill>
                    <a:srgbClr val="FF0000"/>
                  </a:solidFill>
                </a:ln>
                <a:solidFill>
                  <a:srgbClr val="FF0000"/>
                </a:solidFill>
              </a:rPr>
              <a:t>One click </a:t>
            </a:r>
          </a:p>
          <a:p>
            <a:pPr algn="ctr"/>
            <a:r>
              <a:rPr lang="fr-FR" sz="2300" dirty="0">
                <a:ln>
                  <a:solidFill>
                    <a:srgbClr val="FF0000"/>
                  </a:solidFill>
                </a:ln>
                <a:solidFill>
                  <a:srgbClr val="FF0000"/>
                </a:solidFill>
              </a:rPr>
              <a:t>t</a:t>
            </a:r>
            <a:r>
              <a:rPr lang="fr-FR" sz="2300" dirty="0" smtClean="0">
                <a:ln>
                  <a:solidFill>
                    <a:srgbClr val="FF0000"/>
                  </a:solidFill>
                </a:ln>
                <a:solidFill>
                  <a:srgbClr val="FF0000"/>
                </a:solidFill>
              </a:rPr>
              <a:t>o </a:t>
            </a:r>
            <a:r>
              <a:rPr lang="fr-FR" sz="2300" dirty="0" err="1" smtClean="0">
                <a:ln>
                  <a:solidFill>
                    <a:srgbClr val="FF0000"/>
                  </a:solidFill>
                </a:ln>
                <a:solidFill>
                  <a:srgbClr val="FF0000"/>
                </a:solidFill>
              </a:rPr>
              <a:t>choose</a:t>
            </a:r>
            <a:r>
              <a:rPr lang="fr-FR" sz="2300" dirty="0" smtClean="0">
                <a:ln>
                  <a:solidFill>
                    <a:srgbClr val="FF0000"/>
                  </a:solidFill>
                </a:ln>
                <a:solidFill>
                  <a:srgbClr val="FF0000"/>
                </a:solidFill>
              </a:rPr>
              <a:t> </a:t>
            </a:r>
          </a:p>
          <a:p>
            <a:pPr algn="ctr"/>
            <a:r>
              <a:rPr lang="fr-FR" sz="2300" dirty="0">
                <a:ln>
                  <a:solidFill>
                    <a:srgbClr val="FF0000"/>
                  </a:solidFill>
                </a:ln>
                <a:solidFill>
                  <a:srgbClr val="FF0000"/>
                </a:solidFill>
              </a:rPr>
              <a:t>t</a:t>
            </a:r>
            <a:r>
              <a:rPr lang="fr-FR" sz="2300" dirty="0" smtClean="0">
                <a:ln>
                  <a:solidFill>
                    <a:srgbClr val="FF0000"/>
                  </a:solidFill>
                </a:ln>
                <a:solidFill>
                  <a:srgbClr val="FF0000"/>
                </a:solidFill>
              </a:rPr>
              <a:t>he version </a:t>
            </a:r>
          </a:p>
          <a:p>
            <a:pPr algn="ctr"/>
            <a:r>
              <a:rPr lang="fr-FR" sz="2300" dirty="0">
                <a:ln>
                  <a:solidFill>
                    <a:srgbClr val="FF0000"/>
                  </a:solidFill>
                </a:ln>
                <a:solidFill>
                  <a:srgbClr val="FF0000"/>
                </a:solidFill>
              </a:rPr>
              <a:t>t</a:t>
            </a:r>
            <a:r>
              <a:rPr lang="fr-FR" sz="2300" dirty="0" smtClean="0">
                <a:ln>
                  <a:solidFill>
                    <a:srgbClr val="FF0000"/>
                  </a:solidFill>
                </a:ln>
                <a:solidFill>
                  <a:srgbClr val="FF0000"/>
                </a:solidFill>
              </a:rPr>
              <a:t>o </a:t>
            </a:r>
            <a:r>
              <a:rPr lang="fr-FR" sz="2300" dirty="0" err="1" smtClean="0">
                <a:ln>
                  <a:solidFill>
                    <a:srgbClr val="FF0000"/>
                  </a:solidFill>
                </a:ln>
                <a:solidFill>
                  <a:srgbClr val="FF0000"/>
                </a:solidFill>
              </a:rPr>
              <a:t>deposit</a:t>
            </a:r>
            <a:endParaRPr lang="fr-FR" sz="2300" dirty="0">
              <a:ln>
                <a:solidFill>
                  <a:srgbClr val="FF0000"/>
                </a:solidFill>
              </a:ln>
              <a:solidFill>
                <a:srgbClr val="FF0000"/>
              </a:solidFill>
            </a:endParaRPr>
          </a:p>
        </p:txBody>
      </p:sp>
      <p:sp>
        <p:nvSpPr>
          <p:cNvPr id="7" name="Line 11"/>
          <p:cNvSpPr>
            <a:spLocks noChangeShapeType="1"/>
          </p:cNvSpPr>
          <p:nvPr/>
        </p:nvSpPr>
        <p:spPr bwMode="auto">
          <a:xfrm flipH="1">
            <a:off x="5890324" y="3886199"/>
            <a:ext cx="838200" cy="304799"/>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fr-FR"/>
          </a:p>
        </p:txBody>
      </p:sp>
      <p:pic>
        <p:nvPicPr>
          <p:cNvPr id="5" name="Picture 4"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Tree>
    <p:extLst>
      <p:ext uri="{BB962C8B-B14F-4D97-AF65-F5344CB8AC3E}">
        <p14:creationId xmlns:p14="http://schemas.microsoft.com/office/powerpoint/2010/main" val="18398263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reen Shot 2016-06-07 at 16.49.52.png"/>
          <p:cNvPicPr>
            <a:picLocks noChangeAspect="1"/>
          </p:cNvPicPr>
          <p:nvPr/>
        </p:nvPicPr>
        <p:blipFill>
          <a:blip r:embed="rId2"/>
          <a:stretch>
            <a:fillRect/>
          </a:stretch>
        </p:blipFill>
        <p:spPr>
          <a:xfrm>
            <a:off x="0" y="68395"/>
            <a:ext cx="9017000" cy="6667500"/>
          </a:xfrm>
          <a:prstGeom prst="rect">
            <a:avLst/>
          </a:prstGeom>
        </p:spPr>
      </p:pic>
      <p:sp>
        <p:nvSpPr>
          <p:cNvPr id="4" name="ZoneTexte 3"/>
          <p:cNvSpPr txBox="1"/>
          <p:nvPr/>
        </p:nvSpPr>
        <p:spPr>
          <a:xfrm>
            <a:off x="2186662" y="2481180"/>
            <a:ext cx="1399761" cy="1154162"/>
          </a:xfrm>
          <a:prstGeom prst="rect">
            <a:avLst/>
          </a:prstGeom>
          <a:noFill/>
          <a:ln>
            <a:solidFill>
              <a:srgbClr val="FF0000"/>
            </a:solidFill>
          </a:ln>
        </p:spPr>
        <p:txBody>
          <a:bodyPr wrap="none" rtlCol="0">
            <a:spAutoFit/>
          </a:bodyPr>
          <a:lstStyle/>
          <a:p>
            <a:pPr algn="ctr"/>
            <a:r>
              <a:rPr lang="fr-FR" sz="2300" dirty="0" smtClean="0">
                <a:ln>
                  <a:solidFill>
                    <a:srgbClr val="FF0000"/>
                  </a:solidFill>
                </a:ln>
                <a:solidFill>
                  <a:srgbClr val="FF0000"/>
                </a:solidFill>
              </a:rPr>
              <a:t>One click</a:t>
            </a:r>
          </a:p>
          <a:p>
            <a:pPr algn="ctr"/>
            <a:r>
              <a:rPr lang="fr-FR" sz="2300" dirty="0">
                <a:ln>
                  <a:solidFill>
                    <a:srgbClr val="FF0000"/>
                  </a:solidFill>
                </a:ln>
                <a:solidFill>
                  <a:srgbClr val="FF0000"/>
                </a:solidFill>
              </a:rPr>
              <a:t>t</a:t>
            </a:r>
            <a:r>
              <a:rPr lang="fr-FR" sz="2300" dirty="0" smtClean="0">
                <a:ln>
                  <a:solidFill>
                    <a:srgbClr val="FF0000"/>
                  </a:solidFill>
                </a:ln>
                <a:solidFill>
                  <a:srgbClr val="FF0000"/>
                </a:solidFill>
              </a:rPr>
              <a:t>o </a:t>
            </a:r>
            <a:r>
              <a:rPr lang="fr-FR" sz="2300" dirty="0" err="1" smtClean="0">
                <a:ln>
                  <a:solidFill>
                    <a:srgbClr val="FF0000"/>
                  </a:solidFill>
                </a:ln>
                <a:solidFill>
                  <a:srgbClr val="FF0000"/>
                </a:solidFill>
              </a:rPr>
              <a:t>deposit</a:t>
            </a:r>
            <a:endParaRPr lang="fr-FR" sz="2300" dirty="0" smtClean="0">
              <a:ln>
                <a:solidFill>
                  <a:srgbClr val="FF0000"/>
                </a:solidFill>
              </a:ln>
              <a:solidFill>
                <a:srgbClr val="FF0000"/>
              </a:solidFill>
            </a:endParaRPr>
          </a:p>
          <a:p>
            <a:pPr algn="ctr"/>
            <a:r>
              <a:rPr lang="fr-FR" sz="2300" dirty="0">
                <a:ln>
                  <a:solidFill>
                    <a:srgbClr val="FF0000"/>
                  </a:solidFill>
                </a:ln>
                <a:solidFill>
                  <a:srgbClr val="FF0000"/>
                </a:solidFill>
              </a:rPr>
              <a:t>i</a:t>
            </a:r>
            <a:r>
              <a:rPr lang="fr-FR" sz="2300" dirty="0" smtClean="0">
                <a:ln>
                  <a:solidFill>
                    <a:srgbClr val="FF0000"/>
                  </a:solidFill>
                </a:ln>
                <a:solidFill>
                  <a:srgbClr val="FF0000"/>
                </a:solidFill>
              </a:rPr>
              <a:t>n </a:t>
            </a:r>
            <a:r>
              <a:rPr lang="fr-FR" sz="2300" i="1" dirty="0" err="1" smtClean="0">
                <a:ln>
                  <a:solidFill>
                    <a:srgbClr val="FF0000"/>
                  </a:solidFill>
                </a:ln>
                <a:solidFill>
                  <a:srgbClr val="FF0000"/>
                </a:solidFill>
              </a:rPr>
              <a:t>Zenodo</a:t>
            </a:r>
            <a:r>
              <a:rPr lang="fr-FR" sz="2300" dirty="0" smtClean="0">
                <a:ln>
                  <a:solidFill>
                    <a:srgbClr val="FF0000"/>
                  </a:solidFill>
                </a:ln>
                <a:solidFill>
                  <a:srgbClr val="FF0000"/>
                </a:solidFill>
              </a:rPr>
              <a:t> </a:t>
            </a:r>
            <a:endParaRPr lang="fr-FR" sz="2300" dirty="0">
              <a:ln>
                <a:solidFill>
                  <a:srgbClr val="FF0000"/>
                </a:solidFill>
              </a:ln>
              <a:solidFill>
                <a:srgbClr val="FF0000"/>
              </a:solidFill>
            </a:endParaRPr>
          </a:p>
        </p:txBody>
      </p:sp>
      <p:sp>
        <p:nvSpPr>
          <p:cNvPr id="5" name="Line 11"/>
          <p:cNvSpPr>
            <a:spLocks noChangeShapeType="1"/>
          </p:cNvSpPr>
          <p:nvPr/>
        </p:nvSpPr>
        <p:spPr bwMode="auto">
          <a:xfrm>
            <a:off x="2879505" y="3856985"/>
            <a:ext cx="396351" cy="121136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fr-FR"/>
          </a:p>
        </p:txBody>
      </p:sp>
      <p:pic>
        <p:nvPicPr>
          <p:cNvPr id="6" name="Picture 5" descr="CC-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55" y="6482236"/>
            <a:ext cx="946449" cy="331140"/>
          </a:xfrm>
          <a:prstGeom prst="rect">
            <a:avLst/>
          </a:prstGeom>
        </p:spPr>
      </p:pic>
      <p:sp>
        <p:nvSpPr>
          <p:cNvPr id="7" name="TextBox 6"/>
          <p:cNvSpPr txBox="1"/>
          <p:nvPr/>
        </p:nvSpPr>
        <p:spPr>
          <a:xfrm>
            <a:off x="3851920" y="2875289"/>
            <a:ext cx="5148064" cy="2569935"/>
          </a:xfrm>
          <a:prstGeom prst="rect">
            <a:avLst/>
          </a:prstGeom>
          <a:solidFill>
            <a:schemeClr val="bg1"/>
          </a:solidFill>
          <a:ln>
            <a:solidFill>
              <a:schemeClr val="tx1"/>
            </a:solidFill>
          </a:ln>
        </p:spPr>
        <p:txBody>
          <a:bodyPr wrap="square" rtlCol="0">
            <a:spAutoFit/>
          </a:bodyPr>
          <a:lstStyle/>
          <a:p>
            <a:pPr algn="ctr"/>
            <a:r>
              <a:rPr lang="en-US" sz="2300" i="1" dirty="0" err="1" smtClean="0">
                <a:solidFill>
                  <a:srgbClr val="28C191"/>
                </a:solidFill>
              </a:rPr>
              <a:t>Zenodo</a:t>
            </a:r>
            <a:r>
              <a:rPr lang="en-US" sz="2300" dirty="0">
                <a:solidFill>
                  <a:srgbClr val="28C191"/>
                </a:solidFill>
              </a:rPr>
              <a:t> </a:t>
            </a:r>
            <a:r>
              <a:rPr lang="en-US" sz="2300" dirty="0" smtClean="0">
                <a:solidFill>
                  <a:srgbClr val="000000"/>
                </a:solidFill>
              </a:rPr>
              <a:t>is the </a:t>
            </a:r>
            <a:r>
              <a:rPr lang="en-US" sz="2300" dirty="0" smtClean="0">
                <a:solidFill>
                  <a:srgbClr val="28C191"/>
                </a:solidFill>
              </a:rPr>
              <a:t>open repository of </a:t>
            </a:r>
            <a:r>
              <a:rPr lang="en-US" sz="2300" i="1" dirty="0" smtClean="0">
                <a:solidFill>
                  <a:srgbClr val="28C191"/>
                </a:solidFill>
              </a:rPr>
              <a:t>CERN</a:t>
            </a:r>
            <a:r>
              <a:rPr lang="en-US" sz="2300" dirty="0">
                <a:solidFill>
                  <a:srgbClr val="000000"/>
                </a:solidFill>
              </a:rPr>
              <a:t>.</a:t>
            </a:r>
            <a:r>
              <a:rPr lang="en-US" sz="2300" dirty="0" smtClean="0">
                <a:solidFill>
                  <a:srgbClr val="28C191"/>
                </a:solidFill>
              </a:rPr>
              <a:t> </a:t>
            </a:r>
          </a:p>
          <a:p>
            <a:pPr algn="ctr"/>
            <a:r>
              <a:rPr lang="en-US" sz="2300" dirty="0" smtClean="0">
                <a:solidFill>
                  <a:srgbClr val="000000"/>
                </a:solidFill>
              </a:rPr>
              <a:t>It</a:t>
            </a:r>
            <a:r>
              <a:rPr lang="en-US" sz="2300" dirty="0" smtClean="0">
                <a:solidFill>
                  <a:srgbClr val="28C191"/>
                </a:solidFill>
              </a:rPr>
              <a:t> accepts any research </a:t>
            </a:r>
            <a:r>
              <a:rPr lang="en-US" sz="2300" dirty="0" err="1" smtClean="0">
                <a:solidFill>
                  <a:srgbClr val="000000"/>
                </a:solidFill>
              </a:rPr>
              <a:t>ouputs</a:t>
            </a:r>
            <a:r>
              <a:rPr lang="en-US" sz="2300" dirty="0" smtClean="0">
                <a:solidFill>
                  <a:srgbClr val="000000"/>
                </a:solidFill>
              </a:rPr>
              <a:t> from any fields.</a:t>
            </a:r>
            <a:r>
              <a:rPr lang="en-US" sz="2300" dirty="0" smtClean="0">
                <a:solidFill>
                  <a:srgbClr val="28C191"/>
                </a:solidFill>
              </a:rPr>
              <a:t> </a:t>
            </a:r>
            <a:r>
              <a:rPr lang="en-US" sz="2300" dirty="0" smtClean="0"/>
              <a:t>It is developed </a:t>
            </a:r>
            <a:r>
              <a:rPr lang="en-US" sz="2300" dirty="0" smtClean="0">
                <a:solidFill>
                  <a:srgbClr val="000000"/>
                </a:solidFill>
              </a:rPr>
              <a:t>in</a:t>
            </a:r>
            <a:r>
              <a:rPr lang="en-US" sz="2300" dirty="0" smtClean="0">
                <a:solidFill>
                  <a:srgbClr val="28C191"/>
                </a:solidFill>
              </a:rPr>
              <a:t> Open Source </a:t>
            </a:r>
            <a:r>
              <a:rPr lang="en-US" sz="2300" dirty="0" smtClean="0">
                <a:solidFill>
                  <a:srgbClr val="000000"/>
                </a:solidFill>
              </a:rPr>
              <a:t>with  the </a:t>
            </a:r>
            <a:r>
              <a:rPr lang="en-US" sz="2300" i="1" dirty="0" err="1" smtClean="0">
                <a:solidFill>
                  <a:srgbClr val="000000"/>
                </a:solidFill>
              </a:rPr>
              <a:t>Invenio</a:t>
            </a:r>
            <a:r>
              <a:rPr lang="en-US" sz="2300" dirty="0" smtClean="0">
                <a:solidFill>
                  <a:srgbClr val="000000"/>
                </a:solidFill>
              </a:rPr>
              <a:t> framework</a:t>
            </a:r>
            <a:r>
              <a:rPr lang="en-US" sz="2300" dirty="0" smtClean="0">
                <a:solidFill>
                  <a:srgbClr val="28C191"/>
                </a:solidFill>
              </a:rPr>
              <a:t> </a:t>
            </a:r>
            <a:r>
              <a:rPr lang="en-US" sz="2300" dirty="0" smtClean="0">
                <a:solidFill>
                  <a:srgbClr val="000000"/>
                </a:solidFill>
              </a:rPr>
              <a:t>under the </a:t>
            </a:r>
            <a:r>
              <a:rPr lang="en-US" sz="2300" dirty="0" err="1" smtClean="0">
                <a:solidFill>
                  <a:srgbClr val="28C191"/>
                </a:solidFill>
              </a:rPr>
              <a:t>licence</a:t>
            </a:r>
            <a:r>
              <a:rPr lang="en-US" sz="2300" dirty="0" smtClean="0">
                <a:solidFill>
                  <a:srgbClr val="28C191"/>
                </a:solidFill>
              </a:rPr>
              <a:t> </a:t>
            </a:r>
            <a:r>
              <a:rPr lang="en-US" sz="2300" i="1" dirty="0" smtClean="0">
                <a:solidFill>
                  <a:srgbClr val="28C191"/>
                </a:solidFill>
              </a:rPr>
              <a:t>GNU GPL version 2</a:t>
            </a:r>
            <a:r>
              <a:rPr lang="en-US" sz="2300" dirty="0" smtClean="0">
                <a:solidFill>
                  <a:srgbClr val="000000"/>
                </a:solidFill>
              </a:rPr>
              <a:t>.</a:t>
            </a:r>
            <a:r>
              <a:rPr lang="en-US" sz="2300" dirty="0" smtClean="0">
                <a:solidFill>
                  <a:srgbClr val="28C191"/>
                </a:solidFill>
              </a:rPr>
              <a:t> </a:t>
            </a:r>
            <a:r>
              <a:rPr lang="en-US" sz="2300" dirty="0" smtClean="0">
                <a:solidFill>
                  <a:srgbClr val="000000"/>
                </a:solidFill>
              </a:rPr>
              <a:t>It is </a:t>
            </a:r>
            <a:r>
              <a:rPr lang="en-US" sz="2300" dirty="0" smtClean="0">
                <a:solidFill>
                  <a:srgbClr val="28C191"/>
                </a:solidFill>
              </a:rPr>
              <a:t>financed by </a:t>
            </a:r>
            <a:r>
              <a:rPr lang="en-US" sz="2300" dirty="0" smtClean="0">
                <a:solidFill>
                  <a:srgbClr val="000000"/>
                </a:solidFill>
              </a:rPr>
              <a:t>the</a:t>
            </a:r>
            <a:r>
              <a:rPr lang="en-US" sz="2300" dirty="0" smtClean="0">
                <a:solidFill>
                  <a:srgbClr val="28C191"/>
                </a:solidFill>
              </a:rPr>
              <a:t> </a:t>
            </a:r>
            <a:r>
              <a:rPr lang="en-US" sz="2300" i="1" dirty="0" smtClean="0">
                <a:solidFill>
                  <a:srgbClr val="28C191"/>
                </a:solidFill>
              </a:rPr>
              <a:t>European Commission</a:t>
            </a:r>
            <a:r>
              <a:rPr lang="en-US" sz="2300" i="1" dirty="0">
                <a:solidFill>
                  <a:srgbClr val="28C191"/>
                </a:solidFill>
              </a:rPr>
              <a:t> </a:t>
            </a:r>
            <a:r>
              <a:rPr lang="en-US" sz="2300" dirty="0" smtClean="0">
                <a:solidFill>
                  <a:srgbClr val="000000"/>
                </a:solidFill>
              </a:rPr>
              <a:t>as part </a:t>
            </a:r>
          </a:p>
          <a:p>
            <a:pPr algn="ctr"/>
            <a:r>
              <a:rPr lang="en-US" sz="2300" dirty="0">
                <a:solidFill>
                  <a:srgbClr val="000000"/>
                </a:solidFill>
              </a:rPr>
              <a:t>o</a:t>
            </a:r>
            <a:r>
              <a:rPr lang="en-US" sz="2300" dirty="0" smtClean="0">
                <a:solidFill>
                  <a:srgbClr val="000000"/>
                </a:solidFill>
              </a:rPr>
              <a:t>f the European network </a:t>
            </a:r>
            <a:r>
              <a:rPr lang="en-US" sz="2300" i="1" dirty="0" err="1" smtClean="0">
                <a:solidFill>
                  <a:srgbClr val="000000"/>
                </a:solidFill>
              </a:rPr>
              <a:t>OpenAIRE</a:t>
            </a:r>
            <a:r>
              <a:rPr lang="en-US" sz="2300" dirty="0" smtClean="0">
                <a:solidFill>
                  <a:srgbClr val="000000"/>
                </a:solidFill>
              </a:rPr>
              <a:t>.</a:t>
            </a:r>
            <a:endParaRPr lang="en-US" sz="2300" dirty="0">
              <a:solidFill>
                <a:srgbClr val="000000"/>
              </a:solidFill>
            </a:endParaRPr>
          </a:p>
        </p:txBody>
      </p:sp>
    </p:spTree>
    <p:extLst>
      <p:ext uri="{BB962C8B-B14F-4D97-AF65-F5344CB8AC3E}">
        <p14:creationId xmlns:p14="http://schemas.microsoft.com/office/powerpoint/2010/main" val="35778067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2130</Words>
  <Application>Microsoft Macintosh PowerPoint</Application>
  <PresentationFormat>On-screen Show (4:3)</PresentationFormat>
  <Paragraphs>207</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Thème Office</vt:lpstr>
      <vt:lpstr>Toward Open Science  and Open Doctrine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open doctrine  in the French style</vt:lpstr>
      <vt:lpstr>PowerPoint Presentation</vt:lpstr>
      <vt:lpstr>Open Doctrine and FALM</vt:lpstr>
      <vt:lpstr>Legal recognitions</vt:lpstr>
      <vt:lpstr>Art. 30 of the Lemaire Act</vt:lpstr>
      <vt:lpstr>And now ?</vt:lpstr>
      <vt:lpstr>Law ? A science ?</vt:lpstr>
      <vt:lpstr>Some facets of Open doctrine</vt:lpstr>
      <vt:lpstr>Legal obligations and practices</vt:lpstr>
      <vt:lpstr>Sharing knowledge: a world of apparent paradoxes</vt:lpstr>
      <vt:lpstr>Pedagogies</vt:lpstr>
      <vt:lpstr>From the descriptive sheet to the meta-data</vt:lpstr>
      <vt:lpstr>Full text open access ? Golden Way ?</vt:lpstr>
      <vt:lpstr>Open Thesis Award : a quick summary</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GASNAULT</dc:creator>
  <cp:lastModifiedBy>Marie Farge</cp:lastModifiedBy>
  <cp:revision>29</cp:revision>
  <cp:lastPrinted>2018-10-10T18:38:40Z</cp:lastPrinted>
  <dcterms:created xsi:type="dcterms:W3CDTF">2018-10-08T20:48:39Z</dcterms:created>
  <dcterms:modified xsi:type="dcterms:W3CDTF">2018-10-21T12:19:36Z</dcterms:modified>
</cp:coreProperties>
</file>