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432" r:id="rId3"/>
    <p:sldId id="366" r:id="rId4"/>
    <p:sldId id="403" r:id="rId5"/>
    <p:sldId id="377" r:id="rId6"/>
    <p:sldId id="359" r:id="rId7"/>
    <p:sldId id="409" r:id="rId8"/>
    <p:sldId id="387" r:id="rId9"/>
    <p:sldId id="379" r:id="rId10"/>
    <p:sldId id="457" r:id="rId11"/>
    <p:sldId id="434" r:id="rId12"/>
    <p:sldId id="442" r:id="rId13"/>
    <p:sldId id="435" r:id="rId14"/>
    <p:sldId id="385" r:id="rId15"/>
    <p:sldId id="448" r:id="rId16"/>
    <p:sldId id="453" r:id="rId17"/>
    <p:sldId id="451" r:id="rId18"/>
    <p:sldId id="452" r:id="rId19"/>
    <p:sldId id="404" r:id="rId20"/>
    <p:sldId id="436" r:id="rId21"/>
    <p:sldId id="426" r:id="rId22"/>
    <p:sldId id="437" r:id="rId23"/>
    <p:sldId id="450" r:id="rId24"/>
    <p:sldId id="449" r:id="rId25"/>
    <p:sldId id="293" r:id="rId26"/>
    <p:sldId id="413" r:id="rId27"/>
    <p:sldId id="341" r:id="rId28"/>
    <p:sldId id="414" r:id="rId29"/>
    <p:sldId id="358" r:id="rId30"/>
    <p:sldId id="297" r:id="rId31"/>
    <p:sldId id="298" r:id="rId32"/>
    <p:sldId id="299" r:id="rId33"/>
    <p:sldId id="417" r:id="rId34"/>
    <p:sldId id="456" r:id="rId35"/>
    <p:sldId id="420" r:id="rId36"/>
    <p:sldId id="421" r:id="rId37"/>
    <p:sldId id="422" r:id="rId38"/>
    <p:sldId id="423" r:id="rId39"/>
    <p:sldId id="425" r:id="rId40"/>
    <p:sldId id="461" r:id="rId41"/>
    <p:sldId id="464" r:id="rId42"/>
    <p:sldId id="463" r:id="rId43"/>
    <p:sldId id="446" r:id="rId44"/>
    <p:sldId id="447" r:id="rId45"/>
    <p:sldId id="455" r:id="rId46"/>
    <p:sldId id="459" r:id="rId47"/>
    <p:sldId id="443" r:id="rId48"/>
    <p:sldId id="444" r:id="rId49"/>
    <p:sldId id="445" r:id="rId50"/>
    <p:sldId id="376" r:id="rId51"/>
    <p:sldId id="458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432"/>
            <p14:sldId id="366"/>
            <p14:sldId id="403"/>
            <p14:sldId id="377"/>
            <p14:sldId id="359"/>
            <p14:sldId id="409"/>
            <p14:sldId id="387"/>
            <p14:sldId id="379"/>
            <p14:sldId id="457"/>
            <p14:sldId id="434"/>
            <p14:sldId id="442"/>
            <p14:sldId id="435"/>
            <p14:sldId id="385"/>
            <p14:sldId id="448"/>
            <p14:sldId id="453"/>
            <p14:sldId id="451"/>
            <p14:sldId id="452"/>
            <p14:sldId id="404"/>
            <p14:sldId id="436"/>
          </p14:sldIdLst>
        </p14:section>
        <p14:section name="Untitled Section" id="{A3E5495C-A597-2D4A-B26B-FE96549CFF23}">
          <p14:sldIdLst>
            <p14:sldId id="426"/>
            <p14:sldId id="437"/>
            <p14:sldId id="450"/>
            <p14:sldId id="449"/>
            <p14:sldId id="293"/>
            <p14:sldId id="413"/>
            <p14:sldId id="341"/>
            <p14:sldId id="414"/>
            <p14:sldId id="358"/>
            <p14:sldId id="297"/>
            <p14:sldId id="298"/>
            <p14:sldId id="299"/>
            <p14:sldId id="417"/>
            <p14:sldId id="456"/>
            <p14:sldId id="420"/>
            <p14:sldId id="421"/>
            <p14:sldId id="422"/>
            <p14:sldId id="423"/>
            <p14:sldId id="425"/>
            <p14:sldId id="461"/>
            <p14:sldId id="464"/>
            <p14:sldId id="463"/>
            <p14:sldId id="446"/>
            <p14:sldId id="447"/>
            <p14:sldId id="455"/>
            <p14:sldId id="459"/>
            <p14:sldId id="443"/>
            <p14:sldId id="444"/>
            <p14:sldId id="445"/>
            <p14:sldId id="376"/>
            <p14:sldId id="4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8C191"/>
    <a:srgbClr val="FFB21B"/>
    <a:srgbClr val="FFD84A"/>
    <a:srgbClr val="3B679D"/>
    <a:srgbClr val="3F6DA6"/>
    <a:srgbClr val="4373AF"/>
    <a:srgbClr val="4A7DBC"/>
    <a:srgbClr val="38E3E3"/>
    <a:srgbClr val="3AEBE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84" autoAdjust="0"/>
  </p:normalViewPr>
  <p:slideViewPr>
    <p:cSldViewPr snapToObjects="1">
      <p:cViewPr>
        <p:scale>
          <a:sx n="105" d="100"/>
          <a:sy n="105" d="100"/>
        </p:scale>
        <p:origin x="-816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7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12/02/19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5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4301515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CNRS-INSMI et</a:t>
            </a:r>
            <a:r>
              <a:rPr lang="en-US" sz="2300" dirty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ENS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3789" y="5589240"/>
            <a:ext cx="747151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Laboratoire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de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Physique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Théorique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et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Modèles</a:t>
            </a:r>
            <a:r>
              <a:rPr lang="it-IT" sz="2300" i="1" dirty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Statistiques</a:t>
            </a:r>
            <a:endParaRPr lang="it-IT" sz="2300" i="1" dirty="0" smtClean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Université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Paris-Sud, Orsay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12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Février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2019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096359" y="1844824"/>
            <a:ext cx="73927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Comment faire évoluer </a:t>
            </a:r>
          </a:p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le système de publication scientifique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n faisant passer l’intérêt des chercheurs</a:t>
            </a: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evant celui des maisons d’édition?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5180"/>
            <a:ext cx="1368152" cy="12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4624"/>
            <a:ext cx="1152127" cy="123368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80" y="152400"/>
            <a:ext cx="990600" cy="990600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3" descr="Paris-Sorbon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-99392"/>
            <a:ext cx="2592287" cy="145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84584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situation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actuelle à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’échelle mondiale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96752"/>
            <a:ext cx="9108504" cy="3888432"/>
          </a:xfrm>
          <a:prstGeom prst="rect">
            <a:avLst/>
          </a:prstGeom>
        </p:spPr>
      </p:pic>
      <p:sp>
        <p:nvSpPr>
          <p:cNvPr id="19" name="ZoneTexte 12"/>
          <p:cNvSpPr txBox="1"/>
          <p:nvPr/>
        </p:nvSpPr>
        <p:spPr>
          <a:xfrm>
            <a:off x="3347864" y="4509120"/>
            <a:ext cx="2876772" cy="33575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32761"/>
            <a:ext cx="910850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/>
              <a:t> </a:t>
            </a:r>
            <a:r>
              <a:rPr lang="en-US" i="1" dirty="0" smtClean="0"/>
              <a:t>en 2016 </a:t>
            </a:r>
            <a:r>
              <a:rPr lang="en-US" i="1" dirty="0" err="1" smtClean="0"/>
              <a:t>divisé</a:t>
            </a:r>
            <a:r>
              <a:rPr lang="en-US" i="1" dirty="0" smtClean="0"/>
              <a:t> par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de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23" name="ZoneTexte 14"/>
          <p:cNvSpPr txBox="1">
            <a:spLocks noChangeArrowheads="1"/>
          </p:cNvSpPr>
          <p:nvPr/>
        </p:nvSpPr>
        <p:spPr bwMode="auto">
          <a:xfrm>
            <a:off x="687115" y="4945231"/>
            <a:ext cx="8133357" cy="150810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 les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publicheurs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pour publier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leurs articles en accès libre </a:t>
            </a:r>
            <a:r>
              <a:rPr lang="fr-FR" sz="2300" dirty="0" smtClean="0">
                <a:latin typeface="Calibri"/>
              </a:rPr>
              <a:t>(modèle </a:t>
            </a:r>
            <a:r>
              <a:rPr lang="fr-FR" sz="2300" i="1" dirty="0" smtClean="0">
                <a:latin typeface="Calibri"/>
              </a:rPr>
              <a:t>Gold Open Access</a:t>
            </a:r>
            <a:r>
              <a:rPr lang="fr-FR" sz="2300" dirty="0" smtClean="0">
                <a:latin typeface="Calibri"/>
              </a:rPr>
              <a:t>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coure à la banqueroute</a:t>
            </a:r>
            <a:r>
              <a:rPr lang="fr-FR" sz="2300" dirty="0">
                <a:latin typeface="Calibri"/>
              </a:rPr>
              <a:t>!</a:t>
            </a:r>
            <a:r>
              <a:rPr lang="fr-FR" sz="2300" dirty="0" smtClean="0">
                <a:latin typeface="Calibri"/>
              </a:rPr>
              <a:t> 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Une solution serait d’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empêcher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les chercheurs de publier</a:t>
            </a:r>
            <a:r>
              <a:rPr lang="is-IS" sz="2300" dirty="0" smtClean="0">
                <a:latin typeface="Calibri"/>
              </a:rPr>
              <a:t>…</a:t>
            </a:r>
            <a:r>
              <a:rPr lang="fr-FR" sz="2300" dirty="0" smtClean="0">
                <a:latin typeface="Calibri"/>
              </a:rPr>
              <a:t>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8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En 2012 quelques chercheurs se fâchent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251520" y="836712"/>
            <a:ext cx="872750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En 2012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  <a:latin typeface="Calibri"/>
              </a:rPr>
              <a:t>Gowers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et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33 collègues  mathématiciens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ont lancé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 mouvement</a:t>
            </a:r>
            <a:r>
              <a:rPr lang="fr-FR" sz="23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The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Cost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Knowledge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qui appelle à </a:t>
            </a:r>
            <a:r>
              <a:rPr lang="fr-FR" sz="2300" dirty="0">
                <a:solidFill>
                  <a:srgbClr val="FF0000"/>
                </a:solidFill>
              </a:rPr>
              <a:t>boycotter </a:t>
            </a:r>
            <a:r>
              <a:rPr lang="fr-FR" sz="2300" i="1" dirty="0">
                <a:solidFill>
                  <a:srgbClr val="FF0000"/>
                </a:solidFill>
              </a:rPr>
              <a:t>Elsevier</a:t>
            </a:r>
            <a:r>
              <a:rPr lang="fr-FR" sz="2300" dirty="0">
                <a:solidFill>
                  <a:srgbClr val="000000"/>
                </a:solidFill>
              </a:rPr>
              <a:t>,</a:t>
            </a:r>
            <a:r>
              <a:rPr lang="fr-FR" sz="2300" dirty="0">
                <a:solidFill>
                  <a:srgbClr val="0000FF"/>
                </a:solidFill>
              </a:rPr>
              <a:t> </a:t>
            </a:r>
            <a:endParaRPr lang="fr-FR" sz="23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ce qui a permis de stopper le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300" b="0" i="1" dirty="0" smtClean="0">
                <a:solidFill>
                  <a:srgbClr val="28C191"/>
                </a:solidFill>
                <a:latin typeface="Calibri"/>
              </a:rPr>
              <a:t> Works </a:t>
            </a:r>
            <a:r>
              <a:rPr lang="fr-FR" sz="2300" b="0" i="1" dirty="0" err="1" smtClean="0">
                <a:solidFill>
                  <a:srgbClr val="28C191"/>
                </a:solidFill>
                <a:latin typeface="Calibri"/>
              </a:rPr>
              <a:t>Act</a:t>
            </a:r>
            <a:r>
              <a:rPr lang="fr-FR" sz="2300" dirty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au Congrès américain</a:t>
            </a:r>
            <a:r>
              <a:rPr lang="fr-FR" sz="2300" dirty="0" smtClean="0">
                <a:latin typeface="Calibri"/>
              </a:rPr>
              <a:t>,</a:t>
            </a:r>
            <a:endParaRPr lang="fr-FR" sz="2300" b="0" dirty="0" smtClean="0"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u</a:t>
            </a:r>
            <a:r>
              <a:rPr lang="fr-FR" sz="2300" dirty="0" smtClean="0">
                <a:latin typeface="Calibri"/>
              </a:rPr>
              <a:t>ne proposition de loi déposée sous la pression du lobbying d’</a:t>
            </a:r>
            <a:r>
              <a:rPr lang="fr-FR" sz="2300" i="1" dirty="0" smtClean="0">
                <a:latin typeface="Calibri"/>
              </a:rPr>
              <a:t>Elsevie</a:t>
            </a:r>
            <a:r>
              <a:rPr lang="fr-FR" sz="2300" dirty="0" smtClean="0">
                <a:latin typeface="Calibri"/>
              </a:rPr>
              <a:t>r</a:t>
            </a:r>
            <a:r>
              <a:rPr lang="fr-FR" sz="2300" i="1" dirty="0" smtClean="0">
                <a:latin typeface="Calibri"/>
              </a:rPr>
              <a:t>.</a:t>
            </a:r>
            <a:endParaRPr lang="fr-FR" sz="23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1" y="2674655"/>
            <a:ext cx="2261999" cy="3392997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2699792" y="6197242"/>
            <a:ext cx="4392488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www.thecostofknowledge.com</a:t>
            </a:r>
            <a:r>
              <a:rPr lang="fr-FR" sz="2000" i="1" dirty="0" smtClean="0">
                <a:latin typeface="Times"/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976" y="6023029"/>
            <a:ext cx="194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Sir Tim </a:t>
            </a:r>
            <a:r>
              <a:rPr lang="en-US" i="1" dirty="0" err="1" smtClean="0"/>
              <a:t>Gowers</a:t>
            </a:r>
            <a:r>
              <a:rPr lang="en-US" i="1" dirty="0" smtClean="0"/>
              <a:t>,</a:t>
            </a:r>
          </a:p>
          <a:p>
            <a:pPr algn="ctr"/>
            <a:r>
              <a:rPr lang="en-US" i="1" dirty="0" smtClean="0"/>
              <a:t>Fields </a:t>
            </a:r>
            <a:r>
              <a:rPr lang="en-US" i="1" dirty="0"/>
              <a:t>M</a:t>
            </a:r>
            <a:r>
              <a:rPr lang="en-US" i="1" dirty="0" smtClean="0"/>
              <a:t>edal 1998</a:t>
            </a:r>
            <a:endParaRPr lang="en-US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24" y="2636912"/>
            <a:ext cx="5313908" cy="3451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006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683772"/>
            <a:ext cx="5513597" cy="20575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5834" y="1124744"/>
            <a:ext cx="87181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/>
              <a:t>`</a:t>
            </a:r>
            <a:r>
              <a:rPr lang="en-US" sz="2400" dirty="0"/>
              <a:t>I</a:t>
            </a:r>
            <a:r>
              <a:rPr lang="en-US" sz="2400" dirty="0" smtClean="0"/>
              <a:t>l </a:t>
            </a:r>
            <a:r>
              <a:rPr lang="en-US" sz="2400" dirty="0" err="1" smtClean="0"/>
              <a:t>est</a:t>
            </a:r>
            <a:r>
              <a:rPr lang="en-US" sz="2400" dirty="0"/>
              <a:t> </a:t>
            </a:r>
            <a:r>
              <a:rPr lang="en-US" sz="2400" dirty="0" smtClean="0"/>
              <a:t>indispensable </a:t>
            </a:r>
            <a:r>
              <a:rPr lang="en-US" sz="2400" dirty="0" err="1"/>
              <a:t>que</a:t>
            </a:r>
            <a:r>
              <a:rPr lang="en-US" sz="2400" dirty="0"/>
              <a:t> les </a:t>
            </a:r>
            <a:r>
              <a:rPr lang="en-US" sz="2400" dirty="0" err="1"/>
              <a:t>chercheurs</a:t>
            </a:r>
            <a:r>
              <a:rPr lang="en-US" sz="2400" dirty="0"/>
              <a:t> </a:t>
            </a:r>
            <a:r>
              <a:rPr lang="en-US" sz="2400" dirty="0" err="1"/>
              <a:t>puissent</a:t>
            </a:r>
            <a:r>
              <a:rPr lang="en-US" sz="2400" dirty="0"/>
              <a:t> </a:t>
            </a:r>
            <a:r>
              <a:rPr lang="en-US" sz="2400" dirty="0" err="1"/>
              <a:t>développer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troisième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voie</a:t>
            </a:r>
            <a:r>
              <a:rPr lang="en-US" sz="2400" dirty="0"/>
              <a:t>, </a:t>
            </a:r>
            <a:r>
              <a:rPr lang="en-US" sz="2400" dirty="0" smtClean="0"/>
              <a:t>beaucoup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/>
              <a:t>coûteuse</a:t>
            </a:r>
            <a:r>
              <a:rPr lang="en-US" sz="2400" dirty="0"/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</a:t>
            </a:r>
            <a:r>
              <a:rPr lang="en-US" sz="2400" dirty="0" smtClean="0"/>
              <a:t> Elle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appelée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Diamond OA </a:t>
            </a:r>
            <a:r>
              <a:rPr lang="en-US" sz="2400" dirty="0"/>
              <a:t>et se </a:t>
            </a:r>
            <a:r>
              <a:rPr lang="en-US" sz="2400" dirty="0" err="1"/>
              <a:t>caractérise</a:t>
            </a:r>
            <a:r>
              <a:rPr lang="en-US" sz="2400" dirty="0"/>
              <a:t> par le fait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le </a:t>
            </a:r>
            <a:r>
              <a:rPr lang="en-US" sz="2400" dirty="0" err="1" smtClean="0">
                <a:solidFill>
                  <a:srgbClr val="28C191"/>
                </a:solidFill>
              </a:rPr>
              <a:t>lecteur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ni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l'auteur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endParaRPr lang="en-US" sz="2400" dirty="0" smtClean="0">
              <a:solidFill>
                <a:srgbClr val="28C191"/>
              </a:solidFill>
            </a:endParaRP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ne </a:t>
            </a:r>
            <a:r>
              <a:rPr lang="en-US" sz="2400" dirty="0" err="1">
                <a:solidFill>
                  <a:srgbClr val="28C191"/>
                </a:solidFill>
              </a:rPr>
              <a:t>doivent</a:t>
            </a:r>
            <a:r>
              <a:rPr lang="en-US" sz="2400" dirty="0">
                <a:solidFill>
                  <a:srgbClr val="28C191"/>
                </a:solidFill>
              </a:rPr>
              <a:t> payer</a:t>
            </a:r>
            <a:r>
              <a:rPr lang="en-US" sz="2400" dirty="0"/>
              <a:t> et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le journal </a:t>
            </a:r>
            <a:r>
              <a:rPr lang="en-US" sz="2400" dirty="0" err="1" smtClean="0">
                <a:solidFill>
                  <a:srgbClr val="FF0000"/>
                </a:solidFill>
              </a:rPr>
              <a:t>appartient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>
                <a:solidFill>
                  <a:srgbClr val="FF0000"/>
                </a:solidFill>
              </a:rPr>
              <a:t>non plus </a:t>
            </a:r>
            <a:r>
              <a:rPr lang="en-US" sz="2400" dirty="0" err="1">
                <a:solidFill>
                  <a:srgbClr val="FF0000"/>
                </a:solidFill>
              </a:rPr>
              <a:t>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maison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d’édition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mais</a:t>
            </a:r>
            <a:r>
              <a:rPr lang="en-US" sz="2400" dirty="0">
                <a:solidFill>
                  <a:srgbClr val="FF0000"/>
                </a:solidFill>
              </a:rPr>
              <a:t> au </a:t>
            </a:r>
            <a:r>
              <a:rPr lang="en-US" sz="2400" dirty="0" err="1">
                <a:solidFill>
                  <a:srgbClr val="FF0000"/>
                </a:solidFill>
              </a:rPr>
              <a:t>comité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éditorial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[</a:t>
            </a:r>
            <a:r>
              <a:rPr lang="is-IS" sz="2400" dirty="0" smtClean="0"/>
              <a:t>…] un collège de chercheurs </a:t>
            </a:r>
            <a:r>
              <a:rPr lang="is-IS" sz="2400" dirty="0" smtClean="0">
                <a:solidFill>
                  <a:srgbClr val="28C191"/>
                </a:solidFill>
              </a:rPr>
              <a:t>qui</a:t>
            </a:r>
          </a:p>
          <a:p>
            <a:r>
              <a:rPr lang="en-US" sz="2400" dirty="0">
                <a:solidFill>
                  <a:srgbClr val="28C191"/>
                </a:solidFill>
              </a:rPr>
              <a:t>s</a:t>
            </a:r>
            <a:r>
              <a:rPr lang="is-IS" sz="2400" dirty="0" smtClean="0">
                <a:solidFill>
                  <a:srgbClr val="28C191"/>
                </a:solidFill>
              </a:rPr>
              <a:t>e charge de la publication des articles</a:t>
            </a:r>
            <a:r>
              <a:rPr lang="is-IS" sz="2400" dirty="0" smtClean="0"/>
              <a:t> </a:t>
            </a:r>
            <a:r>
              <a:rPr lang="en-US" sz="2400" dirty="0" smtClean="0">
                <a:solidFill>
                  <a:srgbClr val="28C191"/>
                </a:solidFill>
              </a:rPr>
              <a:t>avec </a:t>
            </a:r>
            <a:r>
              <a:rPr lang="en-US" sz="2400" dirty="0" err="1">
                <a:solidFill>
                  <a:srgbClr val="28C191"/>
                </a:solidFill>
              </a:rPr>
              <a:t>l'aide</a:t>
            </a:r>
            <a:r>
              <a:rPr lang="en-US" sz="2400" dirty="0">
                <a:solidFill>
                  <a:srgbClr val="28C191"/>
                </a:solidFill>
              </a:rPr>
              <a:t> </a:t>
            </a:r>
            <a:r>
              <a:rPr lang="en-US" sz="2400" dirty="0" err="1">
                <a:solidFill>
                  <a:srgbClr val="28C191"/>
                </a:solidFill>
              </a:rPr>
              <a:t>d'unités</a:t>
            </a:r>
            <a:r>
              <a:rPr lang="en-US" sz="2400" dirty="0">
                <a:solidFill>
                  <a:srgbClr val="28C191"/>
                </a:solidFill>
              </a:rPr>
              <a:t> de </a:t>
            </a:r>
            <a:r>
              <a:rPr lang="en-US" sz="2400" dirty="0" smtClean="0">
                <a:solidFill>
                  <a:srgbClr val="28C191"/>
                </a:solidFill>
              </a:rPr>
              <a:t>service </a:t>
            </a:r>
          </a:p>
          <a:p>
            <a:r>
              <a:rPr lang="en-US" sz="2400" dirty="0" err="1" smtClean="0"/>
              <a:t>dont</a:t>
            </a:r>
            <a:r>
              <a:rPr lang="en-US" sz="2400" dirty="0" smtClean="0"/>
              <a:t> </a:t>
            </a:r>
            <a:r>
              <a:rPr lang="en-US" sz="2400" dirty="0"/>
              <a:t>le </a:t>
            </a:r>
            <a:r>
              <a:rPr lang="en-US" sz="2400" dirty="0" err="1"/>
              <a:t>rôle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d'assurer</a:t>
            </a:r>
            <a:r>
              <a:rPr lang="en-US" sz="2400" dirty="0"/>
              <a:t> la publication </a:t>
            </a:r>
            <a:r>
              <a:rPr lang="en-US" sz="2400" dirty="0" smtClean="0"/>
              <a:t>des articles </a:t>
            </a:r>
            <a:r>
              <a:rPr lang="en-US" sz="2400" dirty="0" err="1"/>
              <a:t>retenus</a:t>
            </a:r>
            <a:r>
              <a:rPr lang="fr-FR" sz="2300" dirty="0" smtClean="0"/>
              <a:t>’</a:t>
            </a:r>
            <a:endParaRPr lang="fr-FR" sz="23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927094" y="4941168"/>
            <a:ext cx="298418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Times"/>
              </a:rPr>
              <a:t>Le </a:t>
            </a:r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 </a:t>
            </a:r>
            <a:r>
              <a:rPr lang="fr-FR" dirty="0" smtClean="0">
                <a:latin typeface="Times"/>
              </a:rPr>
              <a:t>est le</a:t>
            </a:r>
            <a:endParaRPr lang="fr-FR" dirty="0" smtClean="0">
              <a:latin typeface="Times"/>
            </a:endParaRPr>
          </a:p>
          <a:p>
            <a:pPr algn="ctr"/>
            <a:r>
              <a:rPr lang="fr-FR" dirty="0" smtClean="0">
                <a:latin typeface="Times"/>
              </a:rPr>
              <a:t>premier texte imprimé connu,</a:t>
            </a:r>
            <a:endParaRPr lang="fr-FR" dirty="0" smtClean="0">
              <a:latin typeface="Times"/>
            </a:endParaRPr>
          </a:p>
          <a:p>
            <a:pPr algn="ctr"/>
            <a:r>
              <a:rPr lang="fr-FR" dirty="0">
                <a:latin typeface="Times"/>
              </a:rPr>
              <a:t>p</a:t>
            </a:r>
            <a:r>
              <a:rPr lang="fr-FR" dirty="0" smtClean="0">
                <a:latin typeface="Times"/>
              </a:rPr>
              <a:t>ublié en Chine le 11 Mai </a:t>
            </a:r>
            <a:r>
              <a:rPr lang="fr-FR" dirty="0" smtClean="0">
                <a:latin typeface="Times"/>
              </a:rPr>
              <a:t>868</a:t>
            </a:r>
            <a:endParaRPr lang="fr-FR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49767" y="5936506"/>
            <a:ext cx="25908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British Library, London</a:t>
            </a: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02568" y="3934797"/>
            <a:ext cx="6997824" cy="646331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  Marie Farge, Note pour la ministre de la recherche, Juin 29</a:t>
            </a:r>
            <a:r>
              <a:rPr lang="fr-FR" i="1" baseline="30000" dirty="0" smtClean="0">
                <a:latin typeface="Times"/>
              </a:rPr>
              <a:t>th</a:t>
            </a:r>
            <a:r>
              <a:rPr lang="fr-FR" i="1" dirty="0" smtClean="0">
                <a:latin typeface="Times"/>
              </a:rPr>
              <a:t> 2012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" y="-152400"/>
            <a:ext cx="9144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Ils veulent reprendre le contrôle du système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42" y="2300373"/>
            <a:ext cx="3827566" cy="76858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91000" y="4509120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…</a:t>
            </a:r>
            <a:endParaRPr lang="fr-FR" sz="3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Ils dénoncent les abus des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ZoneTexte 10"/>
          <p:cNvSpPr txBox="1"/>
          <p:nvPr/>
        </p:nvSpPr>
        <p:spPr>
          <a:xfrm>
            <a:off x="248142" y="1122710"/>
            <a:ext cx="8612416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Ordre donné par </a:t>
            </a:r>
            <a:r>
              <a:rPr lang="fr-FR" sz="2300" i="1" dirty="0" smtClean="0">
                <a:solidFill>
                  <a:srgbClr val="28C191"/>
                </a:solidFill>
              </a:rPr>
              <a:t>Elsevier</a:t>
            </a:r>
            <a:r>
              <a:rPr lang="fr-FR" sz="2300" dirty="0" smtClean="0">
                <a:solidFill>
                  <a:srgbClr val="28C191"/>
                </a:solidFill>
              </a:rPr>
              <a:t> en 2012 à un chercheur,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dont l’article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venait d’être accepté par le comité de lecture de la revue</a:t>
            </a:r>
          </a:p>
          <a:p>
            <a:pPr algn="ctr"/>
            <a:r>
              <a:rPr lang="fr-FR" sz="2300" i="1" dirty="0" err="1" smtClean="0">
                <a:solidFill>
                  <a:srgbClr val="28C191"/>
                </a:solidFill>
              </a:rPr>
              <a:t>Fluids</a:t>
            </a:r>
            <a:r>
              <a:rPr lang="fr-FR" sz="2300" i="1" dirty="0" smtClean="0">
                <a:solidFill>
                  <a:srgbClr val="28C191"/>
                </a:solidFill>
              </a:rPr>
              <a:t> and Structures</a:t>
            </a:r>
            <a:r>
              <a:rPr lang="fr-FR" sz="2300" dirty="0" smtClean="0">
                <a:solidFill>
                  <a:srgbClr val="28C191"/>
                </a:solidFill>
              </a:rPr>
              <a:t>,  pour augmenter l’impact facteur de cette revue</a:t>
            </a:r>
            <a:endParaRPr lang="fr-FR" sz="2300" dirty="0">
              <a:solidFill>
                <a:srgbClr val="28C19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95600" y="3048000"/>
            <a:ext cx="566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XXX</a:t>
            </a:r>
            <a:endParaRPr lang="fr-FR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5" y="5069086"/>
            <a:ext cx="8991601" cy="1351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19" y="3068960"/>
            <a:ext cx="8753669" cy="1851817"/>
          </a:xfrm>
          <a:prstGeom prst="rect">
            <a:avLst/>
          </a:prstGeom>
        </p:spPr>
      </p:pic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85454" y="5694514"/>
            <a:ext cx="8951042" cy="6987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408778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725144"/>
            <a:ext cx="9144000" cy="29169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8" y="5013176"/>
            <a:ext cx="8951788" cy="136815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557040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6630"/>
            <a:ext cx="9144000" cy="15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28193"/>
            <a:ext cx="9144000" cy="942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640" y="1637801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84708" y="188640"/>
            <a:ext cx="8951788" cy="11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0000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ormulaire de transfert de ‘copyright’ que j’ai dû signer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le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 24 Janvier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notre article accepté par le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r>
              <a:rPr lang="fr-FR" sz="2300" dirty="0" smtClean="0">
                <a:latin typeface="Calibri"/>
              </a:rPr>
              <a:t>, qui est un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j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ournal par abonnement publié uniquement sous forme électronique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-252537" y="2996952"/>
            <a:ext cx="705678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252538" y="2780928"/>
            <a:ext cx="957706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7532711" y="2564904"/>
            <a:ext cx="251189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3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14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65" y="5229200"/>
            <a:ext cx="4549355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Les </a:t>
            </a:r>
            <a:r>
              <a:rPr lang="en-US" sz="2300" dirty="0" err="1" smtClean="0">
                <a:solidFill>
                  <a:srgbClr val="28C191"/>
                </a:solidFill>
              </a:rPr>
              <a:t>lecteurs</a:t>
            </a:r>
            <a:r>
              <a:rPr lang="en-US" sz="2300" dirty="0" smtClean="0">
                <a:solidFill>
                  <a:srgbClr val="28C191"/>
                </a:solidFill>
              </a:rPr>
              <a:t> et les auteurs</a:t>
            </a:r>
          </a:p>
          <a:p>
            <a:pPr algn="ctr"/>
            <a:r>
              <a:rPr lang="en-US" sz="2300" dirty="0" err="1" smtClean="0">
                <a:solidFill>
                  <a:srgbClr val="28C191"/>
                </a:solidFill>
              </a:rPr>
              <a:t>doivent</a:t>
            </a:r>
            <a:r>
              <a:rPr lang="en-US" sz="2300" dirty="0" smtClean="0">
                <a:solidFill>
                  <a:srgbClr val="28C191"/>
                </a:solidFill>
              </a:rPr>
              <a:t> payer 82 €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i="1" dirty="0" err="1" smtClean="0">
                <a:solidFill>
                  <a:srgbClr val="28C191"/>
                </a:solidFill>
              </a:rPr>
              <a:t>Taylor&amp;Francis</a:t>
            </a:r>
            <a:r>
              <a:rPr lang="en-US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300" dirty="0">
                <a:solidFill>
                  <a:srgbClr val="28C191"/>
                </a:solidFill>
              </a:rPr>
              <a:t>p</a:t>
            </a:r>
            <a:r>
              <a:rPr lang="en-US" sz="2300" dirty="0" smtClean="0">
                <a:solidFill>
                  <a:srgbClr val="28C191"/>
                </a:solidFill>
              </a:rPr>
              <a:t>our </a:t>
            </a:r>
            <a:r>
              <a:rPr lang="en-US" sz="2300" dirty="0" err="1" smtClean="0">
                <a:solidFill>
                  <a:srgbClr val="28C191"/>
                </a:solidFill>
              </a:rPr>
              <a:t>accèder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notre</a:t>
            </a:r>
            <a:r>
              <a:rPr lang="en-US" sz="2300" dirty="0" smtClean="0">
                <a:solidFill>
                  <a:srgbClr val="28C191"/>
                </a:solidFill>
              </a:rPr>
              <a:t> article</a:t>
            </a:r>
          </a:p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pendant 30 </a:t>
            </a:r>
            <a:r>
              <a:rPr lang="en-US" sz="2300" dirty="0" err="1" smtClean="0">
                <a:solidFill>
                  <a:srgbClr val="28C191"/>
                </a:solidFill>
              </a:rPr>
              <a:t>jours</a:t>
            </a:r>
            <a:r>
              <a:rPr lang="en-US" sz="2300" dirty="0" smtClean="0">
                <a:solidFill>
                  <a:srgbClr val="28C191"/>
                </a:solidFill>
              </a:rPr>
              <a:t>, au plus !</a:t>
            </a:r>
            <a:endParaRPr lang="en-US" sz="2300" dirty="0">
              <a:solidFill>
                <a:srgbClr val="28C191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Notre article a été publié en ligne le 6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Février 2017</a:t>
            </a: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/>
            <a:r>
              <a:rPr lang="fr-FR" sz="2300" dirty="0">
                <a:latin typeface="Calibri"/>
              </a:rPr>
              <a:t>e</a:t>
            </a:r>
            <a:r>
              <a:rPr lang="fr-FR" sz="2300" dirty="0" smtClean="0">
                <a:latin typeface="Calibri"/>
              </a:rPr>
              <a:t>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nous devons maintenant payer 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Taylor&amp;Francis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pour le lire!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79512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ormulaire de transfert de ‘copyright’ que j’ai dû signer le </a:t>
            </a:r>
            <a:r>
              <a:rPr lang="fr-FR" sz="2300" i="1" dirty="0">
                <a:solidFill>
                  <a:srgbClr val="3366FF"/>
                </a:solidFill>
              </a:rPr>
              <a:t>6 Mai 2018 </a:t>
            </a:r>
            <a:endParaRPr lang="fr-FR" sz="2300" dirty="0" smtClean="0">
              <a:solidFill>
                <a:srgbClr val="3366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pour que notre article</a:t>
            </a:r>
            <a:r>
              <a:rPr lang="fr-FR" sz="2300" dirty="0" smtClean="0">
                <a:latin typeface="Calibri"/>
              </a:rPr>
              <a:t>, accepté par le </a:t>
            </a:r>
            <a:r>
              <a:rPr lang="fr-FR" sz="2300" i="1" dirty="0" smtClean="0">
                <a:latin typeface="Calibri"/>
              </a:rPr>
              <a:t>JFM (journal par abonnement),  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soit publié en open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par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CUP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en leur payant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2200€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d’</a:t>
            </a:r>
            <a:r>
              <a:rPr lang="fr-FR" sz="2300" i="1" dirty="0" err="1" smtClean="0">
                <a:solidFill>
                  <a:srgbClr val="FF0000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!</a:t>
            </a:r>
          </a:p>
          <a:p>
            <a:pPr algn="ctr"/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J’ai refusé de donner nos copyrights de façon exclusive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puisqu’</a:t>
            </a:r>
            <a:r>
              <a:rPr lang="fr-FR" sz="2300" b="0" dirty="0" smtClean="0">
                <a:solidFill>
                  <a:srgbClr val="28C191"/>
                </a:solidFill>
                <a:latin typeface="Calibri"/>
              </a:rPr>
              <a:t>on paye.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2497708"/>
            <a:ext cx="9144000" cy="20025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699" y="1662932"/>
            <a:ext cx="3489773" cy="9019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916832"/>
            <a:ext cx="4564277" cy="559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194" y="4446696"/>
            <a:ext cx="8725398" cy="1862624"/>
          </a:xfrm>
          <a:prstGeom prst="rect">
            <a:avLst/>
          </a:prstGeom>
          <a:ln>
            <a:noFill/>
          </a:ln>
        </p:spPr>
      </p:pic>
      <p:sp>
        <p:nvSpPr>
          <p:cNvPr id="10" name="ZoneTexte 14"/>
          <p:cNvSpPr txBox="1"/>
          <p:nvPr/>
        </p:nvSpPr>
        <p:spPr>
          <a:xfrm>
            <a:off x="2483768" y="6413266"/>
            <a:ext cx="453650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/COPYRIGHTS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-252539" y="5373216"/>
            <a:ext cx="9433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7236296" y="5229200"/>
            <a:ext cx="295232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-252540" y="558924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699792" y="6093296"/>
            <a:ext cx="68407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-180528" y="6245696"/>
            <a:ext cx="987348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 flipV="1">
            <a:off x="-396552" y="4869160"/>
            <a:ext cx="1656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9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1691680" y="188640"/>
            <a:ext cx="540060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L’article est publié en ligne le 2</a:t>
            </a:r>
            <a:r>
              <a:rPr lang="fr-FR" sz="2300" i="1" dirty="0" smtClean="0">
                <a:solidFill>
                  <a:srgbClr val="3366FF"/>
                </a:solidFill>
              </a:rPr>
              <a:t>6 Juin 2018 </a:t>
            </a:r>
          </a:p>
          <a:p>
            <a:pPr algn="ctr"/>
            <a:r>
              <a:rPr lang="fr-FR" sz="2300" i="1" dirty="0">
                <a:solidFill>
                  <a:srgbClr val="FF0000"/>
                </a:solidFill>
              </a:rPr>
              <a:t>m</a:t>
            </a:r>
            <a:r>
              <a:rPr lang="fr-FR" sz="2300" i="1" dirty="0" smtClean="0">
                <a:solidFill>
                  <a:srgbClr val="FF0000"/>
                </a:solidFill>
              </a:rPr>
              <a:t>ais </a:t>
            </a:r>
            <a:r>
              <a:rPr lang="is-IS" sz="2300" i="1" dirty="0" smtClean="0">
                <a:solidFill>
                  <a:srgbClr val="FF0000"/>
                </a:solidFill>
              </a:rPr>
              <a:t>…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avec le copyright attribué à CUP!</a:t>
            </a:r>
            <a:endParaRPr lang="fr-FR" sz="23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9144000" cy="204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24" y="1243732"/>
            <a:ext cx="7607300" cy="673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2" y="2131063"/>
            <a:ext cx="7812360" cy="43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5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51520" y="116632"/>
            <a:ext cx="8740080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J’ai dénoncé ceci auprès de l’éditrice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 en charge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JFM,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q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ui a dû négocier pendant plusieurs mois avec les juristes de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CUP.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Ils ont reconnu leur faute et accepté de nous rendre notre copyright. 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Un erratum a été publié dans le numéro de Décembre 2018 de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JFM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.</a:t>
            </a:r>
            <a:endParaRPr lang="fr-FR" sz="2300" b="0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10228"/>
            <a:ext cx="946449" cy="331140"/>
          </a:xfrm>
          <a:prstGeom prst="rect">
            <a:avLst/>
          </a:prstGeom>
        </p:spPr>
      </p:pic>
      <p:sp>
        <p:nvSpPr>
          <p:cNvPr id="10" name="ZoneTexte 14"/>
          <p:cNvSpPr txBox="1"/>
          <p:nvPr/>
        </p:nvSpPr>
        <p:spPr>
          <a:xfrm>
            <a:off x="179512" y="6093296"/>
            <a:ext cx="7910535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/COPYRIGHTS_AND_LICENSES/COPYRIGHTS/COPYRIGHT_TRANSFER_FORMS_FOR_HYBRID_JOURNALS/</a:t>
            </a:r>
            <a:endParaRPr lang="fr-FR" i="1" dirty="0" smtClean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6" y="1844824"/>
            <a:ext cx="5364088" cy="208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149080"/>
            <a:ext cx="8017282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518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-90264"/>
            <a:ext cx="8727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publication en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Open Access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40766" y="1508592"/>
            <a:ext cx="714360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</a:rPr>
              <a:t>journeaux</a:t>
            </a:r>
            <a:r>
              <a:rPr lang="fr-FR" sz="2400" dirty="0" smtClean="0">
                <a:solidFill>
                  <a:srgbClr val="FF0000"/>
                </a:solidFill>
              </a:rPr>
              <a:t> appartiennent à leur comité éditorial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composé exclusivement de chercheurs</a:t>
            </a:r>
            <a:r>
              <a:rPr lang="fr-FR" sz="2400" dirty="0" smtClean="0">
                <a:solidFill>
                  <a:srgbClr val="000000"/>
                </a:solidFill>
              </a:rPr>
              <a:t>, qui continuent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d’assurer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22675" y="2996952"/>
            <a:ext cx="5559034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Les auteurs gardent leur droit d’auteur </a:t>
            </a:r>
          </a:p>
          <a:p>
            <a:pPr algn="ctr"/>
            <a:r>
              <a:rPr lang="fr-FR" sz="2400" dirty="0" smtClean="0"/>
              <a:t>et mettent leurs </a:t>
            </a:r>
            <a:r>
              <a:rPr lang="fr-FR" sz="2400" dirty="0" smtClean="0">
                <a:solidFill>
                  <a:srgbClr val="0000FF"/>
                </a:solidFill>
              </a:rPr>
              <a:t>articles en </a:t>
            </a:r>
            <a:r>
              <a:rPr lang="fr-FR" sz="2400" i="1" dirty="0" err="1" smtClean="0">
                <a:solidFill>
                  <a:srgbClr val="0000FF"/>
                </a:solidFill>
              </a:rPr>
              <a:t>Diamond</a:t>
            </a:r>
            <a:r>
              <a:rPr lang="fr-FR" sz="2400" i="1" dirty="0" smtClean="0">
                <a:solidFill>
                  <a:srgbClr val="0000FF"/>
                </a:solidFill>
              </a:rPr>
              <a:t> OA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sous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une licence </a:t>
            </a:r>
            <a:r>
              <a:rPr lang="fr-FR" sz="2400" i="1" dirty="0" err="1" smtClean="0">
                <a:solidFill>
                  <a:srgbClr val="3366FF"/>
                </a:solidFill>
              </a:rPr>
              <a:t>Creative</a:t>
            </a:r>
            <a:r>
              <a:rPr lang="fr-FR" sz="2400" i="1" dirty="0" smtClean="0">
                <a:solidFill>
                  <a:srgbClr val="3366FF"/>
                </a:solidFill>
              </a:rPr>
              <a:t> Commons CC-BY</a:t>
            </a:r>
            <a:r>
              <a:rPr lang="fr-FR" sz="2400" dirty="0" smtClean="0"/>
              <a:t>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-55977" y="4437112"/>
            <a:ext cx="93153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institutions publiques financent et possèdent </a:t>
            </a:r>
            <a:r>
              <a:rPr lang="fr-FR" sz="2400" dirty="0">
                <a:solidFill>
                  <a:srgbClr val="FF0000"/>
                </a:solidFill>
              </a:rPr>
              <a:t>l</a:t>
            </a:r>
            <a:r>
              <a:rPr lang="fr-FR" sz="2400" dirty="0" smtClean="0">
                <a:solidFill>
                  <a:srgbClr val="FF0000"/>
                </a:solidFill>
              </a:rPr>
              <a:t>es plateformes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(d’évaluation, publication et bibliométrie)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développées en logiciel libre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bibliothécaires aident les chercheurs à publier </a:t>
            </a:r>
            <a:r>
              <a:rPr lang="fr-FR" sz="2400" dirty="0" smtClean="0"/>
              <a:t>leurs articles </a:t>
            </a:r>
          </a:p>
          <a:p>
            <a:pPr algn="ctr"/>
            <a:r>
              <a:rPr lang="fr-FR" sz="2400" dirty="0"/>
              <a:t>g</a:t>
            </a:r>
            <a:r>
              <a:rPr lang="fr-FR" sz="2400" dirty="0" smtClean="0"/>
              <a:t>râce aux plateformes et</a:t>
            </a:r>
            <a:r>
              <a:rPr lang="fr-FR" sz="2400" dirty="0" smtClean="0">
                <a:solidFill>
                  <a:srgbClr val="28C191"/>
                </a:solidFill>
              </a:rPr>
              <a:t> les maisons d’édition </a:t>
            </a:r>
            <a:r>
              <a:rPr lang="fr-FR" sz="2400" dirty="0" smtClean="0"/>
              <a:t>assurent divers services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après avoir été mises en concurrence par appel d’offre</a:t>
            </a:r>
            <a:r>
              <a:rPr lang="fr-FR" sz="2400" dirty="0" smtClean="0"/>
              <a:t>.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connaissance est un bien commun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73016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-72008" y="982176"/>
            <a:ext cx="9324528" cy="24468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idées ne sont pas de même nature que les biens matériels</a:t>
            </a:r>
            <a:r>
              <a:rPr lang="fr-FR" sz="2300" b="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car</a:t>
            </a:r>
            <a:endParaRPr lang="fr-FR" sz="2400" dirty="0" smtClean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quand vous donnez une idée </a:t>
            </a:r>
            <a:r>
              <a:rPr lang="fr-FR" sz="2400" dirty="0" smtClean="0">
                <a:solidFill>
                  <a:srgbClr val="000000"/>
                </a:solidFill>
              </a:rPr>
              <a:t>à quelqu’un </a:t>
            </a:r>
            <a:r>
              <a:rPr lang="fr-FR" sz="2400" dirty="0" smtClean="0">
                <a:solidFill>
                  <a:srgbClr val="FF0000"/>
                </a:solidFill>
              </a:rPr>
              <a:t>vous ne la perdez pas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Cela n’a donc </a:t>
            </a:r>
            <a:r>
              <a:rPr lang="fr-FR" sz="2400" dirty="0" smtClean="0">
                <a:solidFill>
                  <a:srgbClr val="3366FF"/>
                </a:solidFill>
              </a:rPr>
              <a:t>pas de sens de vouloir commercialiser la connaissance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i="1" dirty="0" smtClean="0">
                <a:solidFill>
                  <a:srgbClr val="000000"/>
                </a:solidFill>
              </a:rPr>
              <a:t>a fortiori </a:t>
            </a:r>
            <a:r>
              <a:rPr lang="fr-FR" sz="2400" dirty="0" smtClean="0">
                <a:solidFill>
                  <a:srgbClr val="3366FF"/>
                </a:solidFill>
              </a:rPr>
              <a:t>spéculer</a:t>
            </a:r>
            <a:r>
              <a:rPr lang="fr-FR" sz="2400" dirty="0" smtClean="0">
                <a:solidFill>
                  <a:srgbClr val="000000"/>
                </a:solidFill>
              </a:rPr>
              <a:t> sur elle, au contraire cela </a:t>
            </a:r>
            <a:r>
              <a:rPr lang="fr-FR" sz="2400" dirty="0" smtClean="0">
                <a:solidFill>
                  <a:srgbClr val="3366FF"/>
                </a:solidFill>
              </a:rPr>
              <a:t>entrave son développement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Une idée ne se développe que si elle est partagée, discutée, vérifiée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articles de recherche sont des biens communs à protéger</a:t>
            </a:r>
            <a:r>
              <a:rPr lang="fr-FR" sz="24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6702" y="4725144"/>
            <a:ext cx="903180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a eu le Prix Nobel de sciences économiques en 2009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pour :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‘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her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analysis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economic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gouvernance,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 especially the commons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showing how common resources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the people who use them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governments or private companies’</a:t>
            </a:r>
            <a:r>
              <a:rPr lang="is-IS" sz="2300" dirty="0" smtClean="0">
                <a:latin typeface="Calibri"/>
              </a:rPr>
              <a:t>.</a:t>
            </a:r>
            <a:endParaRPr lang="fr-FR" sz="23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90264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Quelques plateformes publiques existent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1143000" cy="3311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8" y="5638800"/>
            <a:ext cx="1356852" cy="9144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14500"/>
            <a:ext cx="1811077" cy="3695700"/>
          </a:xfrm>
          <a:prstGeom prst="rect">
            <a:avLst/>
          </a:prstGeom>
        </p:spPr>
      </p:pic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796136" y="2132856"/>
            <a:ext cx="294173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</a:t>
            </a:r>
            <a:r>
              <a:rPr lang="en-US" sz="2400" i="1" dirty="0">
                <a:solidFill>
                  <a:srgbClr val="0000FF"/>
                </a:solidFill>
              </a:rPr>
              <a:t>M</a:t>
            </a:r>
            <a:r>
              <a:rPr lang="en-US" sz="2400" i="1" dirty="0" smtClean="0">
                <a:solidFill>
                  <a:srgbClr val="0000FF"/>
                </a:solidFill>
              </a:rPr>
              <a:t>arin </a:t>
            </a:r>
            <a:r>
              <a:rPr lang="en-US" sz="2400" i="1" dirty="0" err="1" smtClean="0">
                <a:solidFill>
                  <a:srgbClr val="0000FF"/>
                </a:solidFill>
              </a:rPr>
              <a:t>Dacos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483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CNRS,  EHESS, BSN, </a:t>
            </a:r>
          </a:p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universités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</a:t>
            </a:r>
            <a:r>
              <a:rPr lang="en-US" sz="2400" dirty="0" smtClean="0">
                <a:solidFill>
                  <a:srgbClr val="28C191"/>
                </a:solidFill>
              </a:rPr>
              <a:t>’ Avignon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</a:t>
            </a:r>
            <a:r>
              <a:rPr lang="en-US" sz="2400" dirty="0" err="1" smtClean="0">
                <a:solidFill>
                  <a:srgbClr val="28C191"/>
                </a:solidFill>
              </a:rPr>
              <a:t>d’Aix</a:t>
            </a:r>
            <a:r>
              <a:rPr lang="en-US" sz="2400" dirty="0" smtClean="0">
                <a:solidFill>
                  <a:srgbClr val="28C191"/>
                </a:solidFill>
              </a:rPr>
              <a:t>-Marseille</a:t>
            </a:r>
            <a:r>
              <a:rPr lang="fr-FR" sz="2400" dirty="0" smtClean="0"/>
              <a:t>.</a:t>
            </a:r>
            <a:endParaRPr lang="en-US" sz="2400" dirty="0" smtClean="0">
              <a:solidFill>
                <a:srgbClr val="28C191"/>
              </a:solidFill>
            </a:endParaRPr>
          </a:p>
        </p:txBody>
      </p:sp>
      <p:pic>
        <p:nvPicPr>
          <p:cNvPr id="27" name="Image 26" descr="SciEL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21096"/>
            <a:ext cx="2645664" cy="1255776"/>
          </a:xfrm>
          <a:prstGeom prst="rect">
            <a:avLst/>
          </a:prstGeom>
        </p:spPr>
      </p:pic>
      <p:sp>
        <p:nvSpPr>
          <p:cNvPr id="28" name="ZoneTexte 14"/>
          <p:cNvSpPr txBox="1">
            <a:spLocks noChangeArrowheads="1"/>
          </p:cNvSpPr>
          <p:nvPr/>
        </p:nvSpPr>
        <p:spPr bwMode="auto">
          <a:xfrm>
            <a:off x="2334297" y="2348880"/>
            <a:ext cx="255535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Créée</a:t>
            </a:r>
            <a:r>
              <a:rPr lang="en-US" sz="2400" dirty="0" smtClean="0">
                <a:solidFill>
                  <a:srgbClr val="0000FF"/>
                </a:solidFill>
              </a:rPr>
              <a:t> en 1999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 </a:t>
            </a:r>
            <a:r>
              <a:rPr lang="en-US" sz="2400" i="1" dirty="0" smtClean="0">
                <a:solidFill>
                  <a:srgbClr val="0000FF"/>
                </a:solidFill>
              </a:rPr>
              <a:t>Abel Packer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2400" dirty="0" err="1"/>
              <a:t>e</a:t>
            </a:r>
            <a:r>
              <a:rPr lang="en-US" sz="2400" dirty="0" err="1" smtClean="0"/>
              <a:t>lle</a:t>
            </a:r>
            <a:r>
              <a:rPr lang="en-US" sz="2400" dirty="0" smtClean="0"/>
              <a:t> </a:t>
            </a:r>
            <a:r>
              <a:rPr lang="en-US" sz="2400" dirty="0" err="1" smtClean="0"/>
              <a:t>publie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1285 revues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 </a:t>
            </a:r>
            <a:r>
              <a:rPr lang="en-US" sz="2400" dirty="0" err="1" smtClean="0">
                <a:solidFill>
                  <a:srgbClr val="FF0000"/>
                </a:solidFill>
              </a:rPr>
              <a:t>accès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libre</a:t>
            </a:r>
            <a:endParaRPr lang="en-US" sz="2400" dirty="0" smtClean="0"/>
          </a:p>
          <a:p>
            <a:pPr algn="ctr"/>
            <a:r>
              <a:rPr lang="en-US" sz="2400" dirty="0" smtClean="0"/>
              <a:t> et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financée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endParaRPr lang="en-US" sz="2400" dirty="0" smtClean="0"/>
          </a:p>
          <a:p>
            <a:pPr algn="ctr"/>
            <a:r>
              <a:rPr lang="en-US" sz="2400" dirty="0" err="1" smtClean="0"/>
              <a:t>fonds</a:t>
            </a:r>
            <a:r>
              <a:rPr lang="en-US" sz="2400" dirty="0" smtClean="0"/>
              <a:t> publics: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FAPESP, </a:t>
            </a:r>
            <a:r>
              <a:rPr lang="en-US" sz="2400" dirty="0" err="1" smtClean="0">
                <a:solidFill>
                  <a:srgbClr val="28C191"/>
                </a:solidFill>
              </a:rPr>
              <a:t>CNPq</a:t>
            </a:r>
            <a:r>
              <a:rPr lang="en-US" sz="2400" dirty="0" smtClean="0">
                <a:solidFill>
                  <a:srgbClr val="28C191"/>
                </a:solidFill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et BIREME</a:t>
            </a:r>
            <a:r>
              <a:rPr lang="fr-FR" sz="2400" dirty="0" smtClean="0"/>
              <a:t>.</a:t>
            </a:r>
            <a:endParaRPr lang="en-US" sz="2400" dirty="0">
              <a:solidFill>
                <a:srgbClr val="28C19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680" y="1196752"/>
            <a:ext cx="3352800" cy="8867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5800" y="137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8200" y="53456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4" name="ZoneTexte 12"/>
          <p:cNvSpPr txBox="1"/>
          <p:nvPr/>
        </p:nvSpPr>
        <p:spPr>
          <a:xfrm>
            <a:off x="2133600" y="6021288"/>
            <a:ext cx="3124200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http//</a:t>
            </a:r>
            <a:r>
              <a:rPr lang="fr-FR" i="1" dirty="0" err="1" smtClean="0">
                <a:latin typeface="Times"/>
              </a:rPr>
              <a:t>www.scielo.br</a:t>
            </a:r>
            <a:endParaRPr lang="fr-FR" i="1" dirty="0">
              <a:latin typeface="Times"/>
            </a:endParaRPr>
          </a:p>
        </p:txBody>
      </p:sp>
      <p:sp>
        <p:nvSpPr>
          <p:cNvPr id="15" name="ZoneTexte 12"/>
          <p:cNvSpPr txBox="1"/>
          <p:nvPr/>
        </p:nvSpPr>
        <p:spPr>
          <a:xfrm>
            <a:off x="5508104" y="6011996"/>
            <a:ext cx="3551703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journals.openedition.org</a:t>
            </a:r>
            <a:r>
              <a:rPr lang="fr-FR" i="1" dirty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264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72008" y="-152400"/>
            <a:ext cx="9252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Exemples de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3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revues en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OA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-57733" y="2060848"/>
            <a:ext cx="895604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Fondée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2010 par </a:t>
            </a:r>
            <a:r>
              <a:rPr lang="fr-FR" sz="2300" i="1" dirty="0" smtClean="0">
                <a:solidFill>
                  <a:srgbClr val="0000FF"/>
                </a:solidFill>
              </a:rPr>
              <a:t>Jean-Michel Morel</a:t>
            </a:r>
            <a:r>
              <a:rPr lang="fr-FR" sz="2300" dirty="0" smtClean="0"/>
              <a:t>, IPOL </a:t>
            </a:r>
            <a:r>
              <a:rPr lang="fr-FR" sz="2300" dirty="0"/>
              <a:t>a</a:t>
            </a:r>
            <a:r>
              <a:rPr lang="fr-FR" sz="2300" dirty="0" smtClean="0"/>
              <a:t> </a:t>
            </a:r>
            <a:r>
              <a:rPr lang="fr-FR" sz="2300" dirty="0" smtClean="0">
                <a:solidFill>
                  <a:srgbClr val="0000FF"/>
                </a:solidFill>
              </a:rPr>
              <a:t>41 </a:t>
            </a:r>
            <a:r>
              <a:rPr lang="fr-FR" sz="2300" dirty="0">
                <a:solidFill>
                  <a:srgbClr val="0000FF"/>
                </a:solidFill>
              </a:rPr>
              <a:t>é</a:t>
            </a:r>
            <a:r>
              <a:rPr lang="fr-FR" sz="2300" dirty="0" smtClean="0">
                <a:solidFill>
                  <a:srgbClr val="0000FF"/>
                </a:solidFill>
              </a:rPr>
              <a:t>diteurs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Cette revue est </a:t>
            </a:r>
            <a:r>
              <a:rPr lang="fr-FR" sz="2300" dirty="0" smtClean="0">
                <a:solidFill>
                  <a:srgbClr val="0000FF"/>
                </a:solidFill>
              </a:rPr>
              <a:t>financée par le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l’ERC </a:t>
            </a:r>
            <a:r>
              <a:rPr lang="fr-FR" sz="2300" dirty="0" smtClean="0"/>
              <a:t>et</a:t>
            </a:r>
            <a:r>
              <a:rPr lang="fr-FR" sz="2300" dirty="0" smtClean="0">
                <a:solidFill>
                  <a:srgbClr val="0000FF"/>
                </a:solidFill>
              </a:rPr>
              <a:t> 13 institutions publiques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Chaque</a:t>
            </a:r>
            <a:r>
              <a:rPr sz="2300" dirty="0" smtClean="0"/>
              <a:t> article con</a:t>
            </a:r>
            <a:r>
              <a:rPr lang="fr-FR" sz="2300" dirty="0" err="1" smtClean="0"/>
              <a:t>tie</a:t>
            </a:r>
            <a:r>
              <a:rPr sz="2300" dirty="0" smtClean="0"/>
              <a:t>n</a:t>
            </a:r>
            <a:r>
              <a:rPr lang="fr-FR" sz="2300" dirty="0" err="1" smtClean="0"/>
              <a:t>t</a:t>
            </a:r>
            <a:r>
              <a:rPr sz="2300" dirty="0" smtClean="0"/>
              <a:t> </a:t>
            </a:r>
            <a:r>
              <a:rPr lang="fr-FR" sz="2300" dirty="0"/>
              <a:t>l</a:t>
            </a:r>
            <a:r>
              <a:rPr lang="fr-FR" sz="2300" dirty="0" smtClean="0"/>
              <a:t>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lang="fr-FR" sz="2300" dirty="0" smtClean="0"/>
              <a:t>, l’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lang="fr-FR" sz="2300" dirty="0" smtClean="0">
                <a:solidFill>
                  <a:srgbClr val="FF0000"/>
                </a:solidFill>
              </a:rPr>
              <a:t>e</a:t>
            </a:r>
            <a:r>
              <a:rPr sz="2300" dirty="0" smtClean="0"/>
              <a:t> </a:t>
            </a:r>
            <a:r>
              <a:rPr lang="fr-FR" sz="2300" dirty="0" smtClean="0"/>
              <a:t>et</a:t>
            </a:r>
            <a:r>
              <a:rPr lang="fr-FR" sz="2300" dirty="0"/>
              <a:t> </a:t>
            </a:r>
            <a:r>
              <a:rPr lang="fr-FR" sz="2300" dirty="0" smtClean="0"/>
              <a:t>le</a:t>
            </a:r>
            <a:r>
              <a:rPr sz="2300" dirty="0" smtClean="0">
                <a:solidFill>
                  <a:srgbClr val="FF0000"/>
                </a:solidFill>
              </a:rPr>
              <a:t> code</a:t>
            </a:r>
            <a:r>
              <a:rPr lang="fr-FR" sz="2300" dirty="0" smtClean="0">
                <a:solidFill>
                  <a:srgbClr val="FF0000"/>
                </a:solidFill>
              </a:rPr>
              <a:t> source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/>
              <a:t>q</a:t>
            </a:r>
            <a:r>
              <a:rPr lang="fr-FR" sz="2300" dirty="0" smtClean="0"/>
              <a:t>ui tous sont </a:t>
            </a:r>
            <a:r>
              <a:rPr lang="fr-FR" sz="2300" dirty="0" smtClean="0">
                <a:solidFill>
                  <a:srgbClr val="FF0000"/>
                </a:solidFill>
              </a:rPr>
              <a:t>évalués par les pairs</a:t>
            </a:r>
            <a:r>
              <a:rPr lang="fr-FR" sz="2300" dirty="0" smtClean="0"/>
              <a:t>. La plateforme de la revue offre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a possibilité de</a:t>
            </a:r>
            <a:r>
              <a:rPr sz="2300" dirty="0" smtClean="0"/>
              <a:t> </a:t>
            </a:r>
            <a:r>
              <a:rPr lang="fr-FR" sz="2300" dirty="0" smtClean="0"/>
              <a:t>tester l’algorithme sur ses propres données</a:t>
            </a:r>
          </a:p>
          <a:p>
            <a:pPr algn="ctr"/>
            <a:r>
              <a:rPr lang="fr-FR" sz="2300" dirty="0" smtClean="0"/>
              <a:t>et d’</a:t>
            </a:r>
            <a:r>
              <a:rPr sz="2300" dirty="0" smtClean="0">
                <a:solidFill>
                  <a:srgbClr val="28C191"/>
                </a:solidFill>
              </a:rPr>
              <a:t>archive</a:t>
            </a:r>
            <a:r>
              <a:rPr lang="fr-FR" sz="2300" dirty="0" smtClean="0">
                <a:solidFill>
                  <a:srgbClr val="28C191"/>
                </a:solidFill>
              </a:rPr>
              <a:t>r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les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ésultats</a:t>
            </a:r>
            <a:r>
              <a:rPr lang="fr-FR" sz="2300" dirty="0" smtClean="0">
                <a:solidFill>
                  <a:srgbClr val="28C191"/>
                </a:solidFill>
              </a:rPr>
              <a:t> obtenus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782340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339752" y="429309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37" y="4077072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295059" y="4725144"/>
            <a:ext cx="748229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Foundée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>
                <a:solidFill>
                  <a:srgbClr val="0000FF"/>
                </a:solidFill>
              </a:rPr>
              <a:t>e</a:t>
            </a:r>
            <a:r>
              <a:rPr lang="fr-FR" sz="2300" dirty="0" smtClean="0">
                <a:solidFill>
                  <a:srgbClr val="0000FF"/>
                </a:solidFill>
              </a:rPr>
              <a:t>n 2015 par </a:t>
            </a:r>
            <a:r>
              <a:rPr lang="fr-FR" sz="2300" i="1" dirty="0" smtClean="0">
                <a:solidFill>
                  <a:srgbClr val="0000FF"/>
                </a:solidFill>
              </a:rPr>
              <a:t>Tim </a:t>
            </a:r>
            <a:r>
              <a:rPr lang="fr-FR" sz="2300" i="1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la revue DA a </a:t>
            </a:r>
          </a:p>
          <a:p>
            <a:pPr algn="ctr"/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 C’est un </a:t>
            </a:r>
            <a:r>
              <a:rPr lang="fr-FR" sz="2300" dirty="0" smtClean="0">
                <a:solidFill>
                  <a:srgbClr val="FF0000"/>
                </a:solidFill>
              </a:rPr>
              <a:t>épi-journal qui s’appuie sur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l’archive </a:t>
            </a:r>
            <a:r>
              <a:rPr lang="fr-FR" sz="2300" dirty="0" err="1" smtClean="0">
                <a:solidFill>
                  <a:srgbClr val="FF0000"/>
                </a:solidFill>
              </a:rPr>
              <a:t>ouvertet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 Le comité éditorial utilise le </a:t>
            </a:r>
          </a:p>
          <a:p>
            <a:pPr algn="ctr"/>
            <a:r>
              <a:rPr lang="fr-FR" sz="2300" dirty="0"/>
              <a:t>l</a:t>
            </a:r>
            <a:r>
              <a:rPr lang="fr-FR" sz="2300" dirty="0" smtClean="0"/>
              <a:t>ogiciel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i="1" dirty="0" err="1" smtClean="0">
                <a:solidFill>
                  <a:srgbClr val="FF0000"/>
                </a:solidFill>
              </a:rPr>
              <a:t>Scholastica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smtClean="0"/>
              <a:t>(10€/article) </a:t>
            </a:r>
            <a:r>
              <a:rPr lang="fr-FR" sz="2300" dirty="0" smtClean="0">
                <a:solidFill>
                  <a:srgbClr val="FF0000"/>
                </a:solidFill>
              </a:rPr>
              <a:t>pour la révision par les pairs</a:t>
            </a:r>
            <a:r>
              <a:rPr lang="fr-FR" sz="2300" dirty="0" smtClean="0"/>
              <a:t>.</a:t>
            </a:r>
          </a:p>
        </p:txBody>
      </p:sp>
      <p:sp>
        <p:nvSpPr>
          <p:cNvPr id="11" name="ZoneTexte 12"/>
          <p:cNvSpPr txBox="1"/>
          <p:nvPr/>
        </p:nvSpPr>
        <p:spPr>
          <a:xfrm>
            <a:off x="2133600" y="1700808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107108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275460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7" name="ZoneTexte 19"/>
          <p:cNvSpPr txBox="1"/>
          <p:nvPr/>
        </p:nvSpPr>
        <p:spPr>
          <a:xfrm>
            <a:off x="755576" y="6372036"/>
            <a:ext cx="7233692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A new journal in </a:t>
            </a:r>
            <a:r>
              <a:rPr lang="fr-FR" i="1" dirty="0" err="1" smtClean="0">
                <a:latin typeface="Times"/>
              </a:rPr>
              <a:t>combinatorics</a:t>
            </a:r>
            <a:r>
              <a:rPr lang="fr-FR" i="1" dirty="0" smtClean="0">
                <a:latin typeface="Times"/>
              </a:rPr>
              <a:t>, 4 Juin 2018,  http://</a:t>
            </a:r>
            <a:r>
              <a:rPr lang="fr-FR" i="1" dirty="0" err="1" smtClean="0">
                <a:latin typeface="Times"/>
              </a:rPr>
              <a:t>gowers.wordpress.com</a:t>
            </a:r>
            <a:endParaRPr lang="fr-FR" i="1" dirty="0">
              <a:latin typeface="Times"/>
            </a:endParaRPr>
          </a:p>
        </p:txBody>
      </p:sp>
      <p:sp>
        <p:nvSpPr>
          <p:cNvPr id="18" name="ZoneTexte 15"/>
          <p:cNvSpPr txBox="1"/>
          <p:nvPr/>
        </p:nvSpPr>
        <p:spPr>
          <a:xfrm>
            <a:off x="179512" y="6167045"/>
            <a:ext cx="5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3.</a:t>
            </a:r>
            <a:endParaRPr lang="fr-FR" sz="3600" b="1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1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3528" y="-152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En 2018 création du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" name="ZoneTexte 19"/>
          <p:cNvSpPr txBox="1"/>
          <p:nvPr/>
        </p:nvSpPr>
        <p:spPr>
          <a:xfrm>
            <a:off x="2051720" y="6372036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www.centre-mersenne.org</a:t>
            </a:r>
            <a:r>
              <a:rPr lang="fr-FR" i="1" dirty="0">
                <a:latin typeface="Times"/>
              </a:rPr>
              <a:t>/</a:t>
            </a: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8" name="Espace réservé du contenu 27"/>
          <p:cNvSpPr txBox="1">
            <a:spLocks/>
          </p:cNvSpPr>
          <p:nvPr/>
        </p:nvSpPr>
        <p:spPr>
          <a:xfrm>
            <a:off x="395536" y="764704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Plateforme d’évaluation par les pairs et de publication</a:t>
            </a:r>
            <a:endParaRPr lang="fr-FR" sz="2400" dirty="0" smtClean="0">
              <a:solidFill>
                <a:srgbClr val="FF0000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e</a:t>
            </a:r>
            <a:r>
              <a:rPr lang="fr-FR" sz="2400" dirty="0" smtClean="0">
                <a:solidFill>
                  <a:srgbClr val="3366FF"/>
                </a:solidFill>
              </a:rPr>
              <a:t>n </a:t>
            </a:r>
            <a:r>
              <a:rPr lang="fr-FR" sz="2400" i="1" dirty="0" err="1" smtClean="0">
                <a:solidFill>
                  <a:srgbClr val="3366FF"/>
                </a:solidFill>
              </a:rPr>
              <a:t>Diamond</a:t>
            </a:r>
            <a:r>
              <a:rPr lang="fr-FR" sz="2400" i="1" dirty="0" smtClean="0">
                <a:solidFill>
                  <a:srgbClr val="3366FF"/>
                </a:solidFill>
              </a:rPr>
              <a:t> OA </a:t>
            </a:r>
            <a:r>
              <a:rPr lang="fr-FR" sz="2400" dirty="0" smtClean="0"/>
              <a:t>de revues académiques à comité de lecture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0000FF"/>
                </a:solidFill>
              </a:rPr>
              <a:t>p</a:t>
            </a:r>
            <a:r>
              <a:rPr lang="fr-FR" sz="2400" dirty="0" smtClean="0">
                <a:solidFill>
                  <a:srgbClr val="0000FF"/>
                </a:solidFill>
              </a:rPr>
              <a:t>our les articles mis en page sous </a:t>
            </a:r>
            <a:r>
              <a:rPr lang="fr-FR" sz="2400" i="1" dirty="0" err="1" smtClean="0">
                <a:solidFill>
                  <a:srgbClr val="0000FF"/>
                </a:solidFill>
              </a:rPr>
              <a:t>LaTeX</a:t>
            </a:r>
            <a:r>
              <a:rPr lang="fr-FR" sz="2400" dirty="0" smtClean="0"/>
              <a:t>.</a:t>
            </a:r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0" y="2060848"/>
            <a:ext cx="914400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00"/>
                </a:solidFill>
              </a:rPr>
              <a:t>Elle a été </a:t>
            </a:r>
            <a:r>
              <a:rPr lang="fr-FR" sz="2400" dirty="0" smtClean="0">
                <a:solidFill>
                  <a:srgbClr val="28C191"/>
                </a:solidFill>
              </a:rPr>
              <a:t>créée en 2018 à Grenoble dans le cadre de la cellule </a:t>
            </a:r>
            <a:r>
              <a:rPr lang="fr-FR" sz="2400" i="1" dirty="0" err="1" smtClean="0">
                <a:solidFill>
                  <a:srgbClr val="28C191"/>
                </a:solidFill>
              </a:rPr>
              <a:t>Mathdoc</a:t>
            </a:r>
            <a:r>
              <a:rPr lang="fr-FR" sz="2400" i="1" dirty="0" smtClean="0"/>
              <a:t>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qui est une </a:t>
            </a:r>
            <a:r>
              <a:rPr lang="fr-FR" sz="2400" dirty="0" smtClean="0">
                <a:solidFill>
                  <a:srgbClr val="28C191"/>
                </a:solidFill>
              </a:rPr>
              <a:t>unité de service CNRS-INSU </a:t>
            </a:r>
            <a:r>
              <a:rPr lang="fr-FR" sz="2400" dirty="0" smtClean="0"/>
              <a:t>et</a:t>
            </a:r>
            <a:r>
              <a:rPr lang="fr-FR" sz="2400" dirty="0" smtClean="0">
                <a:solidFill>
                  <a:srgbClr val="28C191"/>
                </a:solidFill>
              </a:rPr>
              <a:t> Université de Grenoble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00"/>
                </a:solidFill>
              </a:rPr>
              <a:t>sous la direction de </a:t>
            </a:r>
            <a:r>
              <a:rPr lang="fr-FR" sz="2400" i="1" dirty="0" smtClean="0">
                <a:solidFill>
                  <a:srgbClr val="000000"/>
                </a:solidFill>
              </a:rPr>
              <a:t>Thierry Bouche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800418" y="3861048"/>
            <a:ext cx="7732022" cy="23762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Principes directeurs: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Qualité de l’évaluation par les pairs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Service public non lucratif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>
                <a:solidFill>
                  <a:srgbClr val="FF0000"/>
                </a:solidFill>
              </a:rPr>
              <a:t>A</a:t>
            </a:r>
            <a:r>
              <a:rPr lang="fr-FR" sz="2400" dirty="0" smtClean="0">
                <a:solidFill>
                  <a:srgbClr val="FF0000"/>
                </a:solidFill>
              </a:rPr>
              <a:t>rchivage pérenne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marL="342900" lvl="0" indent="-342900" algn="ctr">
              <a:spcBef>
                <a:spcPct val="20000"/>
              </a:spcBef>
              <a:buClr>
                <a:srgbClr val="BD575C"/>
              </a:buClr>
              <a:buFont typeface="Arial"/>
              <a:buChar char="•"/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Transparence sur les  coûts et la sélection des revues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56015"/>
            <a:ext cx="8162055" cy="5053305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8266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282" y="1124744"/>
            <a:ext cx="3312368" cy="5755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Algebraic </a:t>
            </a:r>
            <a:r>
              <a:rPr lang="en-US" i="1" dirty="0" err="1" smtClean="0">
                <a:solidFill>
                  <a:srgbClr val="0000FF"/>
                </a:solidFill>
              </a:rPr>
              <a:t>Combinatorics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la </a:t>
            </a:r>
            <a:r>
              <a:rPr lang="en-US" i="1" dirty="0" err="1" smtClean="0">
                <a:solidFill>
                  <a:srgbClr val="0000FF"/>
                </a:solidFill>
              </a:rPr>
              <a:t>Faculté</a:t>
            </a:r>
            <a:r>
              <a:rPr lang="en-US" i="1" dirty="0" smtClean="0">
                <a:solidFill>
                  <a:srgbClr val="0000FF"/>
                </a:solidFill>
              </a:rPr>
              <a:t> des Sciences de Toulouse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err="1" smtClean="0">
                <a:solidFill>
                  <a:srgbClr val="0000FF"/>
                </a:solidFill>
              </a:rPr>
              <a:t>Blaise</a:t>
            </a:r>
            <a:r>
              <a:rPr lang="en-US" i="1" dirty="0" smtClean="0">
                <a:solidFill>
                  <a:srgbClr val="0000FF"/>
                </a:solidFill>
              </a:rPr>
              <a:t> Pascal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1052736"/>
            <a:ext cx="3312368" cy="57554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Henri </a:t>
            </a:r>
            <a:r>
              <a:rPr lang="en-US" i="1" dirty="0" err="1" smtClean="0">
                <a:solidFill>
                  <a:srgbClr val="0000FF"/>
                </a:solidFill>
              </a:rPr>
              <a:t>Lebesgue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Annales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l’Institut</a:t>
            </a:r>
            <a:r>
              <a:rPr lang="en-US" i="1" dirty="0" smtClean="0">
                <a:solidFill>
                  <a:srgbClr val="0000FF"/>
                </a:solidFill>
              </a:rPr>
              <a:t> Fourier</a:t>
            </a: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800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Confluentes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Mathematici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8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9872" y="-152400"/>
            <a:ext cx="86826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11 revues publiées par le Centre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-36512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1287"/>
            <a:ext cx="8316416" cy="5262049"/>
          </a:xfrm>
          <a:prstGeom prst="rect">
            <a:avLst/>
          </a:prstGeom>
        </p:spPr>
      </p:pic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203130"/>
            <a:ext cx="3312368" cy="5355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l’Ecole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Polytechnique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err="1" smtClean="0">
                <a:solidFill>
                  <a:srgbClr val="0000FF"/>
                </a:solidFill>
              </a:rPr>
              <a:t>MathS</a:t>
            </a:r>
            <a:r>
              <a:rPr lang="en-US" i="1" dirty="0" smtClean="0">
                <a:solidFill>
                  <a:srgbClr val="0000FF"/>
                </a:solidFill>
              </a:rPr>
              <a:t> in Action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appliquées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SMAI Journal of</a:t>
            </a:r>
          </a:p>
          <a:p>
            <a:r>
              <a:rPr lang="en-US" i="1" dirty="0" smtClean="0">
                <a:solidFill>
                  <a:srgbClr val="0000FF"/>
                </a:solidFill>
              </a:rPr>
              <a:t>Computational Mathematics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28C191"/>
                </a:solidFill>
              </a:rPr>
              <a:t>Mathématiques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err="1">
                <a:solidFill>
                  <a:srgbClr val="28C191"/>
                </a:solidFill>
              </a:rPr>
              <a:t>appliquées</a:t>
            </a:r>
            <a:endParaRPr lang="en-US" dirty="0">
              <a:solidFill>
                <a:srgbClr val="28C19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1355530"/>
            <a:ext cx="3312368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i="1" dirty="0" smtClean="0">
                <a:solidFill>
                  <a:srgbClr val="0000FF"/>
                </a:solidFill>
              </a:rPr>
              <a:t>Journal de </a:t>
            </a:r>
            <a:r>
              <a:rPr lang="en-US" i="1" dirty="0" err="1" smtClean="0">
                <a:solidFill>
                  <a:srgbClr val="0000FF"/>
                </a:solidFill>
              </a:rPr>
              <a:t>Théorie</a:t>
            </a:r>
            <a:r>
              <a:rPr lang="en-US" i="1" dirty="0" smtClean="0">
                <a:solidFill>
                  <a:srgbClr val="0000FF"/>
                </a:solidFill>
              </a:rPr>
              <a:t> des </a:t>
            </a:r>
            <a:r>
              <a:rPr lang="en-US" i="1" dirty="0" err="1" smtClean="0">
                <a:solidFill>
                  <a:srgbClr val="0000FF"/>
                </a:solidFill>
              </a:rPr>
              <a:t>nombres</a:t>
            </a:r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e Bordeaux</a:t>
            </a: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 smtClean="0">
              <a:solidFill>
                <a:srgbClr val="28C19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Publications </a:t>
            </a:r>
            <a:r>
              <a:rPr lang="en-US" i="1" dirty="0" err="1" smtClean="0">
                <a:solidFill>
                  <a:srgbClr val="0000FF"/>
                </a:solidFill>
              </a:rPr>
              <a:t>Mathématiques</a:t>
            </a:r>
            <a:r>
              <a:rPr lang="en-US" i="1" dirty="0" smtClean="0">
                <a:solidFill>
                  <a:srgbClr val="0000FF"/>
                </a:solidFill>
              </a:rPr>
              <a:t> de </a:t>
            </a:r>
            <a:r>
              <a:rPr lang="en-US" i="1" dirty="0" err="1" smtClean="0">
                <a:solidFill>
                  <a:srgbClr val="0000FF"/>
                </a:solidFill>
              </a:rPr>
              <a:t>Besançon</a:t>
            </a:r>
            <a:endParaRPr lang="en-US" i="1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28C191"/>
                </a:solidFill>
              </a:rPr>
              <a:t>Mathématiques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6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en attendant mieux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Aujourd’hui </a:t>
            </a:r>
            <a:r>
              <a:rPr lang="fr-FR" sz="2400" dirty="0" smtClean="0">
                <a:solidFill>
                  <a:srgbClr val="3366FF"/>
                </a:solidFill>
              </a:rPr>
              <a:t>les </a:t>
            </a:r>
            <a:r>
              <a:rPr lang="fr-FR" sz="2400" dirty="0" err="1" smtClean="0">
                <a:solidFill>
                  <a:srgbClr val="3366FF"/>
                </a:solidFill>
              </a:rPr>
              <a:t>publicheurs</a:t>
            </a:r>
            <a:r>
              <a:rPr lang="fr-FR" sz="2400" dirty="0" smtClean="0">
                <a:solidFill>
                  <a:srgbClr val="3366FF"/>
                </a:solidFill>
              </a:rPr>
              <a:t> imposent leur modèle </a:t>
            </a:r>
            <a:r>
              <a:rPr lang="fr-FR" sz="2400" i="1" dirty="0" smtClean="0">
                <a:solidFill>
                  <a:srgbClr val="0000FF"/>
                </a:solidFill>
              </a:rPr>
              <a:t>Gold OA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où les chercheurs doivent payer pour publier leurs articles. Ceci est </a:t>
            </a:r>
            <a:r>
              <a:rPr lang="fr-FR" sz="2400" dirty="0" smtClean="0">
                <a:solidFill>
                  <a:srgbClr val="3366FF"/>
                </a:solidFill>
              </a:rPr>
              <a:t>inadmissible du point de vue éthique </a:t>
            </a:r>
            <a:r>
              <a:rPr lang="fr-FR" sz="2400" dirty="0" smtClean="0">
                <a:solidFill>
                  <a:srgbClr val="000000"/>
                </a:solidFill>
              </a:rPr>
              <a:t>et conduit à la création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 nombreuses revues de mauvaises qualité, voire ‘bidons’.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/>
              <a:t>La </a:t>
            </a:r>
            <a:r>
              <a:rPr lang="fr-FR" sz="2400" dirty="0" smtClean="0">
                <a:solidFill>
                  <a:srgbClr val="FF0000"/>
                </a:solidFill>
              </a:rPr>
              <a:t>meilleure façon de gérer la transition est le modèle </a:t>
            </a:r>
            <a:r>
              <a:rPr lang="fr-FR" sz="2400" i="1" dirty="0" smtClean="0">
                <a:solidFill>
                  <a:srgbClr val="FF0000"/>
                </a:solidFill>
              </a:rPr>
              <a:t>Green OA</a:t>
            </a:r>
            <a:r>
              <a:rPr lang="fr-FR" sz="2400" dirty="0" smtClean="0"/>
              <a:t>, où</a:t>
            </a:r>
            <a:r>
              <a:rPr lang="fr-FR" sz="2400" dirty="0" smtClean="0">
                <a:solidFill>
                  <a:srgbClr val="FF0000"/>
                </a:solidFill>
              </a:rPr>
              <a:t> les chercheurs</a:t>
            </a:r>
            <a:r>
              <a:rPr lang="fr-FR" sz="2400" dirty="0" smtClean="0"/>
              <a:t> publient dans les revues qu’ils préfèrent </a:t>
            </a:r>
            <a:r>
              <a:rPr lang="fr-FR" sz="2400" dirty="0" smtClean="0">
                <a:solidFill>
                  <a:srgbClr val="000000"/>
                </a:solidFill>
              </a:rPr>
              <a:t>et </a:t>
            </a:r>
            <a:r>
              <a:rPr lang="fr-FR" sz="2400" dirty="0" smtClean="0">
                <a:solidFill>
                  <a:srgbClr val="FF0000"/>
                </a:solidFill>
              </a:rPr>
              <a:t>déposent leur version auteur </a:t>
            </a:r>
            <a:r>
              <a:rPr lang="fr-FR" sz="2400" dirty="0" smtClean="0">
                <a:solidFill>
                  <a:srgbClr val="000000"/>
                </a:solidFill>
              </a:rPr>
              <a:t>(</a:t>
            </a:r>
            <a:r>
              <a:rPr lang="fr-FR" sz="2400" i="1" dirty="0" err="1" smtClean="0">
                <a:solidFill>
                  <a:srgbClr val="000000"/>
                </a:solidFill>
              </a:rPr>
              <a:t>preprint</a:t>
            </a:r>
            <a:r>
              <a:rPr lang="fr-FR" sz="2400" dirty="0" smtClean="0">
                <a:solidFill>
                  <a:srgbClr val="000000"/>
                </a:solidFill>
              </a:rPr>
              <a:t>) </a:t>
            </a:r>
            <a:r>
              <a:rPr lang="fr-FR" sz="2400" dirty="0" smtClean="0">
                <a:solidFill>
                  <a:srgbClr val="FF0000"/>
                </a:solidFill>
              </a:rPr>
              <a:t>dans des archives publiques ouvertes</a:t>
            </a:r>
            <a:r>
              <a:rPr lang="fr-FR" sz="2400" dirty="0" smtClean="0"/>
              <a:t>.</a:t>
            </a:r>
          </a:p>
        </p:txBody>
      </p:sp>
      <p:sp>
        <p:nvSpPr>
          <p:cNvPr id="9" name="ZoneTexte 14"/>
          <p:cNvSpPr txBox="1"/>
          <p:nvPr/>
        </p:nvSpPr>
        <p:spPr>
          <a:xfrm>
            <a:off x="611560" y="2780928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Certaines revues autorisent ce </a:t>
            </a:r>
            <a:r>
              <a:rPr lang="fr-FR" sz="2400" dirty="0">
                <a:solidFill>
                  <a:srgbClr val="28C191"/>
                </a:solidFill>
              </a:rPr>
              <a:t>d</a:t>
            </a:r>
            <a:r>
              <a:rPr lang="fr-FR" sz="2400" dirty="0" smtClean="0">
                <a:solidFill>
                  <a:srgbClr val="28C191"/>
                </a:solidFill>
              </a:rPr>
              <a:t>épôt dès la date de publication.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L</a:t>
            </a:r>
            <a:r>
              <a:rPr lang="fr-FR" sz="2400" dirty="0" smtClean="0">
                <a:solidFill>
                  <a:srgbClr val="000000"/>
                </a:solidFill>
              </a:rPr>
              <a:t>a </a:t>
            </a:r>
            <a:r>
              <a:rPr lang="fr-FR" sz="2400" i="1" dirty="0">
                <a:solidFill>
                  <a:srgbClr val="28C191"/>
                </a:solidFill>
              </a:rPr>
              <a:t>L</a:t>
            </a:r>
            <a:r>
              <a:rPr lang="fr-FR" sz="2400" i="1" dirty="0" smtClean="0">
                <a:solidFill>
                  <a:srgbClr val="28C191"/>
                </a:solidFill>
              </a:rPr>
              <a:t>oi Lemaire pour la République Numérique </a:t>
            </a:r>
            <a:r>
              <a:rPr lang="fr-FR" sz="2400" dirty="0" smtClean="0">
                <a:solidFill>
                  <a:srgbClr val="28C191"/>
                </a:solidFill>
              </a:rPr>
              <a:t>du 7 Octobre 2016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rend ce dépôt légal</a:t>
            </a:r>
            <a:r>
              <a:rPr lang="fr-FR" sz="2400" dirty="0" smtClean="0">
                <a:solidFill>
                  <a:srgbClr val="000000"/>
                </a:solidFill>
              </a:rPr>
              <a:t>, au plus </a:t>
            </a:r>
            <a:r>
              <a:rPr lang="fr-FR" sz="2400" dirty="0" smtClean="0"/>
              <a:t>six  ou douze mois après la publication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797152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-1827584"/>
            <a:ext cx="9144000" cy="441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8" y="2782721"/>
            <a:ext cx="9144000" cy="3310575"/>
          </a:xfrm>
          <a:prstGeom prst="rect">
            <a:avLst/>
          </a:prstGeom>
        </p:spPr>
      </p:pic>
      <p:sp>
        <p:nvSpPr>
          <p:cNvPr id="9" name="ZoneTexte 14"/>
          <p:cNvSpPr txBox="1"/>
          <p:nvPr/>
        </p:nvSpPr>
        <p:spPr>
          <a:xfrm>
            <a:off x="3275856" y="6093296"/>
            <a:ext cx="2808312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Journal Officiel</a:t>
            </a:r>
          </a:p>
          <a:p>
            <a:pPr algn="ctr"/>
            <a:r>
              <a:rPr lang="fr-FR" i="1" dirty="0">
                <a:latin typeface="Times"/>
              </a:rPr>
              <a:t>d</a:t>
            </a:r>
            <a:r>
              <a:rPr lang="fr-FR" i="1" dirty="0" smtClean="0">
                <a:latin typeface="Times"/>
              </a:rPr>
              <a:t>u 8 Octobre 2016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943857" y="4684114"/>
            <a:ext cx="6092639" cy="18504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48164" y="4869160"/>
            <a:ext cx="8860340" cy="2880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29470" y="5157192"/>
            <a:ext cx="6574778" cy="16577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0550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pour libérer les 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2448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539552" y="1902604"/>
            <a:ext cx="802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i="1" dirty="0" smtClean="0">
                <a:solidFill>
                  <a:srgbClr val="28C191"/>
                </a:solidFill>
              </a:rPr>
              <a:t>‘Spot </a:t>
            </a:r>
            <a:r>
              <a:rPr lang="fr-FR" sz="2400" i="1" dirty="0" err="1" smtClean="0">
                <a:solidFill>
                  <a:srgbClr val="28C191"/>
                </a:solidFill>
              </a:rPr>
              <a:t>your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own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paywalled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papers</a:t>
            </a:r>
            <a:r>
              <a:rPr lang="fr-FR" sz="2400" i="1" dirty="0" smtClean="0">
                <a:solidFill>
                  <a:srgbClr val="28C191"/>
                </a:solidFill>
              </a:rPr>
              <a:t>. </a:t>
            </a:r>
            <a:r>
              <a:rPr lang="fr-FR" sz="2400" i="1" dirty="0" err="1" smtClean="0">
                <a:solidFill>
                  <a:srgbClr val="28C191"/>
                </a:solidFill>
              </a:rPr>
              <a:t>Liberate</a:t>
            </a:r>
            <a:r>
              <a:rPr lang="fr-FR" sz="2400" i="1" dirty="0" smtClean="0">
                <a:solidFill>
                  <a:srgbClr val="28C191"/>
                </a:solidFill>
              </a:rPr>
              <a:t> </a:t>
            </a:r>
            <a:r>
              <a:rPr lang="fr-FR" sz="2400" i="1" dirty="0" err="1" smtClean="0">
                <a:solidFill>
                  <a:srgbClr val="28C191"/>
                </a:solidFill>
              </a:rPr>
              <a:t>them</a:t>
            </a:r>
            <a:r>
              <a:rPr lang="fr-FR" sz="2400" i="1" dirty="0" smtClean="0">
                <a:solidFill>
                  <a:srgbClr val="28C191"/>
                </a:solidFill>
              </a:rPr>
              <a:t> in one click!’</a:t>
            </a:r>
            <a:endParaRPr lang="fr-FR" sz="2400" b="0" i="1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711350" y="5725125"/>
            <a:ext cx="7741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Cette plateforme a été </a:t>
            </a:r>
            <a:r>
              <a:rPr lang="fr-FR" sz="2400" dirty="0" smtClean="0">
                <a:solidFill>
                  <a:srgbClr val="FF0000"/>
                </a:solidFill>
              </a:rPr>
              <a:t>créée </a:t>
            </a: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2014 par Antonin </a:t>
            </a:r>
            <a:r>
              <a:rPr lang="fr-FR" sz="2400" dirty="0" err="1" smtClean="0">
                <a:solidFill>
                  <a:srgbClr val="FF0000"/>
                </a:solidFill>
              </a:rPr>
              <a:t>Delpeuch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q</a:t>
            </a:r>
            <a:r>
              <a:rPr lang="fr-FR" sz="2400" dirty="0" smtClean="0"/>
              <a:t>uand il était étudiant en math-informatique à l’ENS Paris.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4"/>
          <p:cNvSpPr txBox="1"/>
          <p:nvPr/>
        </p:nvSpPr>
        <p:spPr>
          <a:xfrm>
            <a:off x="3059832" y="1311151"/>
            <a:ext cx="280831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dissem.in</a:t>
            </a:r>
            <a:endParaRPr lang="fr-FR" sz="24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L’équipe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CAPSH/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dissem.in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48840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474240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37112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458631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087140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Pablo </a:t>
            </a:r>
            <a:r>
              <a:rPr lang="fr-FR" sz="2300" i="1" dirty="0" err="1" smtClean="0">
                <a:solidFill>
                  <a:srgbClr val="0000FF"/>
                </a:solidFill>
              </a:rPr>
              <a:t>Rauzy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098064"/>
            <a:ext cx="218339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3366FF"/>
                </a:solidFill>
              </a:rPr>
              <a:t>Antoine </a:t>
            </a:r>
            <a:r>
              <a:rPr lang="fr-FR" sz="2300" i="1" dirty="0" err="1" smtClean="0">
                <a:solidFill>
                  <a:srgbClr val="3366FF"/>
                </a:solidFill>
              </a:rPr>
              <a:t>Amarilli</a:t>
            </a:r>
            <a:endParaRPr lang="fr-FR" sz="2300" i="1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098064"/>
            <a:ext cx="17174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Marie Farge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098064"/>
            <a:ext cx="23772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Thomas </a:t>
            </a:r>
            <a:r>
              <a:rPr lang="fr-FR" sz="2300" i="1" dirty="0" err="1" smtClean="0">
                <a:solidFill>
                  <a:srgbClr val="0000FF"/>
                </a:solidFill>
              </a:rPr>
              <a:t>Bourgeat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81752" y="950168"/>
            <a:ext cx="903050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/>
              <a:t>La plate-forme </a:t>
            </a:r>
            <a:r>
              <a:rPr lang="fr-FR" sz="2300" i="1" dirty="0" err="1" smtClean="0"/>
              <a:t>dissem.in</a:t>
            </a:r>
            <a:r>
              <a:rPr lang="fr-FR" sz="2300" dirty="0" smtClean="0"/>
              <a:t> est développée par l’association Loi 1901 </a:t>
            </a:r>
            <a:r>
              <a:rPr lang="fr-FR" sz="2300" i="1" dirty="0" smtClean="0">
                <a:solidFill>
                  <a:srgbClr val="FF0000"/>
                </a:solidFill>
              </a:rPr>
              <a:t>CAPSH</a:t>
            </a:r>
          </a:p>
          <a:p>
            <a:pPr algn="ctr"/>
            <a:r>
              <a:rPr lang="fr-FR" sz="2300" i="1" dirty="0" smtClean="0">
                <a:solidFill>
                  <a:srgbClr val="FF0000"/>
                </a:solidFill>
              </a:rPr>
              <a:t>(Comité pour l’Accessibilité aux Publications </a:t>
            </a:r>
            <a:r>
              <a:rPr lang="fr-FR" sz="2300" i="1" dirty="0">
                <a:solidFill>
                  <a:srgbClr val="FF0000"/>
                </a:solidFill>
              </a:rPr>
              <a:t>e</a:t>
            </a:r>
            <a:r>
              <a:rPr lang="fr-FR" sz="2300" i="1" dirty="0" smtClean="0">
                <a:solidFill>
                  <a:srgbClr val="FF0000"/>
                </a:solidFill>
              </a:rPr>
              <a:t>n Sciences et Humanités)</a:t>
            </a:r>
            <a:r>
              <a:rPr lang="fr-FR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</a:t>
            </a:r>
            <a:r>
              <a:rPr lang="fr-FR" sz="2300" i="1" dirty="0" smtClean="0">
                <a:solidFill>
                  <a:srgbClr val="28C191"/>
                </a:solidFill>
              </a:rPr>
              <a:t>5 Septembre 2015 </a:t>
            </a:r>
            <a:r>
              <a:rPr lang="fr-FR" sz="2300" dirty="0" smtClean="0">
                <a:solidFill>
                  <a:srgbClr val="28C191"/>
                </a:solidFill>
              </a:rPr>
              <a:t>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05064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636" y="2060848"/>
            <a:ext cx="1971476" cy="1923096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752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i="1" dirty="0" smtClean="0">
                <a:solidFill>
                  <a:srgbClr val="0000FF"/>
                </a:solidFill>
              </a:rPr>
              <a:t>Antonin </a:t>
            </a:r>
            <a:r>
              <a:rPr lang="fr-FR" sz="2300" i="1" dirty="0" err="1" smtClean="0">
                <a:solidFill>
                  <a:srgbClr val="0000FF"/>
                </a:solidFill>
              </a:rPr>
              <a:t>Delpeuch</a:t>
            </a:r>
            <a:endParaRPr lang="fr-FR" sz="2300" i="1" dirty="0">
              <a:solidFill>
                <a:srgbClr val="0000FF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‘moissonne’ les articles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5097378"/>
            <a:ext cx="30963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explore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plus de 90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980728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Elle était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professeure de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Elle est la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seule femme a avoir reçu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Prix Nobel de sciences économiques.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395911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être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deposés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27384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276872"/>
            <a:ext cx="223651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For each article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checks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w</a:t>
            </a:r>
            <a:r>
              <a:rPr lang="en-US" sz="2000" dirty="0" smtClean="0">
                <a:solidFill>
                  <a:srgbClr val="28C191"/>
                </a:solidFill>
              </a:rPr>
              <a:t>hich version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 the publisher 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llows to deposit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in open access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provides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very simple way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 deposit it in 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open repository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e.g</a:t>
            </a:r>
            <a:r>
              <a:rPr lang="en-US" sz="2000" dirty="0" smtClean="0">
                <a:solidFill>
                  <a:srgbClr val="000000"/>
                </a:solidFill>
              </a:rPr>
              <a:t>., </a:t>
            </a:r>
            <a:r>
              <a:rPr lang="en-US" sz="2000" i="1" dirty="0" err="1" smtClean="0">
                <a:solidFill>
                  <a:srgbClr val="000000"/>
                </a:solidFill>
              </a:rPr>
              <a:t>Zenodo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i="1" dirty="0" smtClean="0">
                <a:solidFill>
                  <a:srgbClr val="000000"/>
                </a:solidFill>
              </a:rPr>
              <a:t>HAL</a:t>
            </a:r>
            <a:r>
              <a:rPr lang="en-US" sz="2000" dirty="0" smtClean="0">
                <a:solidFill>
                  <a:srgbClr val="000000"/>
                </a:solidFill>
              </a:rPr>
              <a:t>).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met les articles en 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6" y="1836095"/>
            <a:ext cx="7050360" cy="5337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028" y="1052736"/>
            <a:ext cx="868939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Seul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l’auteur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l’article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autorisé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à</a:t>
            </a:r>
            <a:r>
              <a:rPr lang="en-US" sz="2400" dirty="0" smtClean="0">
                <a:solidFill>
                  <a:srgbClr val="28C191"/>
                </a:solidFill>
              </a:rPr>
              <a:t> le faire et </a:t>
            </a:r>
            <a:r>
              <a:rPr lang="en-US" sz="2400" dirty="0" err="1" smtClean="0">
                <a:solidFill>
                  <a:srgbClr val="28C191"/>
                </a:solidFill>
              </a:rPr>
              <a:t>doit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s’enregistrer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Il </a:t>
            </a:r>
            <a:r>
              <a:rPr lang="en-US" sz="2400" dirty="0" err="1" smtClean="0">
                <a:solidFill>
                  <a:srgbClr val="28C191"/>
                </a:solidFill>
              </a:rPr>
              <a:t>lui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conseillé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d’utiliser</a:t>
            </a:r>
            <a:r>
              <a:rPr lang="en-US" sz="2400" dirty="0" smtClean="0">
                <a:solidFill>
                  <a:srgbClr val="28C191"/>
                </a:solidFill>
              </a:rPr>
              <a:t> ORCID pour </a:t>
            </a:r>
            <a:r>
              <a:rPr lang="en-US" sz="2400" dirty="0" err="1" smtClean="0">
                <a:solidFill>
                  <a:srgbClr val="28C191"/>
                </a:solidFill>
              </a:rPr>
              <a:t>éviter</a:t>
            </a:r>
            <a:r>
              <a:rPr lang="en-US" sz="2400" dirty="0" smtClean="0">
                <a:solidFill>
                  <a:srgbClr val="28C191"/>
                </a:solidFill>
              </a:rPr>
              <a:t> les </a:t>
            </a:r>
            <a:r>
              <a:rPr lang="en-US" sz="2400" dirty="0" err="1" smtClean="0">
                <a:solidFill>
                  <a:srgbClr val="28C191"/>
                </a:solidFill>
              </a:rPr>
              <a:t>conflits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noms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090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6481763"/>
            <a:ext cx="9477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740650" y="5229225"/>
            <a:ext cx="647700" cy="54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6344" y="3212976"/>
            <a:ext cx="187396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premier 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la</a:t>
            </a:r>
            <a:r>
              <a:rPr lang="fr-FR" dirty="0">
                <a:ln>
                  <a:solidFill>
                    <a:srgbClr val="FF0000"/>
                  </a:solidFill>
                </a:ln>
              </a:rPr>
              <a:t> 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v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ersion à déposer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5821717" y="3414228"/>
            <a:ext cx="884626" cy="23079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5"/>
          <p:cNvSpPr txBox="1"/>
          <p:nvPr/>
        </p:nvSpPr>
        <p:spPr>
          <a:xfrm>
            <a:off x="6732240" y="4365104"/>
            <a:ext cx="152660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second 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la </a:t>
            </a:r>
          </a:p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plateforme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o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ù déposer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5819140" y="4869160"/>
            <a:ext cx="887203" cy="36006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56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3136900"/>
            <a:ext cx="276994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Maintenant</a:t>
            </a:r>
            <a:r>
              <a:rPr lang="en-US" b="1" dirty="0" smtClean="0">
                <a:solidFill>
                  <a:srgbClr val="FF0000"/>
                </a:solidFill>
              </a:rPr>
              <a:t> tout le monde </a:t>
            </a:r>
            <a:r>
              <a:rPr lang="en-US" b="1" dirty="0" err="1" smtClean="0">
                <a:solidFill>
                  <a:srgbClr val="FF0000"/>
                </a:solidFill>
              </a:rPr>
              <a:t>peut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télécharger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gratuitement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cet</a:t>
            </a:r>
            <a:r>
              <a:rPr lang="en-US" b="1" dirty="0" smtClean="0">
                <a:solidFill>
                  <a:srgbClr val="FF0000"/>
                </a:solidFill>
              </a:rPr>
              <a:t> article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partir</a:t>
            </a:r>
            <a:r>
              <a:rPr lang="en-US" b="1" dirty="0" smtClean="0">
                <a:solidFill>
                  <a:srgbClr val="FF0000"/>
                </a:solidFill>
              </a:rPr>
              <a:t> de la </a:t>
            </a:r>
            <a:r>
              <a:rPr lang="en-US" b="1" dirty="0" err="1" smtClean="0">
                <a:solidFill>
                  <a:srgbClr val="FF0000"/>
                </a:solidFill>
              </a:rPr>
              <a:t>plateforme</a:t>
            </a: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u </a:t>
            </a:r>
            <a:r>
              <a:rPr lang="en-US" b="1" i="1" dirty="0" smtClean="0">
                <a:solidFill>
                  <a:srgbClr val="FF0000"/>
                </a:solidFill>
              </a:rPr>
              <a:t>CERN</a:t>
            </a:r>
            <a:r>
              <a:rPr lang="en-US" b="1" dirty="0" smtClean="0">
                <a:solidFill>
                  <a:srgbClr val="FF0000"/>
                </a:solidFill>
              </a:rPr>
              <a:t>, qui fait </a:t>
            </a:r>
            <a:r>
              <a:rPr lang="en-US" b="1" dirty="0" err="1" smtClean="0">
                <a:solidFill>
                  <a:srgbClr val="FF0000"/>
                </a:solidFill>
              </a:rPr>
              <a:t>partie</a:t>
            </a:r>
            <a:r>
              <a:rPr lang="en-US" b="1" dirty="0" smtClean="0">
                <a:solidFill>
                  <a:srgbClr val="FF0000"/>
                </a:solidFill>
              </a:rPr>
              <a:t> du </a:t>
            </a:r>
            <a:r>
              <a:rPr lang="en-US" b="1" dirty="0" err="1" smtClean="0">
                <a:solidFill>
                  <a:srgbClr val="FF0000"/>
                </a:solidFill>
              </a:rPr>
              <a:t>réseau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financé</a:t>
            </a:r>
            <a:r>
              <a:rPr lang="en-US" b="1" dirty="0" smtClean="0">
                <a:solidFill>
                  <a:srgbClr val="FF0000"/>
                </a:solidFill>
              </a:rPr>
              <a:t> par la </a:t>
            </a:r>
            <a:r>
              <a:rPr lang="en-US" b="1" i="1" dirty="0" smtClean="0">
                <a:solidFill>
                  <a:srgbClr val="FF0000"/>
                </a:solidFill>
              </a:rPr>
              <a:t>Commission </a:t>
            </a:r>
            <a:r>
              <a:rPr lang="en-US" b="1" i="1" dirty="0" err="1" smtClean="0">
                <a:solidFill>
                  <a:srgbClr val="FF0000"/>
                </a:solidFill>
              </a:rPr>
              <a:t>Européenne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3203848" y="1844824"/>
            <a:ext cx="2990693" cy="223224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55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code source est libre (ouvert et gratuit)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06033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65998" y="5445224"/>
            <a:ext cx="19697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est gratuit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0521" y="1700808"/>
            <a:ext cx="66798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28C191"/>
                </a:solidFill>
              </a:rPr>
              <a:t>  Le code source </a:t>
            </a:r>
            <a:r>
              <a:rPr lang="en-US" dirty="0" err="1" smtClean="0">
                <a:solidFill>
                  <a:srgbClr val="28C191"/>
                </a:solidFill>
              </a:rPr>
              <a:t>est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téléchargeable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à</a:t>
            </a:r>
            <a:r>
              <a:rPr lang="en-US" dirty="0" smtClean="0">
                <a:solidFill>
                  <a:srgbClr val="28C191"/>
                </a:solidFill>
              </a:rPr>
              <a:t> </a:t>
            </a:r>
            <a:r>
              <a:rPr lang="en-US" dirty="0" err="1" smtClean="0">
                <a:solidFill>
                  <a:srgbClr val="28C191"/>
                </a:solidFill>
              </a:rPr>
              <a:t>partir</a:t>
            </a:r>
            <a:r>
              <a:rPr lang="en-US" dirty="0" smtClean="0">
                <a:solidFill>
                  <a:srgbClr val="28C191"/>
                </a:solidFill>
              </a:rPr>
              <a:t> de http://</a:t>
            </a:r>
            <a:r>
              <a:rPr lang="en-US" dirty="0" err="1" smtClean="0">
                <a:solidFill>
                  <a:srgbClr val="28C191"/>
                </a:solidFill>
              </a:rPr>
              <a:t>github.com</a:t>
            </a:r>
            <a:r>
              <a:rPr lang="en-US" dirty="0">
                <a:solidFill>
                  <a:srgbClr val="28C191"/>
                </a:solidFill>
              </a:rPr>
              <a:t> </a:t>
            </a:r>
            <a:r>
              <a:rPr lang="en-US" dirty="0" smtClean="0">
                <a:solidFill>
                  <a:srgbClr val="28C191"/>
                </a:solidFill>
              </a:rPr>
              <a:t>                        </a:t>
            </a:r>
            <a:endParaRPr lang="en-US" dirty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124744"/>
            <a:ext cx="6408712" cy="4261406"/>
          </a:xfrm>
          <a:ln>
            <a:solidFill>
              <a:srgbClr val="0000FF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778217" y="5445224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940152" y="5373216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Développement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3"/>
          <p:cNvSpPr txBox="1"/>
          <p:nvPr/>
        </p:nvSpPr>
        <p:spPr>
          <a:xfrm>
            <a:off x="1834445" y="5877272"/>
            <a:ext cx="583389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Vous pouvez participer à son développement </a:t>
            </a:r>
            <a:endParaRPr lang="fr-FR" sz="2400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 </a:t>
            </a:r>
            <a:r>
              <a:rPr lang="fr-FR" sz="2400" i="1" dirty="0" smtClean="0">
                <a:solidFill>
                  <a:srgbClr val="FF0000"/>
                </a:solidFill>
              </a:rPr>
              <a:t>Python</a:t>
            </a:r>
            <a:r>
              <a:rPr lang="fr-FR" sz="2400" dirty="0" smtClean="0">
                <a:solidFill>
                  <a:srgbClr val="FF0000"/>
                </a:solidFill>
              </a:rPr>
              <a:t> (plus </a:t>
            </a:r>
            <a:r>
              <a:rPr lang="fr-FR" sz="2400" i="1" dirty="0" smtClean="0">
                <a:solidFill>
                  <a:srgbClr val="FF0000"/>
                </a:solidFill>
              </a:rPr>
              <a:t>HTML</a:t>
            </a:r>
            <a:r>
              <a:rPr lang="fr-FR" sz="2400" dirty="0" smtClean="0">
                <a:solidFill>
                  <a:srgbClr val="FF0000"/>
                </a:solidFill>
              </a:rPr>
              <a:t>, </a:t>
            </a:r>
            <a:r>
              <a:rPr lang="fr-FR" sz="2400" i="1" dirty="0" smtClean="0">
                <a:solidFill>
                  <a:srgbClr val="FF0000"/>
                </a:solidFill>
              </a:rPr>
              <a:t>CSS</a:t>
            </a:r>
            <a:r>
              <a:rPr lang="fr-FR" sz="2400" dirty="0" smtClean="0">
                <a:solidFill>
                  <a:srgbClr val="FF0000"/>
                </a:solidFill>
              </a:rPr>
              <a:t> et </a:t>
            </a:r>
            <a:r>
              <a:rPr lang="fr-FR" sz="2400" i="1" dirty="0">
                <a:solidFill>
                  <a:srgbClr val="FF0000"/>
                </a:solidFill>
              </a:rPr>
              <a:t>J</a:t>
            </a:r>
            <a:r>
              <a:rPr lang="fr-FR" sz="2400" i="1" dirty="0" smtClean="0">
                <a:solidFill>
                  <a:srgbClr val="FF0000"/>
                </a:solidFill>
              </a:rPr>
              <a:t>avaScript</a:t>
            </a:r>
            <a:r>
              <a:rPr lang="fr-FR" sz="2400" dirty="0" smtClean="0">
                <a:solidFill>
                  <a:srgbClr val="FF0000"/>
                </a:solidFill>
              </a:rPr>
              <a:t>) </a:t>
            </a:r>
            <a:r>
              <a:rPr lang="fr-FR" sz="2400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ZoneTexte 3"/>
          <p:cNvSpPr txBox="1"/>
          <p:nvPr/>
        </p:nvSpPr>
        <p:spPr>
          <a:xfrm>
            <a:off x="2123728" y="3111351"/>
            <a:ext cx="517423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Date de création par Antonin </a:t>
            </a:r>
            <a:r>
              <a:rPr lang="fr-FR" sz="2400" dirty="0" err="1" smtClean="0">
                <a:solidFill>
                  <a:srgbClr val="0000FF"/>
                </a:solidFill>
              </a:rPr>
              <a:t>Delpeuch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2852936"/>
            <a:ext cx="1800200" cy="2462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   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854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connaître les articles d’une 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-67551" y="1124744"/>
            <a:ext cx="91965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i="1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permet de retrouver l’ensemble des articles de recherche publiés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une institution, ceci à partir de la liste des chercheurs qui y travaillent.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Voici, à titre d’exemple, le cas de l’Ecole Normale Supérieure (ENS) Paris</a:t>
            </a:r>
            <a:r>
              <a:rPr lang="fr-FR" sz="2300" dirty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:</a:t>
            </a: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"/>
          <p:cNvSpPr txBox="1"/>
          <p:nvPr/>
        </p:nvSpPr>
        <p:spPr>
          <a:xfrm>
            <a:off x="2843808" y="4759984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332656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57951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`</a:t>
            </a:r>
            <a:r>
              <a:rPr lang="fr-FR" sz="2400" dirty="0" smtClean="0">
                <a:solidFill>
                  <a:srgbClr val="3366FF"/>
                </a:solidFill>
              </a:rPr>
              <a:t>Publier’ </a:t>
            </a:r>
            <a:r>
              <a:rPr lang="fr-FR" sz="2400" dirty="0">
                <a:solidFill>
                  <a:srgbClr val="000000"/>
                </a:solidFill>
              </a:rPr>
              <a:t>les résultats de la recherche </a:t>
            </a:r>
            <a:r>
              <a:rPr lang="fr-FR" sz="2400" dirty="0" smtClean="0"/>
              <a:t>signifie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les </a:t>
            </a:r>
            <a:r>
              <a:rPr lang="fr-FR" sz="2400" dirty="0" smtClean="0">
                <a:solidFill>
                  <a:srgbClr val="3366FF"/>
                </a:solidFill>
              </a:rPr>
              <a:t>`</a:t>
            </a:r>
            <a:r>
              <a:rPr lang="fr-FR" sz="2400" dirty="0" smtClean="0">
                <a:solidFill>
                  <a:srgbClr val="3366FF"/>
                </a:solidFill>
              </a:rPr>
              <a:t>rendre publics’</a:t>
            </a:r>
            <a:r>
              <a:rPr lang="fr-FR" sz="2400" dirty="0" smtClean="0"/>
              <a:t>,</a:t>
            </a:r>
            <a:endParaRPr lang="fr-FR" sz="2400" dirty="0" smtClean="0"/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pour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être </a:t>
            </a:r>
            <a:r>
              <a:rPr lang="fr-FR" sz="2400" dirty="0" smtClean="0">
                <a:solidFill>
                  <a:srgbClr val="3366FF"/>
                </a:solidFill>
              </a:rPr>
              <a:t>vérifiés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diffusés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utilisés</a:t>
            </a:r>
            <a:r>
              <a:rPr lang="fr-FR" sz="2400" dirty="0" smtClean="0">
                <a:solidFill>
                  <a:srgbClr val="000000"/>
                </a:solidFill>
              </a:rPr>
              <a:t> et </a:t>
            </a:r>
            <a:r>
              <a:rPr lang="fr-FR" sz="2400" dirty="0" smtClean="0">
                <a:solidFill>
                  <a:srgbClr val="3366FF"/>
                </a:solidFill>
              </a:rPr>
              <a:t>améliorés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107504" y="3501008"/>
            <a:ext cx="8928991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Les pairs </a:t>
            </a:r>
            <a:r>
              <a:rPr lang="fr-FR" sz="9600" dirty="0" smtClean="0"/>
              <a:t>sont des </a:t>
            </a:r>
            <a:r>
              <a:rPr lang="fr-FR" sz="9600" dirty="0" smtClean="0">
                <a:solidFill>
                  <a:srgbClr val="28C191"/>
                </a:solidFill>
              </a:rPr>
              <a:t>chercheurs spécialistes du sujet traité </a:t>
            </a:r>
            <a:r>
              <a:rPr lang="fr-FR" sz="9600" dirty="0" smtClean="0"/>
              <a:t>par la revue,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qui </a:t>
            </a:r>
            <a:r>
              <a:rPr lang="fr-FR" sz="9600" dirty="0" smtClean="0">
                <a:solidFill>
                  <a:srgbClr val="28C191"/>
                </a:solidFill>
              </a:rPr>
              <a:t>vérifient que les résultats  </a:t>
            </a:r>
            <a:r>
              <a:rPr lang="fr-FR" sz="9600" dirty="0" smtClean="0"/>
              <a:t>présentés dans chaque article soumis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</a:t>
            </a:r>
            <a:r>
              <a:rPr lang="fr-FR" sz="9600" dirty="0" smtClean="0">
                <a:solidFill>
                  <a:srgbClr val="000000"/>
                </a:solidFill>
              </a:rPr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valides</a:t>
            </a:r>
            <a:r>
              <a:rPr lang="fr-FR" sz="9600" dirty="0" smtClean="0">
                <a:solidFill>
                  <a:srgbClr val="000000"/>
                </a:solidFill>
              </a:rPr>
              <a:t> et</a:t>
            </a:r>
            <a:r>
              <a:rPr lang="fr-FR" sz="9600" dirty="0" smtClean="0"/>
              <a:t> </a:t>
            </a:r>
            <a:r>
              <a:rPr lang="fr-FR" sz="9600" dirty="0">
                <a:solidFill>
                  <a:srgbClr val="000000"/>
                </a:solidFill>
              </a:rPr>
              <a:t>suffisamment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pertinen</a:t>
            </a:r>
            <a:r>
              <a:rPr lang="fr-FR" sz="9600" dirty="0" smtClean="0">
                <a:solidFill>
                  <a:srgbClr val="28C191"/>
                </a:solidFill>
              </a:rPr>
              <a:t>ts</a:t>
            </a:r>
            <a:r>
              <a:rPr lang="fr-FR" sz="9600" dirty="0" smtClean="0"/>
              <a:t> </a:t>
            </a:r>
            <a:r>
              <a:rPr lang="fr-FR" sz="9600" dirty="0" smtClean="0"/>
              <a:t>pour être publiés.</a:t>
            </a:r>
            <a:r>
              <a:rPr lang="fr-FR" sz="9600" dirty="0" smtClean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Ils </a:t>
            </a:r>
            <a:r>
              <a:rPr lang="fr-FR" sz="9600" dirty="0" smtClean="0">
                <a:solidFill>
                  <a:srgbClr val="28C191"/>
                </a:solidFill>
              </a:rPr>
              <a:t>corrigent des erreurs </a:t>
            </a:r>
            <a:r>
              <a:rPr lang="fr-FR" sz="9600" dirty="0" smtClean="0">
                <a:solidFill>
                  <a:srgbClr val="000000"/>
                </a:solidFill>
              </a:rPr>
              <a:t>et </a:t>
            </a:r>
            <a:r>
              <a:rPr lang="fr-FR" sz="9600" dirty="0" smtClean="0">
                <a:solidFill>
                  <a:srgbClr val="28C191"/>
                </a:solidFill>
              </a:rPr>
              <a:t>suggèrent des améliorations</a:t>
            </a:r>
            <a:r>
              <a:rPr lang="fr-FR" sz="96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avant d’accepter l’article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objectivité, </a:t>
            </a:r>
            <a:r>
              <a:rPr lang="fr-FR" sz="9600" dirty="0" smtClean="0">
                <a:solidFill>
                  <a:srgbClr val="28C191"/>
                </a:solidFill>
              </a:rPr>
              <a:t>les pairs doivent être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indépendants de la maison d’édition et non rétribués par celle-ci</a:t>
            </a:r>
            <a:r>
              <a:rPr lang="fr-FR" sz="9600" dirty="0" smtClean="0"/>
              <a:t>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-90264"/>
            <a:ext cx="91085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publication des recherches académiques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2204864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La publication d’articles dans des 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colonne vertébrale qui </a:t>
            </a:r>
            <a:r>
              <a:rPr lang="fr-FR" sz="2400" dirty="0" smtClean="0">
                <a:solidFill>
                  <a:srgbClr val="FF0000"/>
                </a:solidFill>
              </a:rPr>
              <a:t>assure la 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 smtClean="0">
                <a:solidFill>
                  <a:srgbClr val="FF0000"/>
                </a:solidFill>
              </a:rPr>
              <a:t>es articles de recherche grâce à l’évaluation par les pairs.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" y="1537998"/>
            <a:ext cx="9144000" cy="462730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lire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articles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3" name="ZoneTexte 7"/>
          <p:cNvSpPr txBox="1"/>
          <p:nvPr/>
        </p:nvSpPr>
        <p:spPr>
          <a:xfrm>
            <a:off x="864557" y="1052736"/>
            <a:ext cx="73323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Cherchez l’article avec </a:t>
            </a:r>
            <a:r>
              <a:rPr lang="fr-FR" sz="2300" i="1" dirty="0" err="1" smtClean="0">
                <a:solidFill>
                  <a:srgbClr val="28C191"/>
                </a:solidFill>
              </a:rPr>
              <a:t>Scholar</a:t>
            </a:r>
            <a:r>
              <a:rPr lang="fr-FR" sz="2300" i="1" dirty="0" smtClean="0">
                <a:solidFill>
                  <a:srgbClr val="28C191"/>
                </a:solidFill>
              </a:rPr>
              <a:t> Google </a:t>
            </a:r>
            <a:r>
              <a:rPr lang="fr-FR" sz="2300" dirty="0" smtClean="0">
                <a:solidFill>
                  <a:srgbClr val="28C191"/>
                </a:solidFill>
              </a:rPr>
              <a:t>puis cliquer sur le lien</a:t>
            </a:r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 flipV="1">
            <a:off x="1691678" y="5373216"/>
            <a:ext cx="446449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691680" y="50758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30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9144000" cy="4480743"/>
          </a:xfrm>
          <a:prstGeom prst="rect">
            <a:avLst/>
          </a:prstGeom>
        </p:spPr>
      </p:pic>
      <p:sp>
        <p:nvSpPr>
          <p:cNvPr id="7" name="ZoneTexte 7"/>
          <p:cNvSpPr txBox="1"/>
          <p:nvPr/>
        </p:nvSpPr>
        <p:spPr>
          <a:xfrm>
            <a:off x="1878175" y="260648"/>
            <a:ext cx="53051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Aller sur le site où est l’article,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recopier son DOI (Digital Object Identifier),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p</a:t>
            </a:r>
            <a:r>
              <a:rPr lang="fr-FR" sz="2300" dirty="0" smtClean="0">
                <a:solidFill>
                  <a:srgbClr val="28C191"/>
                </a:solidFill>
              </a:rPr>
              <a:t>uis aller sur </a:t>
            </a:r>
            <a:r>
              <a:rPr lang="fr-FR" sz="2300" i="1" dirty="0" err="1" smtClean="0">
                <a:solidFill>
                  <a:srgbClr val="28C191"/>
                </a:solidFill>
              </a:rPr>
              <a:t>Sci</a:t>
            </a:r>
            <a:r>
              <a:rPr lang="fr-FR" sz="2300" i="1" dirty="0" smtClean="0">
                <a:solidFill>
                  <a:srgbClr val="28C191"/>
                </a:solidFill>
              </a:rPr>
              <a:t>-Hub </a:t>
            </a:r>
            <a:r>
              <a:rPr lang="fr-FR" sz="2300" dirty="0" smtClean="0">
                <a:solidFill>
                  <a:srgbClr val="28C191"/>
                </a:solidFill>
              </a:rPr>
              <a:t>et entrer le DOI</a:t>
            </a:r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</a:t>
            </a:r>
            <a:endParaRPr lang="fr-FR" sz="2300" dirty="0" smtClean="0">
              <a:solidFill>
                <a:srgbClr val="28C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0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36" y="1586742"/>
            <a:ext cx="6533356" cy="5298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12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38641" cy="3731542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2627784" y="188640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jussieucall.org</a:t>
            </a:r>
            <a:endParaRPr lang="fr-FR" i="1" dirty="0" smtClean="0">
              <a:latin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80" y="4576531"/>
            <a:ext cx="6036846" cy="292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957141"/>
            <a:ext cx="6372485" cy="272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0" y="5752894"/>
            <a:ext cx="8577851" cy="268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6" y="6106190"/>
            <a:ext cx="8892480" cy="275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40" y="6431700"/>
            <a:ext cx="8289589" cy="309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40" y="5387124"/>
            <a:ext cx="8577851" cy="274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174488"/>
            <a:ext cx="216562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5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Septembre</a:t>
            </a:r>
            <a:r>
              <a:rPr lang="en-US" sz="2000" b="1" i="1" dirty="0" smtClean="0">
                <a:solidFill>
                  <a:srgbClr val="FF0000"/>
                </a:solidFill>
              </a:rPr>
              <a:t> 2017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CC-B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47" y="4703590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2627784" y="162507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senate.universityofcalifornia.edu</a:t>
            </a:r>
            <a:endParaRPr lang="fr-FR" i="1" dirty="0" smtClean="0">
              <a:latin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13129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552" y="162507"/>
            <a:ext cx="163425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13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Avril</a:t>
            </a:r>
            <a:r>
              <a:rPr lang="en-US" sz="2000" b="1" i="1" dirty="0" smtClean="0">
                <a:solidFill>
                  <a:srgbClr val="FF0000"/>
                </a:solidFill>
              </a:rPr>
              <a:t> 2018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348880"/>
            <a:ext cx="3646541" cy="43651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96" y="1916832"/>
            <a:ext cx="8629992" cy="297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2348880"/>
            <a:ext cx="4780838" cy="4115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2843808" y="162507"/>
            <a:ext cx="35283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scieur.org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coalition-s</a:t>
            </a:r>
            <a:endParaRPr lang="fr-FR" i="1" dirty="0" smtClean="0">
              <a:latin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157" y="116632"/>
            <a:ext cx="216562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4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Septembre</a:t>
            </a:r>
            <a:r>
              <a:rPr lang="en-US" sz="2000" b="1" i="1" dirty="0" smtClean="0">
                <a:solidFill>
                  <a:srgbClr val="FF0000"/>
                </a:solidFill>
              </a:rPr>
              <a:t> 2018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9302" y="4046875"/>
            <a:ext cx="184666" cy="2462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0" y="692696"/>
            <a:ext cx="5292080" cy="1375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204864"/>
            <a:ext cx="8316416" cy="70467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231165"/>
            <a:ext cx="4248472" cy="137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68" y="3212976"/>
            <a:ext cx="4394820" cy="107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068" y="4998581"/>
            <a:ext cx="4441428" cy="5154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2" y="4653136"/>
            <a:ext cx="4302898" cy="715794"/>
          </a:xfrm>
          <a:prstGeom prst="rect">
            <a:avLst/>
          </a:prstGeom>
        </p:spPr>
      </p:pic>
      <p:pic>
        <p:nvPicPr>
          <p:cNvPr id="17" name="Picture 16" descr="CC-B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60" y="4289891"/>
            <a:ext cx="4513436" cy="5728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5576" y="5530006"/>
            <a:ext cx="750718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European Research Council, Science Europe, </a:t>
            </a:r>
            <a:r>
              <a:rPr lang="en-US" dirty="0" smtClean="0">
                <a:solidFill>
                  <a:srgbClr val="3366FF"/>
                </a:solidFill>
              </a:rPr>
              <a:t>les institutions </a:t>
            </a:r>
            <a:r>
              <a:rPr lang="en-US" dirty="0" err="1" smtClean="0">
                <a:solidFill>
                  <a:srgbClr val="3366FF"/>
                </a:solidFill>
              </a:rPr>
              <a:t>nationales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de </a:t>
            </a:r>
            <a:r>
              <a:rPr lang="en-US" dirty="0" err="1" smtClean="0">
                <a:solidFill>
                  <a:srgbClr val="3366FF"/>
                </a:solidFill>
              </a:rPr>
              <a:t>financement</a:t>
            </a:r>
            <a:r>
              <a:rPr lang="en-US" dirty="0" smtClean="0">
                <a:solidFill>
                  <a:srgbClr val="3366FF"/>
                </a:solidFill>
              </a:rPr>
              <a:t> public de la </a:t>
            </a:r>
            <a:r>
              <a:rPr lang="en-US" dirty="0" err="1" smtClean="0">
                <a:solidFill>
                  <a:srgbClr val="3366FF"/>
                </a:solidFill>
              </a:rPr>
              <a:t>recherche</a:t>
            </a:r>
            <a:r>
              <a:rPr lang="en-US" dirty="0" smtClean="0">
                <a:solidFill>
                  <a:srgbClr val="3366FF"/>
                </a:solidFill>
              </a:rPr>
              <a:t> de 13 pays </a:t>
            </a:r>
            <a:r>
              <a:rPr lang="en-US" dirty="0" err="1" smtClean="0">
                <a:solidFill>
                  <a:srgbClr val="3366FF"/>
                </a:solidFill>
              </a:rPr>
              <a:t>européens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la Welcome Trust (UK) et la </a:t>
            </a:r>
            <a:r>
              <a:rPr lang="en-US" dirty="0" err="1" smtClean="0">
                <a:solidFill>
                  <a:srgbClr val="3366FF"/>
                </a:solidFill>
              </a:rPr>
              <a:t>Fondation</a:t>
            </a:r>
            <a:r>
              <a:rPr lang="en-US" dirty="0" smtClean="0">
                <a:solidFill>
                  <a:srgbClr val="3366FF"/>
                </a:solidFill>
              </a:rPr>
              <a:t> Bill et Melinda Gates (USA</a:t>
            </a:r>
            <a:r>
              <a:rPr lang="en-US" dirty="0" smtClean="0">
                <a:solidFill>
                  <a:srgbClr val="3366FF"/>
                </a:solidFill>
              </a:rPr>
              <a:t>) </a:t>
            </a:r>
            <a:r>
              <a:rPr lang="en-US" dirty="0" err="1" smtClean="0">
                <a:solidFill>
                  <a:srgbClr val="3366FF"/>
                </a:solidFill>
              </a:rPr>
              <a:t>l’appliquent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-252538" y="3501008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 flipV="1">
            <a:off x="-252536" y="3717032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 flipV="1">
            <a:off x="-252536" y="3933056"/>
            <a:ext cx="46805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 flipV="1">
            <a:off x="-252536" y="4149080"/>
            <a:ext cx="273630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788024" y="4581127"/>
            <a:ext cx="4464496" cy="2287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>
            <a:off x="4788024" y="5229200"/>
            <a:ext cx="468052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1691680" y="507589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6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262389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5446965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3212976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764704"/>
            <a:ext cx="5615608" cy="2411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12" y="3827177"/>
            <a:ext cx="3234680" cy="14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DOAI (Digital Open Access Identifier)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ZoneTexte 11"/>
          <p:cNvSpPr txBox="1"/>
          <p:nvPr/>
        </p:nvSpPr>
        <p:spPr>
          <a:xfrm>
            <a:off x="323528" y="2636912"/>
            <a:ext cx="8352928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On utilise les métadonnées des articles moissonnées par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Dissemin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p</a:t>
            </a:r>
            <a:r>
              <a:rPr lang="fr-FR" sz="2300" dirty="0" smtClean="0">
                <a:solidFill>
                  <a:srgbClr val="28C191"/>
                </a:solidFill>
              </a:rPr>
              <a:t>our remplacer les liens pointant vers les versions payantes (DOI) 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ceux vers une version gratuite (DOAI) des mêmes articles.</a:t>
            </a:r>
            <a:endParaRPr lang="fr-FR" sz="2300" dirty="0" smtClean="0">
              <a:solidFill>
                <a:srgbClr val="FF0000"/>
              </a:solidFill>
            </a:endParaRPr>
          </a:p>
        </p:txBody>
      </p:sp>
      <p:pic>
        <p:nvPicPr>
          <p:cNvPr id="22" name="Image 21" descr="Screen Shot 2016-06-13 at 23.35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4" y="5229944"/>
            <a:ext cx="4368800" cy="12954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27934" y="4077072"/>
            <a:ext cx="486113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On remplace http://</a:t>
            </a:r>
            <a:r>
              <a:rPr lang="fr-FR" sz="2300" dirty="0" err="1" smtClean="0">
                <a:solidFill>
                  <a:srgbClr val="FF0000"/>
                </a:solidFill>
              </a:rPr>
              <a:t>dx.doi.org</a:t>
            </a:r>
            <a:r>
              <a:rPr lang="fr-FR" sz="2300" dirty="0" smtClean="0">
                <a:solidFill>
                  <a:srgbClr val="FF0000"/>
                </a:solidFill>
              </a:rPr>
              <a:t>  (DOI)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</a:rPr>
              <a:t>p</a:t>
            </a:r>
            <a:r>
              <a:rPr lang="fr-FR" sz="2300" dirty="0" smtClean="0">
                <a:solidFill>
                  <a:srgbClr val="FF0000"/>
                </a:solidFill>
              </a:rPr>
              <a:t>ar http://</a:t>
            </a:r>
            <a:r>
              <a:rPr lang="fr-FR" sz="2300" dirty="0" err="1" smtClean="0">
                <a:solidFill>
                  <a:srgbClr val="FF0000"/>
                </a:solidFill>
              </a:rPr>
              <a:t>doai.io</a:t>
            </a:r>
            <a:r>
              <a:rPr lang="fr-FR" sz="2300" dirty="0" smtClean="0">
                <a:solidFill>
                  <a:srgbClr val="FF0000"/>
                </a:solidFill>
              </a:rPr>
              <a:t> (DOAI) dans les liens,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par exemple:</a:t>
            </a:r>
          </a:p>
          <a:p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-28101" y="1266726"/>
            <a:ext cx="90038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0000FF"/>
                </a:solidFill>
              </a:rPr>
              <a:t>Les DOI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des </a:t>
            </a:r>
            <a:r>
              <a:rPr lang="en-US" sz="2300" dirty="0" err="1" smtClean="0">
                <a:solidFill>
                  <a:srgbClr val="0000FF"/>
                </a:solidFill>
              </a:rPr>
              <a:t>identifiants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d’objets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numériques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  <a:r>
              <a:rPr lang="en-US" sz="2300" dirty="0" err="1" smtClean="0">
                <a:solidFill>
                  <a:srgbClr val="0000FF"/>
                </a:solidFill>
              </a:rPr>
              <a:t>uniques</a:t>
            </a:r>
            <a:r>
              <a:rPr lang="en-US" sz="2300" dirty="0" smtClean="0">
                <a:solidFill>
                  <a:srgbClr val="0000FF"/>
                </a:solidFill>
              </a:rPr>
              <a:t> et </a:t>
            </a:r>
            <a:r>
              <a:rPr lang="en-US" sz="2300" dirty="0" err="1" smtClean="0">
                <a:solidFill>
                  <a:srgbClr val="0000FF"/>
                </a:solidFill>
              </a:rPr>
              <a:t>pérennes</a:t>
            </a:r>
            <a:r>
              <a:rPr lang="en-US" sz="2300" dirty="0" smtClean="0">
                <a:solidFill>
                  <a:srgbClr val="0000FF"/>
                </a:solidFill>
              </a:rPr>
              <a:t>, 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permettant</a:t>
            </a:r>
            <a:r>
              <a:rPr lang="en-US" sz="2300" dirty="0" smtClean="0">
                <a:solidFill>
                  <a:srgbClr val="0000FF"/>
                </a:solidFill>
              </a:rPr>
              <a:t> de </a:t>
            </a:r>
            <a:r>
              <a:rPr lang="en-US" sz="2300" dirty="0" err="1" smtClean="0">
                <a:solidFill>
                  <a:srgbClr val="0000FF"/>
                </a:solidFill>
              </a:rPr>
              <a:t>localiser</a:t>
            </a:r>
            <a:r>
              <a:rPr lang="en-US" sz="2300" dirty="0" smtClean="0">
                <a:solidFill>
                  <a:srgbClr val="0000FF"/>
                </a:solidFill>
              </a:rPr>
              <a:t> les </a:t>
            </a:r>
            <a:r>
              <a:rPr lang="en-US" sz="2300" dirty="0" err="1" smtClean="0">
                <a:solidFill>
                  <a:srgbClr val="0000FF"/>
                </a:solidFill>
              </a:rPr>
              <a:t>différentes</a:t>
            </a:r>
            <a:r>
              <a:rPr lang="en-US" sz="2300" dirty="0" smtClean="0">
                <a:solidFill>
                  <a:srgbClr val="0000FF"/>
                </a:solidFill>
              </a:rPr>
              <a:t> versions </a:t>
            </a:r>
            <a:r>
              <a:rPr lang="en-US" sz="2300" dirty="0" err="1" smtClean="0">
                <a:solidFill>
                  <a:srgbClr val="0000FF"/>
                </a:solidFill>
              </a:rPr>
              <a:t>électroniques</a:t>
            </a:r>
            <a:r>
              <a:rPr lang="en-US" sz="2300" dirty="0" smtClean="0">
                <a:solidFill>
                  <a:srgbClr val="0000FF"/>
                </a:solidFill>
              </a:rPr>
              <a:t> des articles.</a:t>
            </a:r>
          </a:p>
          <a:p>
            <a:pPr algn="ctr"/>
            <a:r>
              <a:rPr lang="en-US" sz="2300" dirty="0" err="1" smtClean="0">
                <a:solidFill>
                  <a:srgbClr val="0000FF"/>
                </a:solidFill>
              </a:rPr>
              <a:t>Ils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sont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définis</a:t>
            </a:r>
            <a:r>
              <a:rPr lang="en-US" sz="2300" dirty="0" smtClean="0">
                <a:solidFill>
                  <a:srgbClr val="0000FF"/>
                </a:solidFill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</a:rPr>
              <a:t>selon</a:t>
            </a:r>
            <a:r>
              <a:rPr lang="en-US" sz="2300" dirty="0" smtClean="0">
                <a:solidFill>
                  <a:srgbClr val="0000FF"/>
                </a:solidFill>
              </a:rPr>
              <a:t> la </a:t>
            </a:r>
            <a:r>
              <a:rPr lang="en-US" sz="2300" dirty="0" err="1" smtClean="0">
                <a:solidFill>
                  <a:srgbClr val="0000FF"/>
                </a:solidFill>
              </a:rPr>
              <a:t>norme</a:t>
            </a:r>
            <a:r>
              <a:rPr lang="en-US" sz="2300" i="1" dirty="0" smtClean="0">
                <a:solidFill>
                  <a:srgbClr val="0000FF"/>
                </a:solidFill>
              </a:rPr>
              <a:t> ISO26324 </a:t>
            </a:r>
            <a:r>
              <a:rPr lang="en-US" sz="2300" dirty="0" smtClean="0">
                <a:solidFill>
                  <a:srgbClr val="0000FF"/>
                </a:solidFill>
              </a:rPr>
              <a:t>et </a:t>
            </a:r>
            <a:r>
              <a:rPr lang="en-US" sz="2300" dirty="0" err="1" smtClean="0">
                <a:solidFill>
                  <a:srgbClr val="0000FF"/>
                </a:solidFill>
              </a:rPr>
              <a:t>enregistrés</a:t>
            </a:r>
            <a:r>
              <a:rPr lang="en-US" sz="2300" dirty="0" smtClean="0">
                <a:solidFill>
                  <a:srgbClr val="0000FF"/>
                </a:solidFill>
              </a:rPr>
              <a:t> par </a:t>
            </a:r>
            <a:r>
              <a:rPr lang="en-US" sz="2300" i="1" dirty="0" err="1" smtClean="0">
                <a:solidFill>
                  <a:srgbClr val="0000FF"/>
                </a:solidFill>
              </a:rPr>
              <a:t>Crossref</a:t>
            </a:r>
            <a:r>
              <a:rPr lang="en-US" sz="2300" dirty="0" smtClean="0">
                <a:solidFill>
                  <a:srgbClr val="0000FF"/>
                </a:solidFill>
              </a:rPr>
              <a:t>. </a:t>
            </a:r>
            <a:endParaRPr lang="en-US" sz="2300" dirty="0">
              <a:solidFill>
                <a:srgbClr val="0000FF"/>
              </a:solidFill>
            </a:endParaRPr>
          </a:p>
        </p:txBody>
      </p:sp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http://dx.doi.org/10.1016/j.jalgebra.2015.09.023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7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475199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http://doai.io/10.1016/j.jalgebra.2015.09.023 </a:t>
            </a:r>
            <a:endParaRPr lang="fr-FR" sz="28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12 at 01.3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31"/>
            <a:ext cx="9144000" cy="5099538"/>
          </a:xfrm>
          <a:prstGeom prst="rect">
            <a:avLst/>
          </a:prstGeom>
        </p:spPr>
      </p:pic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9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premières revues scientifiques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Paris, </a:t>
            </a:r>
            <a:r>
              <a:rPr lang="fr-FR" sz="2400" i="1" dirty="0" smtClean="0">
                <a:latin typeface="Times"/>
              </a:rPr>
              <a:t>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"/>
              </a:rPr>
              <a:t>Londres, </a:t>
            </a:r>
            <a:r>
              <a:rPr lang="fr-FR" sz="2400" i="1" dirty="0" smtClean="0">
                <a:latin typeface="Times"/>
              </a:rPr>
              <a:t>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4581128"/>
            <a:ext cx="2641675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é</a:t>
            </a:r>
            <a:r>
              <a:rPr lang="en-US" sz="2800" dirty="0" err="1" smtClean="0">
                <a:solidFill>
                  <a:srgbClr val="FF0000"/>
                </a:solidFill>
              </a:rPr>
              <a:t>valuées</a:t>
            </a:r>
            <a:r>
              <a:rPr lang="en-US" sz="28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chercheurs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753" y="2708920"/>
            <a:ext cx="2645751" cy="1815882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800" dirty="0">
                <a:solidFill>
                  <a:srgbClr val="28C191"/>
                </a:solidFill>
              </a:rPr>
              <a:t>d</a:t>
            </a:r>
            <a:r>
              <a:rPr lang="en-US" sz="2800" dirty="0" smtClean="0">
                <a:solidFill>
                  <a:srgbClr val="28C191"/>
                </a:solidFill>
              </a:rPr>
              <a:t>e </a:t>
            </a:r>
            <a:r>
              <a:rPr lang="en-US" sz="2800" dirty="0" err="1" smtClean="0">
                <a:solidFill>
                  <a:srgbClr val="28C191"/>
                </a:solidFill>
              </a:rPr>
              <a:t>veille</a:t>
            </a:r>
            <a:endParaRPr lang="en-US" sz="2800" dirty="0" smtClean="0">
              <a:solidFill>
                <a:srgbClr val="28C191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28C191"/>
                </a:solidFill>
              </a:rPr>
              <a:t>scientifique</a:t>
            </a:r>
            <a:r>
              <a:rPr lang="en-US" sz="28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les </a:t>
            </a:r>
            <a:r>
              <a:rPr lang="en-US" sz="2800" dirty="0" err="1" smtClean="0">
                <a:solidFill>
                  <a:srgbClr val="28C191"/>
                </a:solidFill>
              </a:rPr>
              <a:t>entreprises</a:t>
            </a:r>
            <a:endParaRPr lang="en-US" sz="28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7" y="836712"/>
            <a:ext cx="2645751" cy="181588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d</a:t>
            </a:r>
            <a:r>
              <a:rPr lang="en-US" sz="2800" dirty="0" err="1" smtClean="0">
                <a:solidFill>
                  <a:srgbClr val="3366FF"/>
                </a:solidFill>
              </a:rPr>
              <a:t>’information</a:t>
            </a:r>
            <a:endParaRPr lang="en-US" sz="2800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s</a:t>
            </a:r>
            <a:r>
              <a:rPr lang="en-US" sz="2800" dirty="0" err="1" smtClean="0">
                <a:solidFill>
                  <a:srgbClr val="3366FF"/>
                </a:solidFill>
              </a:rPr>
              <a:t>cientifique</a:t>
            </a:r>
            <a:r>
              <a:rPr lang="en-US" sz="28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l</a:t>
            </a:r>
            <a:r>
              <a:rPr lang="en-US" sz="2800" dirty="0" smtClean="0">
                <a:solidFill>
                  <a:srgbClr val="3366FF"/>
                </a:solidFill>
              </a:rPr>
              <a:t>es </a:t>
            </a:r>
            <a:r>
              <a:rPr lang="en-US" sz="2800" dirty="0" err="1" smtClean="0">
                <a:solidFill>
                  <a:srgbClr val="3366FF"/>
                </a:solidFill>
              </a:rPr>
              <a:t>citoyens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23188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publications scientifiques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574"/>
            <a:ext cx="9144000" cy="2601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3254"/>
            <a:ext cx="9144000" cy="296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2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0"/>
            <a:ext cx="5544615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292080" y="1700808"/>
            <a:ext cx="3816424" cy="4693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Les chercheurs soumettent leurs articles en version électronique ‘prêts à imprimer’ et les évaluent gratuitement</a:t>
            </a:r>
            <a:r>
              <a:rPr lang="fr-FR" sz="2300" dirty="0" smtClean="0">
                <a:solidFill>
                  <a:srgbClr val="000000"/>
                </a:solidFill>
              </a:rPr>
              <a:t>,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/>
              <a:t>mais </a:t>
            </a:r>
            <a:r>
              <a:rPr lang="fr-FR" sz="2300" dirty="0" smtClean="0">
                <a:solidFill>
                  <a:srgbClr val="FF0000"/>
                </a:solidFill>
              </a:rPr>
              <a:t>doivent payer les maisons d’édition pour les lire et/ou les publier.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Depuis vingt ans,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les  principales revues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 de recherche ont été rachetées par </a:t>
            </a:r>
            <a:r>
              <a:rPr lang="fr-FR" sz="2300" dirty="0" smtClean="0">
                <a:solidFill>
                  <a:srgbClr val="28C191"/>
                </a:solidFill>
              </a:rPr>
              <a:t>quelques</a:t>
            </a:r>
            <a:r>
              <a:rPr lang="fr-FR" sz="2300" dirty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28C191"/>
                </a:solidFill>
              </a:rPr>
              <a:t>sociétés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smtClean="0">
                <a:solidFill>
                  <a:srgbClr val="000000"/>
                </a:solidFill>
              </a:rPr>
              <a:t>qui </a:t>
            </a:r>
            <a:r>
              <a:rPr lang="fr-FR" sz="2300" dirty="0" smtClean="0">
                <a:solidFill>
                  <a:srgbClr val="28C191"/>
                </a:solidFill>
              </a:rPr>
              <a:t>contrôlent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l’édition scientifique</a:t>
            </a:r>
            <a:r>
              <a:rPr lang="fr-FR" sz="2300" dirty="0" smtClean="0"/>
              <a:t>.</a:t>
            </a:r>
            <a:endParaRPr lang="fr-FR" sz="2300" dirty="0"/>
          </a:p>
        </p:txBody>
      </p:sp>
      <p:sp>
        <p:nvSpPr>
          <p:cNvPr id="6" name="ZoneTexte 14"/>
          <p:cNvSpPr txBox="1"/>
          <p:nvPr/>
        </p:nvSpPr>
        <p:spPr>
          <a:xfrm>
            <a:off x="2267744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269776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Aujourd’hui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Quatre ‘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publicheurs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’ dominent le marché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-124309" y="1317828"/>
            <a:ext cx="94726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Quatre sociétés commerciales privées dominent le ‘marché’ des revues :</a:t>
            </a:r>
          </a:p>
          <a:p>
            <a:pPr algn="ctr"/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Elsevier</a:t>
            </a:r>
            <a:r>
              <a:rPr lang="fr-FR" sz="2400" dirty="0" smtClean="0"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257429" y="4636293"/>
            <a:ext cx="29395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8.4 Milliards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Chiffre d’affaire de </a:t>
            </a:r>
          </a:p>
          <a:p>
            <a:pPr algn="ctr"/>
            <a:r>
              <a:rPr lang="fr-FR" sz="2400" i="1" dirty="0" smtClean="0">
                <a:solidFill>
                  <a:srgbClr val="FF0000"/>
                </a:solidFill>
              </a:rPr>
              <a:t>Reed-Elsevier </a:t>
            </a:r>
            <a:r>
              <a:rPr lang="fr-FR" sz="2400" dirty="0" smtClean="0">
                <a:solidFill>
                  <a:srgbClr val="FF0000"/>
                </a:solidFill>
              </a:rPr>
              <a:t>en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43032" y="4625260"/>
            <a:ext cx="2210461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3.3 </a:t>
            </a:r>
            <a:r>
              <a:rPr lang="fr-FR" sz="2400" dirty="0" err="1" smtClean="0">
                <a:solidFill>
                  <a:srgbClr val="FF0000"/>
                </a:solidFill>
              </a:rPr>
              <a:t>Millards</a:t>
            </a:r>
            <a:r>
              <a:rPr lang="fr-FR" sz="24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Budget du </a:t>
            </a:r>
            <a:r>
              <a:rPr lang="fr-FR" sz="2400" i="1" dirty="0" smtClean="0">
                <a:solidFill>
                  <a:srgbClr val="FF0000"/>
                </a:solidFill>
              </a:rPr>
              <a:t>CNRS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115616" y="5930696"/>
            <a:ext cx="3240360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www.elsevier.com</a:t>
            </a:r>
            <a:endParaRPr lang="fr-FR" sz="20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4898455" y="5939988"/>
            <a:ext cx="3778001" cy="40011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http://</a:t>
            </a:r>
            <a:r>
              <a:rPr lang="fr-FR" sz="2000" i="1" dirty="0" err="1" smtClean="0">
                <a:latin typeface="Times"/>
              </a:rPr>
              <a:t>www.cnrs.fr</a:t>
            </a:r>
            <a:r>
              <a:rPr lang="fr-FR" sz="2000" i="1" dirty="0">
                <a:latin typeface="Times"/>
              </a:rPr>
              <a:t>/</a:t>
            </a:r>
            <a:r>
              <a:rPr lang="fr-FR" sz="2000" i="1" dirty="0" err="1">
                <a:latin typeface="Times"/>
              </a:rPr>
              <a:t>fr</a:t>
            </a:r>
            <a:r>
              <a:rPr lang="fr-FR" sz="2000" i="1" dirty="0">
                <a:latin typeface="Times"/>
              </a:rPr>
              <a:t>/le-</a:t>
            </a:r>
            <a:r>
              <a:rPr lang="fr-FR" sz="2000" i="1" dirty="0" err="1">
                <a:latin typeface="Times"/>
              </a:rPr>
              <a:t>cnrs</a:t>
            </a:r>
            <a:endParaRPr lang="fr-FR" sz="20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395536" y="980728"/>
            <a:ext cx="8424936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Aujourd’hui les </a:t>
            </a:r>
            <a:r>
              <a:rPr lang="fr-FR" sz="2400" dirty="0" err="1" smtClean="0">
                <a:solidFill>
                  <a:srgbClr val="3366FF"/>
                </a:solidFill>
              </a:rPr>
              <a:t>publicheurs</a:t>
            </a:r>
            <a:r>
              <a:rPr lang="fr-FR" sz="2400" dirty="0" smtClean="0">
                <a:solidFill>
                  <a:srgbClr val="3366FF"/>
                </a:solidFill>
              </a:rPr>
              <a:t> possèdent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les articles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  <a:r>
              <a:rPr lang="fr-FR" sz="2400" dirty="0" smtClean="0">
                <a:solidFill>
                  <a:srgbClr val="000000"/>
                </a:solidFill>
              </a:rPr>
              <a:t>car</a:t>
            </a:r>
            <a:r>
              <a:rPr lang="fr-FR" sz="2400" dirty="0" smtClean="0"/>
              <a:t> </a:t>
            </a:r>
            <a:endParaRPr lang="fr-FR" sz="2400" dirty="0" smtClean="0"/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ils </a:t>
            </a:r>
            <a:r>
              <a:rPr lang="fr-FR" sz="2400" dirty="0" smtClean="0"/>
              <a:t>obligent les chercheurs à leur donner leurs droits d’auteur. </a:t>
            </a: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/>
              <a:t>Ils possèdent aussi </a:t>
            </a:r>
            <a:r>
              <a:rPr lang="fr-FR" sz="2400" dirty="0" smtClean="0">
                <a:solidFill>
                  <a:srgbClr val="0000FF"/>
                </a:solidFill>
              </a:rPr>
              <a:t>les revues et les </a:t>
            </a:r>
            <a:r>
              <a:rPr lang="fr-FR" sz="2400" dirty="0">
                <a:solidFill>
                  <a:srgbClr val="0000FF"/>
                </a:solidFill>
              </a:rPr>
              <a:t>plateformes </a:t>
            </a:r>
            <a:r>
              <a:rPr lang="fr-FR" sz="2400" dirty="0" smtClean="0">
                <a:solidFill>
                  <a:srgbClr val="0000FF"/>
                </a:solidFill>
              </a:rPr>
              <a:t>utilisées </a:t>
            </a:r>
            <a:r>
              <a:rPr lang="fr-FR" sz="2400" dirty="0">
                <a:solidFill>
                  <a:srgbClr val="0000FF"/>
                </a:solidFill>
              </a:rPr>
              <a:t>pour </a:t>
            </a:r>
            <a:endParaRPr lang="fr-FR" sz="2400" dirty="0" smtClean="0">
              <a:solidFill>
                <a:srgbClr val="0000FF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FF"/>
                </a:solidFill>
              </a:rPr>
              <a:t>l’évaluation </a:t>
            </a:r>
            <a:r>
              <a:rPr lang="fr-FR" sz="2400" dirty="0">
                <a:solidFill>
                  <a:srgbClr val="0000FF"/>
                </a:solidFill>
              </a:rPr>
              <a:t>des articles, leur diffusion et la </a:t>
            </a:r>
            <a:r>
              <a:rPr lang="fr-FR" sz="2400" dirty="0" smtClean="0">
                <a:solidFill>
                  <a:srgbClr val="3366FF"/>
                </a:solidFill>
              </a:rPr>
              <a:t>bibliométrie</a:t>
            </a:r>
            <a:r>
              <a:rPr lang="fr-FR" sz="2400" dirty="0"/>
              <a:t>.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996952"/>
            <a:ext cx="8496944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date</a:t>
            </a:r>
            <a:r>
              <a:rPr lang="fr-FR" sz="2400" dirty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et n’a plus de sens à l’ère numérique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sinon celui d’augmenter les profits des quelques </a:t>
            </a:r>
            <a:r>
              <a:rPr lang="fr-FR" sz="2400" dirty="0" err="1" smtClean="0"/>
              <a:t>publicheurs</a:t>
            </a:r>
            <a:r>
              <a:rPr lang="fr-FR" sz="2400" dirty="0" smtClean="0"/>
              <a:t> dominant le marché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Pour en savoir plus, voir sur </a:t>
            </a:r>
            <a:r>
              <a:rPr lang="fr-FR" sz="2000" i="1" dirty="0" err="1" smtClean="0">
                <a:latin typeface="Times"/>
              </a:rPr>
              <a:t>YouTube</a:t>
            </a:r>
            <a:r>
              <a:rPr lang="fr-FR" sz="2000" i="1" dirty="0" smtClean="0">
                <a:latin typeface="Times"/>
              </a:rPr>
              <a:t> :</a:t>
            </a:r>
          </a:p>
          <a:p>
            <a:pPr algn="ctr"/>
            <a:r>
              <a:rPr lang="fr-FR" sz="2000" i="1" dirty="0" smtClean="0">
                <a:latin typeface="Times"/>
              </a:rPr>
              <a:t>#</a:t>
            </a:r>
            <a:r>
              <a:rPr lang="fr-FR" sz="2000" i="1" dirty="0" err="1" smtClean="0">
                <a:latin typeface="Times"/>
              </a:rPr>
              <a:t>DataGueule</a:t>
            </a:r>
            <a:r>
              <a:rPr lang="fr-FR" sz="20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modèle économique date de l’imprimerie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395536" y="4471953"/>
            <a:ext cx="8496944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doivent reprendre le contrôle des revues </a:t>
            </a:r>
            <a:r>
              <a:rPr lang="fr-FR" sz="2400" dirty="0" smtClean="0"/>
              <a:t>(dont ils assurent l’évaluation par les pairs) et des </a:t>
            </a:r>
            <a:r>
              <a:rPr lang="fr-FR" sz="2400" dirty="0" smtClean="0">
                <a:solidFill>
                  <a:srgbClr val="28C191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(qu’ils écrivent) </a:t>
            </a:r>
            <a:r>
              <a:rPr lang="fr-FR" sz="2400" dirty="0" smtClean="0">
                <a:solidFill>
                  <a:srgbClr val="28C191"/>
                </a:solidFill>
              </a:rPr>
              <a:t>afin de maximiser leur dissémination </a:t>
            </a:r>
            <a:r>
              <a:rPr lang="fr-FR" sz="2400" dirty="0" smtClean="0"/>
              <a:t>grâce à </a:t>
            </a:r>
            <a:r>
              <a:rPr lang="fr-FR" sz="2400" i="1" dirty="0" smtClean="0"/>
              <a:t>Internet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7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6889</TotalTime>
  <Words>2611</Words>
  <Application>Microsoft Macintosh PowerPoint</Application>
  <PresentationFormat>On-screen Show (4:3)</PresentationFormat>
  <Paragraphs>428</Paragraphs>
  <Slides>51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805</cp:revision>
  <cp:lastPrinted>2018-11-09T09:32:33Z</cp:lastPrinted>
  <dcterms:created xsi:type="dcterms:W3CDTF">2016-05-09T15:32:15Z</dcterms:created>
  <dcterms:modified xsi:type="dcterms:W3CDTF">2019-02-12T10:03:09Z</dcterms:modified>
</cp:coreProperties>
</file>