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62" r:id="rId3"/>
    <p:sldId id="370" r:id="rId4"/>
    <p:sldId id="371" r:id="rId5"/>
    <p:sldId id="358" r:id="rId6"/>
    <p:sldId id="333" r:id="rId7"/>
    <p:sldId id="282" r:id="rId8"/>
    <p:sldId id="268" r:id="rId9"/>
    <p:sldId id="321" r:id="rId10"/>
    <p:sldId id="368" r:id="rId11"/>
    <p:sldId id="362" r:id="rId12"/>
    <p:sldId id="363" r:id="rId13"/>
    <p:sldId id="335" r:id="rId14"/>
    <p:sldId id="271" r:id="rId15"/>
    <p:sldId id="312" r:id="rId16"/>
    <p:sldId id="367" r:id="rId1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AD9326C-D47A-0C40-B0D4-262EF9313A1C}">
          <p14:sldIdLst>
            <p14:sldId id="257"/>
            <p14:sldId id="262"/>
            <p14:sldId id="370"/>
            <p14:sldId id="371"/>
            <p14:sldId id="358"/>
            <p14:sldId id="333"/>
            <p14:sldId id="282"/>
          </p14:sldIdLst>
        </p14:section>
        <p14:section name="Untitled Section" id="{A3E5495C-A597-2D4A-B26B-FE96549CFF23}">
          <p14:sldIdLst>
            <p14:sldId id="268"/>
            <p14:sldId id="321"/>
            <p14:sldId id="368"/>
            <p14:sldId id="362"/>
            <p14:sldId id="363"/>
            <p14:sldId id="335"/>
            <p14:sldId id="271"/>
            <p14:sldId id="312"/>
            <p14:sldId id="3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8C191"/>
    <a:srgbClr val="FFFD78"/>
    <a:srgbClr val="FFF571"/>
    <a:srgbClr val="3B679D"/>
    <a:srgbClr val="3F6DA6"/>
    <a:srgbClr val="4373AF"/>
    <a:srgbClr val="4A7DBC"/>
    <a:srgbClr val="38E3E3"/>
    <a:srgbClr val="3AEBEB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489" autoAdjust="0"/>
    <p:restoredTop sz="98630" autoAdjust="0"/>
  </p:normalViewPr>
  <p:slideViewPr>
    <p:cSldViewPr snapToObjects="1">
      <p:cViewPr>
        <p:scale>
          <a:sx n="108" d="100"/>
          <a:sy n="108" d="100"/>
        </p:scale>
        <p:origin x="-50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9D89C3-1502-5142-AD47-E5B62E4248A6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55D92-CA1A-2941-AA91-2FE7817B7AB4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7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555D92-CA1A-2941-AA91-2FE7817B7AB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3F1F-BA63-654D-9C1F-CD8BAAB33F51}" type="datetimeFigureOut">
              <a:rPr lang="fr-FR" smtClean="0"/>
              <a:pPr/>
              <a:t>30/06/22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644A5-9EE4-3144-845E-B73BFD2A7D3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6.emf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9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23832" y="3933056"/>
            <a:ext cx="6224768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700" b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Marie </a:t>
            </a:r>
            <a:r>
              <a:rPr lang="en-US" sz="2700" b="1" dirty="0" err="1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Farge</a:t>
            </a:r>
            <a:r>
              <a:rPr lang="en-US" sz="2700" b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2300" i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CNRS-INSMI</a:t>
            </a:r>
            <a:r>
              <a:rPr lang="en-US" sz="2300" i="1" dirty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 </a:t>
            </a:r>
            <a:r>
              <a:rPr lang="en-US" sz="2300" i="1" dirty="0" smtClean="0">
                <a:solidFill>
                  <a:srgbClr val="3366FF"/>
                </a:solidFill>
                <a:latin typeface="Calibri"/>
                <a:ea typeface="Times New Roman" pitchFamily="-102" charset="0"/>
                <a:cs typeface="Calibri"/>
              </a:rPr>
              <a:t>and ENS Paris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2300" i="1" dirty="0" smtClean="0">
              <a:solidFill>
                <a:srgbClr val="0000FF"/>
              </a:solidFill>
              <a:ea typeface="Times New Roman" pitchFamily="-102" charset="0"/>
              <a:cs typeface="Times New Roman" pitchFamily="-10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76853" y="5301208"/>
            <a:ext cx="318533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300" i="1" dirty="0" err="1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June</a:t>
            </a:r>
            <a:r>
              <a:rPr lang="it-IT" sz="23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 28</a:t>
            </a:r>
            <a:r>
              <a:rPr lang="it-IT" sz="2300" i="1" baseline="30000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th</a:t>
            </a:r>
            <a:r>
              <a:rPr lang="it-IT" sz="23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 2022</a:t>
            </a:r>
          </a:p>
          <a:p>
            <a:pPr algn="ctr"/>
            <a:r>
              <a:rPr lang="it-IT" sz="2300" i="1" dirty="0" err="1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Insitute</a:t>
            </a:r>
            <a:r>
              <a:rPr lang="it-IT" sz="23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 of </a:t>
            </a:r>
            <a:r>
              <a:rPr lang="it-IT" sz="2300" i="1" dirty="0" err="1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Mathematics</a:t>
            </a:r>
            <a:r>
              <a:rPr lang="it-IT" sz="23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,</a:t>
            </a:r>
          </a:p>
          <a:p>
            <a:pPr algn="ctr"/>
            <a:r>
              <a:rPr lang="it-IT" sz="23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 </a:t>
            </a:r>
            <a:r>
              <a:rPr lang="it-IT" sz="2300" i="1" dirty="0" err="1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Universität</a:t>
            </a:r>
            <a:r>
              <a:rPr lang="it-IT" sz="2300" i="1" dirty="0" smtClean="0">
                <a:solidFill>
                  <a:srgbClr val="28C191"/>
                </a:solidFill>
                <a:latin typeface="Calibri"/>
                <a:ea typeface="Times New Roman" pitchFamily="-102" charset="0"/>
                <a:cs typeface="Calibri"/>
              </a:rPr>
              <a:t> Potsdam</a:t>
            </a:r>
          </a:p>
          <a:p>
            <a:pPr algn="ctr"/>
            <a:endParaRPr lang="fr-FR" sz="2300" dirty="0" smtClean="0">
              <a:solidFill>
                <a:srgbClr val="28C191"/>
              </a:solidFill>
            </a:endParaRPr>
          </a:p>
        </p:txBody>
      </p:sp>
      <p:sp>
        <p:nvSpPr>
          <p:cNvPr id="22" name="ZoneTexte 14"/>
          <p:cNvSpPr txBox="1">
            <a:spLocks noChangeArrowheads="1"/>
          </p:cNvSpPr>
          <p:nvPr/>
        </p:nvSpPr>
        <p:spPr bwMode="auto">
          <a:xfrm>
            <a:off x="361750" y="1412776"/>
            <a:ext cx="837824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</a:p>
          <a:p>
            <a:pPr algn="ctr"/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The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Open Access :</a:t>
            </a:r>
          </a:p>
          <a:p>
            <a:pPr algn="ctr"/>
            <a:r>
              <a:rPr lang="fr-FR" sz="3300" b="1" dirty="0">
                <a:solidFill>
                  <a:srgbClr val="FF0000"/>
                </a:solidFill>
                <a:latin typeface="Calibri"/>
              </a:rPr>
              <a:t>a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model for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researchers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and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funding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agencies</a:t>
            </a:r>
            <a:endParaRPr lang="fr-FR" sz="3300" b="1" dirty="0" smtClean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fr-FR" sz="3300" b="1" dirty="0">
                <a:solidFill>
                  <a:srgbClr val="FF0000"/>
                </a:solidFill>
                <a:latin typeface="Calibri"/>
              </a:rPr>
              <a:t>t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o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recover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control of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their</a:t>
            </a:r>
            <a:r>
              <a:rPr lang="fr-FR" sz="3300" b="1" dirty="0" smtClean="0">
                <a:solidFill>
                  <a:srgbClr val="FF0000"/>
                </a:solidFill>
                <a:latin typeface="Calibri"/>
              </a:rPr>
              <a:t> articles and </a:t>
            </a:r>
            <a:r>
              <a:rPr lang="fr-FR" sz="3300" b="1" dirty="0" err="1" smtClean="0">
                <a:solidFill>
                  <a:srgbClr val="FF0000"/>
                </a:solidFill>
                <a:latin typeface="Calibri"/>
              </a:rPr>
              <a:t>journals</a:t>
            </a:r>
            <a:endParaRPr lang="fr-FR" sz="3300" b="1" dirty="0" smtClean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" name="Picture 10" descr="0_LMD_ne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815" y="76200"/>
            <a:ext cx="1029785" cy="1029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EN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1" y="35075"/>
            <a:ext cx="838200" cy="1184125"/>
          </a:xfrm>
          <a:prstGeom prst="rect">
            <a:avLst/>
          </a:prstGeom>
        </p:spPr>
      </p:pic>
      <p:pic>
        <p:nvPicPr>
          <p:cNvPr id="7" name="Image 6" descr="CNRS_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152400"/>
            <a:ext cx="990600" cy="990600"/>
          </a:xfrm>
          <a:prstGeom prst="rect">
            <a:avLst/>
          </a:prstGeom>
        </p:spPr>
      </p:pic>
      <p:pic>
        <p:nvPicPr>
          <p:cNvPr id="9" name="Image 8" descr="LogoUPM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16" y="152399"/>
            <a:ext cx="1904984" cy="953585"/>
          </a:xfrm>
          <a:prstGeom prst="rect">
            <a:avLst/>
          </a:prstGeom>
        </p:spPr>
      </p:pic>
      <p:pic>
        <p:nvPicPr>
          <p:cNvPr id="12" name="Image 11" descr="PSL_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227199"/>
            <a:ext cx="1513640" cy="763401"/>
          </a:xfrm>
          <a:prstGeom prst="rect">
            <a:avLst/>
          </a:prstGeom>
        </p:spPr>
      </p:pic>
      <p:cxnSp>
        <p:nvCxnSpPr>
          <p:cNvPr id="14" name="直線コネクタ 14"/>
          <p:cNvCxnSpPr>
            <a:cxnSpLocks noChangeShapeType="1"/>
          </p:cNvCxnSpPr>
          <p:nvPr/>
        </p:nvCxnSpPr>
        <p:spPr bwMode="auto">
          <a:xfrm>
            <a:off x="0" y="1371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1" name="Picture 10" descr="CC-B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2017, Mersenne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OA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P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latform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9" name="ZoneTexte 18"/>
          <p:cNvSpPr txBox="1"/>
          <p:nvPr/>
        </p:nvSpPr>
        <p:spPr>
          <a:xfrm>
            <a:off x="2590800" y="20574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13" name="Picture 12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100" y="1140420"/>
            <a:ext cx="8801100" cy="3962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5288777"/>
            <a:ext cx="1011563" cy="7325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5736" y="5388804"/>
            <a:ext cx="948725" cy="632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5856" y="5258241"/>
            <a:ext cx="2431677" cy="800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8556" y="5157192"/>
            <a:ext cx="1559162" cy="1224136"/>
          </a:xfrm>
          <a:prstGeom prst="rect">
            <a:avLst/>
          </a:prstGeom>
        </p:spPr>
      </p:pic>
      <p:sp>
        <p:nvSpPr>
          <p:cNvPr id="14" name="ZoneTexte 8"/>
          <p:cNvSpPr txBox="1"/>
          <p:nvPr/>
        </p:nvSpPr>
        <p:spPr>
          <a:xfrm>
            <a:off x="2411760" y="6297570"/>
            <a:ext cx="4343400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https://</a:t>
            </a:r>
            <a:r>
              <a:rPr lang="en-US" i="1" dirty="0" err="1">
                <a:latin typeface="Times"/>
                <a:cs typeface="Times"/>
              </a:rPr>
              <a:t>www.centre-</a:t>
            </a:r>
            <a:r>
              <a:rPr lang="en-US" i="1" dirty="0" err="1" smtClean="0">
                <a:latin typeface="Times"/>
                <a:cs typeface="Times"/>
              </a:rPr>
              <a:t>mersenne.org</a:t>
            </a:r>
            <a:endParaRPr lang="fr-FR" i="1" dirty="0" smtClean="0">
              <a:latin typeface="Times"/>
              <a:cs typeface="Time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170" y="5197219"/>
            <a:ext cx="1318542" cy="127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6" y="1317547"/>
            <a:ext cx="4409879" cy="5135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9035" y="1268760"/>
            <a:ext cx="4531387" cy="5184207"/>
          </a:xfrm>
          <a:prstGeom prst="rect">
            <a:avLst/>
          </a:prstGeom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Mersenne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OA </a:t>
            </a:r>
            <a:r>
              <a:rPr lang="fr-FR" sz="3300" b="1" dirty="0">
                <a:solidFill>
                  <a:srgbClr val="FF0000"/>
                </a:solidFill>
                <a:latin typeface="Arial"/>
              </a:rPr>
              <a:t>P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latform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7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426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41" y="1356333"/>
            <a:ext cx="4114747" cy="5024995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2020,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Comptes-Rendus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Acad.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Sci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. Paris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Rectangle 5"/>
          <p:cNvSpPr/>
          <p:nvPr/>
        </p:nvSpPr>
        <p:spPr>
          <a:xfrm>
            <a:off x="144016" y="393305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cs typeface="Calibri"/>
              </a:rPr>
              <a:t>`It </a:t>
            </a:r>
            <a:r>
              <a:rPr lang="fr-FR" dirty="0" err="1" smtClean="0">
                <a:cs typeface="Calibri"/>
              </a:rPr>
              <a:t>would</a:t>
            </a:r>
            <a:r>
              <a:rPr lang="fr-FR" dirty="0" smtClean="0">
                <a:cs typeface="Calibri"/>
              </a:rPr>
              <a:t> </a:t>
            </a:r>
            <a:r>
              <a:rPr lang="fr-FR" dirty="0" err="1" smtClean="0">
                <a:cs typeface="Calibri"/>
              </a:rPr>
              <a:t>be</a:t>
            </a:r>
            <a:r>
              <a:rPr lang="fr-FR" dirty="0" smtClean="0">
                <a:cs typeface="Calibri"/>
              </a:rPr>
              <a:t> an 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excellent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advertisement</a:t>
            </a:r>
            <a:endParaRPr lang="fr-FR" dirty="0" smtClean="0">
              <a:solidFill>
                <a:srgbClr val="3366FF"/>
              </a:solidFill>
              <a:cs typeface="Calibri"/>
            </a:endParaRPr>
          </a:p>
          <a:p>
            <a:pPr algn="ctr"/>
            <a:r>
              <a:rPr lang="fr-FR" dirty="0">
                <a:cs typeface="Calibri"/>
              </a:rPr>
              <a:t>f</a:t>
            </a:r>
            <a:r>
              <a:rPr lang="fr-FR" dirty="0" smtClean="0">
                <a:cs typeface="Calibri"/>
              </a:rPr>
              <a:t>or the ‘Académie des Sciences de Paris’</a:t>
            </a:r>
          </a:p>
          <a:p>
            <a:pPr algn="ctr"/>
            <a:r>
              <a:rPr lang="fr-FR" dirty="0">
                <a:solidFill>
                  <a:srgbClr val="3366FF"/>
                </a:solidFill>
                <a:cs typeface="Calibri"/>
              </a:rPr>
              <a:t>i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f</a:t>
            </a:r>
            <a:r>
              <a:rPr lang="fr-FR" dirty="0" smtClean="0">
                <a:cs typeface="Calibri"/>
              </a:rPr>
              <a:t> </a:t>
            </a:r>
            <a:r>
              <a:rPr lang="fr-FR" dirty="0" err="1" smtClean="0">
                <a:cs typeface="Calibri"/>
              </a:rPr>
              <a:t>its</a:t>
            </a:r>
            <a:r>
              <a:rPr lang="fr-FR" dirty="0" smtClean="0">
                <a:cs typeface="Calibri"/>
              </a:rPr>
              <a:t> ‘</a:t>
            </a:r>
            <a:r>
              <a:rPr lang="fr-FR" dirty="0" err="1" smtClean="0">
                <a:cs typeface="Calibri"/>
              </a:rPr>
              <a:t>Comptes-Rendus</a:t>
            </a:r>
            <a:r>
              <a:rPr lang="fr-FR" dirty="0" smtClean="0">
                <a:cs typeface="Calibri"/>
              </a:rPr>
              <a:t>’ 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(CRAS)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were</a:t>
            </a:r>
            <a:endParaRPr lang="fr-FR" dirty="0" smtClean="0">
              <a:solidFill>
                <a:srgbClr val="3366FF"/>
              </a:solidFill>
              <a:cs typeface="Calibri"/>
            </a:endParaRPr>
          </a:p>
          <a:p>
            <a:pPr algn="ctr"/>
            <a:r>
              <a:rPr lang="fr-FR" dirty="0" err="1">
                <a:solidFill>
                  <a:srgbClr val="3366FF"/>
                </a:solidFill>
                <a:cs typeface="Calibri"/>
              </a:rPr>
              <a:t>p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ublished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using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the ‘</a:t>
            </a:r>
            <a:r>
              <a:rPr lang="fr-FR" dirty="0" err="1" smtClean="0">
                <a:solidFill>
                  <a:srgbClr val="3366FF"/>
                </a:solidFill>
                <a:cs typeface="Calibri"/>
              </a:rPr>
              <a:t>Diamond</a:t>
            </a:r>
            <a:r>
              <a:rPr lang="fr-FR" dirty="0" smtClean="0">
                <a:solidFill>
                  <a:srgbClr val="3366FF"/>
                </a:solidFill>
                <a:cs typeface="Calibri"/>
              </a:rPr>
              <a:t> OA’ model</a:t>
            </a:r>
            <a:r>
              <a:rPr lang="fr-FR" dirty="0" smtClean="0">
                <a:cs typeface="Calibri"/>
              </a:rPr>
              <a:t>.’</a:t>
            </a:r>
            <a:endParaRPr lang="en-US" dirty="0"/>
          </a:p>
        </p:txBody>
      </p:sp>
      <p:sp>
        <p:nvSpPr>
          <p:cNvPr id="7" name="ZoneTexte 13"/>
          <p:cNvSpPr txBox="1"/>
          <p:nvPr/>
        </p:nvSpPr>
        <p:spPr>
          <a:xfrm>
            <a:off x="467544" y="5229200"/>
            <a:ext cx="3816424" cy="307777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i="1" dirty="0" smtClean="0">
                <a:latin typeface="Times"/>
              </a:rPr>
              <a:t>M. F., Note for </a:t>
            </a:r>
            <a:r>
              <a:rPr lang="fr-FR" sz="1400" i="1" dirty="0">
                <a:latin typeface="Times"/>
              </a:rPr>
              <a:t>Geneviève </a:t>
            </a:r>
            <a:r>
              <a:rPr lang="fr-FR" sz="1400" i="1" dirty="0" err="1" smtClean="0">
                <a:latin typeface="Times"/>
              </a:rPr>
              <a:t>Fioraso</a:t>
            </a:r>
            <a:r>
              <a:rPr lang="fr-FR" sz="1400" i="1" dirty="0" smtClean="0">
                <a:latin typeface="Times"/>
              </a:rPr>
              <a:t>, </a:t>
            </a:r>
            <a:r>
              <a:rPr lang="fr-FR" sz="1400" i="1" dirty="0" err="1" smtClean="0">
                <a:latin typeface="Times"/>
              </a:rPr>
              <a:t>June</a:t>
            </a:r>
            <a:r>
              <a:rPr lang="fr-FR" sz="1400" i="1" dirty="0" smtClean="0">
                <a:latin typeface="Times"/>
              </a:rPr>
              <a:t> 29</a:t>
            </a:r>
            <a:r>
              <a:rPr lang="fr-FR" sz="1400" i="1" baseline="30000" dirty="0" smtClean="0">
                <a:latin typeface="Times"/>
              </a:rPr>
              <a:t>th</a:t>
            </a:r>
            <a:r>
              <a:rPr lang="fr-FR" sz="1400" i="1" dirty="0" smtClean="0">
                <a:latin typeface="Times"/>
              </a:rPr>
              <a:t> 2012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016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err="1" smtClean="0">
                <a:solidFill>
                  <a:srgbClr val="FF0000"/>
                </a:solidFill>
                <a:cs typeface="Calibri"/>
              </a:rPr>
              <a:t>Since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 2020</a:t>
            </a:r>
            <a:r>
              <a:rPr lang="fr-FR" dirty="0" smtClean="0">
                <a:cs typeface="Calibri"/>
              </a:rPr>
              <a:t>, </a:t>
            </a:r>
            <a:r>
              <a:rPr lang="fr-FR" dirty="0">
                <a:cs typeface="Calibri"/>
              </a:rPr>
              <a:t>the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CRAS</a:t>
            </a:r>
            <a:r>
              <a:rPr lang="fr-FR" dirty="0">
                <a:cs typeface="Calibri"/>
              </a:rPr>
              <a:t> are no longer </a:t>
            </a:r>
            <a:endParaRPr lang="fr-FR" dirty="0" smtClean="0">
              <a:cs typeface="Calibri"/>
            </a:endParaRPr>
          </a:p>
          <a:p>
            <a:pPr algn="ctr"/>
            <a:r>
              <a:rPr lang="fr-FR" dirty="0" err="1" smtClean="0">
                <a:solidFill>
                  <a:srgbClr val="FF0000"/>
                </a:solidFill>
                <a:cs typeface="Calibri"/>
              </a:rPr>
              <a:t>published</a:t>
            </a:r>
            <a:r>
              <a:rPr lang="fr-FR" dirty="0" smtClean="0">
                <a:cs typeface="Calibri"/>
              </a:rPr>
              <a:t> </a:t>
            </a:r>
            <a:r>
              <a:rPr lang="fr-FR" dirty="0">
                <a:cs typeface="Calibri"/>
              </a:rPr>
              <a:t>in Gold Open Access by Elsevier </a:t>
            </a:r>
            <a:endParaRPr lang="fr-FR" dirty="0" smtClean="0">
              <a:cs typeface="Calibri"/>
            </a:endParaRPr>
          </a:p>
          <a:p>
            <a:pPr algn="ctr"/>
            <a:r>
              <a:rPr lang="fr-FR" dirty="0" smtClean="0">
                <a:solidFill>
                  <a:srgbClr val="FF0000"/>
                </a:solidFill>
                <a:cs typeface="Calibri"/>
              </a:rPr>
              <a:t>but </a:t>
            </a:r>
            <a:r>
              <a:rPr lang="fr-FR" dirty="0">
                <a:solidFill>
                  <a:srgbClr val="FF0000"/>
                </a:solidFill>
                <a:cs typeface="Calibri"/>
              </a:rPr>
              <a:t>in </a:t>
            </a:r>
            <a:r>
              <a:rPr lang="fr-FR" dirty="0" err="1">
                <a:solidFill>
                  <a:srgbClr val="FF0000"/>
                </a:solidFill>
                <a:cs typeface="Calibri"/>
              </a:rPr>
              <a:t>Diamond</a:t>
            </a:r>
            <a:r>
              <a:rPr lang="fr-FR" dirty="0">
                <a:solidFill>
                  <a:srgbClr val="FF0000"/>
                </a:solidFill>
                <a:cs typeface="Calibri"/>
              </a:rPr>
              <a:t> OA </a:t>
            </a:r>
            <a:r>
              <a:rPr lang="fr-FR" dirty="0" smtClean="0">
                <a:solidFill>
                  <a:srgbClr val="FF0000"/>
                </a:solidFill>
                <a:cs typeface="Calibri"/>
              </a:rPr>
              <a:t>by Mersenne</a:t>
            </a:r>
            <a:r>
              <a:rPr lang="fr-FR" dirty="0" smtClean="0">
                <a:cs typeface="Calibri"/>
              </a:rPr>
              <a:t>.</a:t>
            </a:r>
            <a:endParaRPr lang="en-US" dirty="0"/>
          </a:p>
        </p:txBody>
      </p:sp>
      <p:pic>
        <p:nvPicPr>
          <p:cNvPr id="9" name="Picture 8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11" name="ZoneTexte 8"/>
          <p:cNvSpPr txBox="1"/>
          <p:nvPr/>
        </p:nvSpPr>
        <p:spPr>
          <a:xfrm>
            <a:off x="107504" y="3573016"/>
            <a:ext cx="1512168" cy="307777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r>
              <a:rPr lang="fr-FR" sz="1400" i="1" dirty="0" smtClean="0">
                <a:latin typeface="Times"/>
              </a:rPr>
              <a:t>5</a:t>
            </a:r>
            <a:r>
              <a:rPr lang="fr-FR" sz="1400" i="1" baseline="30000" dirty="0" smtClean="0">
                <a:latin typeface="Times"/>
              </a:rPr>
              <a:t>th</a:t>
            </a:r>
            <a:r>
              <a:rPr lang="fr-FR" sz="1400" i="1" dirty="0" smtClean="0">
                <a:latin typeface="Times"/>
              </a:rPr>
              <a:t> </a:t>
            </a:r>
            <a:r>
              <a:rPr lang="fr-FR" sz="1400" i="1" dirty="0" err="1" smtClean="0">
                <a:latin typeface="Times"/>
              </a:rPr>
              <a:t>January</a:t>
            </a:r>
            <a:r>
              <a:rPr lang="fr-FR" sz="1400" i="1" dirty="0" smtClean="0">
                <a:latin typeface="Times"/>
              </a:rPr>
              <a:t> 1665</a:t>
            </a:r>
            <a:endParaRPr lang="fr-FR" sz="1400" i="1" dirty="0">
              <a:latin typeface="Time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7584" y="1124744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solidFill>
                  <a:srgbClr val="33CCCC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CC"/>
                </a:solidFill>
              </a:rPr>
              <a:t>1665</a:t>
            </a:r>
            <a:r>
              <a:rPr lang="en-US" dirty="0" smtClean="0"/>
              <a:t> Denis de </a:t>
            </a:r>
            <a:r>
              <a:rPr lang="en-US" dirty="0" err="1" smtClean="0"/>
              <a:t>Sallo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reated  the 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‘Journal des </a:t>
            </a:r>
            <a:r>
              <a:rPr lang="en-US" dirty="0" err="1" smtClean="0">
                <a:solidFill>
                  <a:srgbClr val="33CCCC"/>
                </a:solidFill>
              </a:rPr>
              <a:t>Sçavans</a:t>
            </a:r>
            <a:r>
              <a:rPr lang="en-US" dirty="0" smtClean="0">
                <a:solidFill>
                  <a:srgbClr val="33CCCC"/>
                </a:solidFill>
              </a:rPr>
              <a:t>’</a:t>
            </a:r>
            <a:r>
              <a:rPr lang="en-US" dirty="0" smtClean="0"/>
              <a:t>. 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In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33CCCC"/>
                </a:solidFill>
              </a:rPr>
              <a:t>1835</a:t>
            </a:r>
            <a:r>
              <a:rPr lang="en-US" dirty="0" smtClean="0"/>
              <a:t> the astronomer </a:t>
            </a:r>
          </a:p>
          <a:p>
            <a:pPr algn="ctr"/>
            <a:r>
              <a:rPr lang="en-US" dirty="0" smtClean="0"/>
              <a:t>François </a:t>
            </a:r>
            <a:r>
              <a:rPr lang="en-US" dirty="0" err="1" smtClean="0"/>
              <a:t>Arago</a:t>
            </a:r>
            <a:r>
              <a:rPr lang="en-US" dirty="0" smtClean="0"/>
              <a:t> </a:t>
            </a:r>
          </a:p>
          <a:p>
            <a:pPr algn="ctr"/>
            <a:r>
              <a:rPr lang="en-US" dirty="0"/>
              <a:t>c</a:t>
            </a:r>
            <a:r>
              <a:rPr lang="en-US" dirty="0" smtClean="0"/>
              <a:t>reated the </a:t>
            </a:r>
            <a:r>
              <a:rPr lang="en-US" dirty="0" smtClean="0">
                <a:solidFill>
                  <a:srgbClr val="33CCCC"/>
                </a:solidFill>
              </a:rPr>
              <a:t>CRAS</a:t>
            </a:r>
            <a:r>
              <a:rPr lang="en-US" dirty="0"/>
              <a:t>.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They were</a:t>
            </a:r>
            <a:r>
              <a:rPr lang="en-US" dirty="0"/>
              <a:t> </a:t>
            </a:r>
            <a:r>
              <a:rPr lang="en-US" dirty="0" smtClean="0">
                <a:solidFill>
                  <a:srgbClr val="33CCCC"/>
                </a:solidFill>
              </a:rPr>
              <a:t>published 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by Gauthier-Villars,  </a:t>
            </a:r>
          </a:p>
          <a:p>
            <a:pPr algn="ctr"/>
            <a:r>
              <a:rPr lang="en-US" dirty="0">
                <a:solidFill>
                  <a:srgbClr val="33CCCC"/>
                </a:solidFill>
              </a:rPr>
              <a:t>b</a:t>
            </a:r>
            <a:r>
              <a:rPr lang="en-US" dirty="0" smtClean="0">
                <a:solidFill>
                  <a:srgbClr val="33CCCC"/>
                </a:solidFill>
              </a:rPr>
              <a:t>ought by Elsevier in 2000</a:t>
            </a:r>
            <a:r>
              <a:rPr lang="en-US" dirty="0" smtClean="0"/>
              <a:t>.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96752"/>
            <a:ext cx="1484948" cy="229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31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-152400"/>
            <a:ext cx="921702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Scientific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   Objective   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Reproducible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  Open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8" name="ZoneTexte 7"/>
          <p:cNvSpPr txBox="1"/>
          <p:nvPr/>
        </p:nvSpPr>
        <p:spPr>
          <a:xfrm>
            <a:off x="1115616" y="5877272"/>
            <a:ext cx="4378896" cy="923330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Charlotte Hess and </a:t>
            </a:r>
            <a:r>
              <a:rPr lang="fr-FR" i="1" dirty="0" err="1" smtClean="0">
                <a:latin typeface="Times"/>
              </a:rPr>
              <a:t>Elinor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Ostrom</a:t>
            </a:r>
            <a:r>
              <a:rPr lang="fr-FR" i="1" dirty="0" smtClean="0">
                <a:latin typeface="Times"/>
              </a:rPr>
              <a:t>, </a:t>
            </a:r>
          </a:p>
          <a:p>
            <a:pPr algn="ctr"/>
            <a:r>
              <a:rPr lang="fr-FR" i="1" dirty="0" err="1" smtClean="0">
                <a:latin typeface="Times"/>
              </a:rPr>
              <a:t>Understanding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knowledge</a:t>
            </a:r>
            <a:r>
              <a:rPr lang="fr-FR" i="1" dirty="0" smtClean="0">
                <a:latin typeface="Times"/>
              </a:rPr>
              <a:t> as a Commons, </a:t>
            </a:r>
          </a:p>
          <a:p>
            <a:pPr algn="ctr"/>
            <a:r>
              <a:rPr lang="fr-FR" i="1" dirty="0" smtClean="0">
                <a:latin typeface="Times"/>
              </a:rPr>
              <a:t>MIT </a:t>
            </a:r>
            <a:r>
              <a:rPr lang="fr-FR" i="1" dirty="0" err="1" smtClean="0">
                <a:latin typeface="Times"/>
              </a:rPr>
              <a:t>Press</a:t>
            </a:r>
            <a:r>
              <a:rPr lang="fr-FR" i="1" dirty="0" smtClean="0">
                <a:latin typeface="Times"/>
              </a:rPr>
              <a:t>, 2006</a:t>
            </a: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806855" y="1196752"/>
            <a:ext cx="7543800" cy="22467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000" b="0" dirty="0" smtClean="0">
              <a:latin typeface="Calibri"/>
            </a:endParaRPr>
          </a:p>
          <a:p>
            <a:pPr algn="ctr"/>
            <a:r>
              <a:rPr lang="fr-FR" sz="2300" b="0" dirty="0" err="1" smtClean="0">
                <a:solidFill>
                  <a:srgbClr val="3366FF"/>
                </a:solidFill>
                <a:latin typeface="+mj-lt"/>
              </a:rPr>
              <a:t>Ideas</a:t>
            </a:r>
            <a:r>
              <a:rPr lang="fr-FR" sz="2300" b="0" dirty="0" smtClean="0">
                <a:solidFill>
                  <a:srgbClr val="3366FF"/>
                </a:solidFill>
                <a:latin typeface="+mj-lt"/>
              </a:rPr>
              <a:t> are not </a:t>
            </a:r>
            <a:r>
              <a:rPr lang="fr-FR" sz="2400" dirty="0" smtClean="0">
                <a:solidFill>
                  <a:srgbClr val="3366FF"/>
                </a:solidFill>
                <a:latin typeface="+mj-lt"/>
              </a:rPr>
              <a:t>of the </a:t>
            </a:r>
            <a:r>
              <a:rPr lang="fr-FR" sz="2400" dirty="0" err="1" smtClean="0">
                <a:solidFill>
                  <a:srgbClr val="3366FF"/>
                </a:solidFill>
                <a:latin typeface="+mj-lt"/>
              </a:rPr>
              <a:t>same</a:t>
            </a:r>
            <a:r>
              <a:rPr lang="fr-FR" sz="2400" dirty="0" smtClean="0">
                <a:solidFill>
                  <a:srgbClr val="3366FF"/>
                </a:solidFill>
                <a:latin typeface="+mj-lt"/>
              </a:rPr>
              <a:t> nature as </a:t>
            </a:r>
            <a:r>
              <a:rPr lang="fr-FR" sz="2400" dirty="0" err="1" smtClean="0">
                <a:solidFill>
                  <a:srgbClr val="3366FF"/>
                </a:solidFill>
                <a:latin typeface="+mj-lt"/>
              </a:rPr>
              <a:t>material</a:t>
            </a:r>
            <a:r>
              <a:rPr lang="fr-FR" sz="2400" dirty="0" smtClean="0">
                <a:solidFill>
                  <a:srgbClr val="3366FF"/>
                </a:solidFill>
                <a:latin typeface="+mj-lt"/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  <a:latin typeface="+mj-lt"/>
              </a:rPr>
              <a:t>products</a:t>
            </a:r>
            <a:r>
              <a:rPr lang="fr-FR" sz="2400" dirty="0">
                <a:latin typeface="+mj-lt"/>
              </a:rPr>
              <a:t>,</a:t>
            </a:r>
            <a:endParaRPr lang="fr-FR" sz="2400" dirty="0" smtClean="0">
              <a:latin typeface="+mj-lt"/>
            </a:endParaRPr>
          </a:p>
          <a:p>
            <a:pPr algn="ctr"/>
            <a:r>
              <a:rPr lang="fr-FR" sz="2400" dirty="0" err="1">
                <a:latin typeface="+mj-lt"/>
              </a:rPr>
              <a:t>s</a:t>
            </a:r>
            <a:r>
              <a:rPr lang="fr-FR" sz="2400" dirty="0" err="1" smtClean="0">
                <a:latin typeface="+mj-lt"/>
              </a:rPr>
              <a:t>ince</a:t>
            </a:r>
            <a:r>
              <a:rPr lang="fr-FR" sz="2400" dirty="0" smtClean="0">
                <a:latin typeface="+mj-lt"/>
              </a:rPr>
              <a:t> </a:t>
            </a:r>
            <a:r>
              <a:rPr lang="fr-FR" sz="2400" dirty="0" err="1">
                <a:solidFill>
                  <a:srgbClr val="33CCCC"/>
                </a:solidFill>
                <a:latin typeface="+mj-lt"/>
              </a:rPr>
              <a:t>w</a:t>
            </a:r>
            <a:r>
              <a:rPr lang="fr-FR" sz="2400" dirty="0" err="1" smtClean="0">
                <a:solidFill>
                  <a:srgbClr val="33CCCC"/>
                </a:solidFill>
                <a:latin typeface="+mj-lt"/>
              </a:rPr>
              <a:t>hen</a:t>
            </a:r>
            <a:r>
              <a:rPr lang="fr-FR" sz="2400" dirty="0" smtClean="0">
                <a:solidFill>
                  <a:srgbClr val="33CCCC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33CCCC"/>
                </a:solidFill>
                <a:latin typeface="+mj-lt"/>
              </a:rPr>
              <a:t>you</a:t>
            </a:r>
            <a:r>
              <a:rPr lang="fr-FR" sz="2400" dirty="0">
                <a:solidFill>
                  <a:srgbClr val="33CCCC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33CCCC"/>
                </a:solidFill>
                <a:latin typeface="+mj-lt"/>
              </a:rPr>
              <a:t>give</a:t>
            </a:r>
            <a:r>
              <a:rPr lang="fr-FR" sz="2400" dirty="0">
                <a:solidFill>
                  <a:srgbClr val="33CCCC"/>
                </a:solidFill>
                <a:latin typeface="+mj-lt"/>
              </a:rPr>
              <a:t> an </a:t>
            </a:r>
            <a:r>
              <a:rPr lang="fr-FR" sz="2400" dirty="0" err="1" smtClean="0">
                <a:solidFill>
                  <a:srgbClr val="33CCCC"/>
                </a:solidFill>
                <a:latin typeface="+mj-lt"/>
              </a:rPr>
              <a:t>idea</a:t>
            </a:r>
            <a:r>
              <a:rPr lang="fr-FR" sz="2400" dirty="0" smtClean="0">
                <a:solidFill>
                  <a:srgbClr val="33CCCC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33CCCC"/>
                </a:solidFill>
                <a:latin typeface="+mj-lt"/>
              </a:rPr>
              <a:t>you</a:t>
            </a:r>
            <a:r>
              <a:rPr lang="fr-FR" sz="2400" dirty="0">
                <a:solidFill>
                  <a:srgbClr val="33CCCC"/>
                </a:solidFill>
                <a:latin typeface="+mj-lt"/>
              </a:rPr>
              <a:t> do not </a:t>
            </a:r>
            <a:r>
              <a:rPr lang="fr-FR" sz="2400" dirty="0" err="1">
                <a:solidFill>
                  <a:srgbClr val="33CCCC"/>
                </a:solidFill>
                <a:latin typeface="+mj-lt"/>
              </a:rPr>
              <a:t>lose</a:t>
            </a:r>
            <a:r>
              <a:rPr lang="fr-FR" sz="2400" dirty="0">
                <a:solidFill>
                  <a:srgbClr val="33CCCC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33CCCC"/>
                </a:solidFill>
                <a:latin typeface="+mj-lt"/>
              </a:rPr>
              <a:t>it</a:t>
            </a:r>
            <a:r>
              <a:rPr lang="fr-FR" sz="2400" dirty="0">
                <a:latin typeface="+mj-lt"/>
              </a:rPr>
              <a:t>.</a:t>
            </a:r>
          </a:p>
          <a:p>
            <a:pPr algn="ctr"/>
            <a:r>
              <a:rPr lang="fr-FR" sz="2400" dirty="0" err="1" smtClean="0">
                <a:solidFill>
                  <a:srgbClr val="000000"/>
                </a:solidFill>
                <a:latin typeface="+mj-lt"/>
              </a:rPr>
              <a:t>Therefore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k</a:t>
            </a:r>
            <a:r>
              <a:rPr lang="fr-FR" sz="2400" dirty="0" err="1" smtClean="0">
                <a:solidFill>
                  <a:srgbClr val="FF0000"/>
                </a:solidFill>
                <a:latin typeface="+mj-lt"/>
              </a:rPr>
              <a:t>nowledge</a:t>
            </a:r>
            <a:r>
              <a:rPr lang="fr-FR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is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not a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product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to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be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traded</a:t>
            </a:r>
            <a:r>
              <a:rPr lang="fr-FR" sz="2400" dirty="0">
                <a:latin typeface="+mj-lt"/>
              </a:rPr>
              <a:t>,</a:t>
            </a:r>
          </a:p>
          <a:p>
            <a:pPr algn="ctr"/>
            <a:r>
              <a:rPr lang="fr-FR" sz="2400" dirty="0" smtClean="0">
                <a:latin typeface="+mj-lt"/>
              </a:rPr>
              <a:t>but  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a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commons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to </a:t>
            </a:r>
            <a:r>
              <a:rPr lang="fr-FR" sz="2400" dirty="0" err="1">
                <a:solidFill>
                  <a:srgbClr val="FF0000"/>
                </a:solidFill>
                <a:latin typeface="+mj-lt"/>
              </a:rPr>
              <a:t>be</a:t>
            </a:r>
            <a:r>
              <a:rPr lang="fr-FR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  <a:latin typeface="+mj-lt"/>
              </a:rPr>
              <a:t>shared</a:t>
            </a:r>
            <a:r>
              <a:rPr lang="fr-FR" sz="2400" dirty="0">
                <a:latin typeface="+mj-lt"/>
              </a:rPr>
              <a:t>.</a:t>
            </a:r>
            <a:endParaRPr lang="fr-FR" sz="2400" dirty="0" smtClean="0">
              <a:latin typeface="+mj-lt"/>
            </a:endParaRPr>
          </a:p>
          <a:p>
            <a:pPr algn="ctr"/>
            <a:r>
              <a:rPr lang="fr-FR" sz="2400" dirty="0" smtClean="0">
                <a:latin typeface="+mj-lt"/>
              </a:rPr>
              <a:t>       </a:t>
            </a:r>
            <a:r>
              <a:rPr lang="fr-FR" sz="2400" dirty="0" smtClean="0">
                <a:solidFill>
                  <a:srgbClr val="33CCCC"/>
                </a:solidFill>
                <a:latin typeface="+mj-lt"/>
              </a:rPr>
              <a:t>Sharing </a:t>
            </a:r>
            <a:r>
              <a:rPr lang="fr-FR" sz="2400" dirty="0" err="1" smtClean="0">
                <a:solidFill>
                  <a:srgbClr val="33CCCC"/>
                </a:solidFill>
                <a:latin typeface="+mj-lt"/>
              </a:rPr>
              <a:t>ideas</a:t>
            </a:r>
            <a:r>
              <a:rPr lang="fr-FR" sz="2400" dirty="0" smtClean="0">
                <a:solidFill>
                  <a:srgbClr val="33CCCC"/>
                </a:solidFill>
                <a:latin typeface="+mj-lt"/>
              </a:rPr>
              <a:t> </a:t>
            </a:r>
            <a:r>
              <a:rPr lang="fr-FR" sz="2400" dirty="0" err="1" smtClean="0">
                <a:solidFill>
                  <a:srgbClr val="33CCCC"/>
                </a:solidFill>
                <a:latin typeface="+mj-lt"/>
              </a:rPr>
              <a:t>is</a:t>
            </a:r>
            <a:r>
              <a:rPr lang="fr-FR" sz="2400" dirty="0" smtClean="0">
                <a:solidFill>
                  <a:srgbClr val="33CCCC"/>
                </a:solidFill>
                <a:latin typeface="+mj-lt"/>
              </a:rPr>
              <a:t> a positive-</a:t>
            </a:r>
            <a:r>
              <a:rPr lang="fr-FR" sz="2400" dirty="0" err="1" smtClean="0">
                <a:solidFill>
                  <a:srgbClr val="33CCCC"/>
                </a:solidFill>
                <a:latin typeface="+mj-lt"/>
              </a:rPr>
              <a:t>sum</a:t>
            </a:r>
            <a:r>
              <a:rPr lang="fr-FR" sz="2400" dirty="0" smtClean="0">
                <a:solidFill>
                  <a:srgbClr val="33CCCC"/>
                </a:solidFill>
                <a:latin typeface="+mj-lt"/>
              </a:rPr>
              <a:t> </a:t>
            </a:r>
            <a:r>
              <a:rPr lang="fr-FR" sz="2400" dirty="0" err="1" smtClean="0">
                <a:solidFill>
                  <a:srgbClr val="33CCCC"/>
                </a:solidFill>
                <a:latin typeface="+mj-lt"/>
              </a:rPr>
              <a:t>game</a:t>
            </a:r>
            <a:r>
              <a:rPr lang="fr-FR" sz="2400" dirty="0" smtClean="0">
                <a:latin typeface="+mj-lt"/>
              </a:rPr>
              <a:t>.</a:t>
            </a:r>
          </a:p>
          <a:p>
            <a:pPr algn="ctr"/>
            <a:endParaRPr lang="fr-FR" sz="1000" dirty="0">
              <a:latin typeface="+mj-lt"/>
            </a:endParaRPr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395536" y="3564592"/>
            <a:ext cx="5253661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000" dirty="0" smtClean="0">
                <a:solidFill>
                  <a:srgbClr val="000000"/>
                </a:solidFill>
                <a:latin typeface="Calibri"/>
              </a:rPr>
              <a:t>In 2009 </a:t>
            </a:r>
            <a:r>
              <a:rPr lang="fr-FR" sz="2000" dirty="0" err="1" smtClean="0">
                <a:solidFill>
                  <a:srgbClr val="3366FF"/>
                </a:solidFill>
                <a:latin typeface="Calibri"/>
              </a:rPr>
              <a:t>Elinor</a:t>
            </a:r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000" dirty="0" err="1" smtClean="0">
                <a:solidFill>
                  <a:srgbClr val="3366FF"/>
                </a:solidFill>
                <a:latin typeface="Calibri"/>
              </a:rPr>
              <a:t>Ostrom</a:t>
            </a:r>
            <a:r>
              <a:rPr lang="fr-FR" sz="2000" dirty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000" dirty="0" err="1" smtClean="0">
                <a:latin typeface="Calibri"/>
              </a:rPr>
              <a:t>got</a:t>
            </a:r>
            <a:r>
              <a:rPr lang="fr-FR" sz="2000" dirty="0" smtClean="0">
                <a:latin typeface="Calibri"/>
              </a:rPr>
              <a:t> the </a:t>
            </a:r>
          </a:p>
          <a:p>
            <a:pPr algn="ctr"/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Nobel </a:t>
            </a:r>
            <a:r>
              <a:rPr lang="fr-FR" sz="2000" dirty="0" err="1" smtClean="0">
                <a:solidFill>
                  <a:srgbClr val="3366FF"/>
                </a:solidFill>
                <a:latin typeface="Calibri"/>
              </a:rPr>
              <a:t>prize</a:t>
            </a:r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 in </a:t>
            </a:r>
            <a:r>
              <a:rPr lang="fr-FR" sz="2000" dirty="0" err="1" smtClean="0">
                <a:solidFill>
                  <a:srgbClr val="3366FF"/>
                </a:solidFill>
                <a:latin typeface="Calibri"/>
              </a:rPr>
              <a:t>economic</a:t>
            </a:r>
            <a:r>
              <a:rPr lang="fr-FR" sz="2000" dirty="0" smtClean="0">
                <a:solidFill>
                  <a:srgbClr val="3366FF"/>
                </a:solidFill>
                <a:latin typeface="Calibri"/>
              </a:rPr>
              <a:t> sciences </a:t>
            </a:r>
            <a:r>
              <a:rPr lang="fr-FR" sz="2000" dirty="0" smtClean="0">
                <a:latin typeface="Calibri"/>
              </a:rPr>
              <a:t>for: </a:t>
            </a:r>
          </a:p>
          <a:p>
            <a:pPr algn="ctr"/>
            <a:r>
              <a:rPr lang="fr-FR" sz="2000" i="1" dirty="0" smtClean="0">
                <a:latin typeface="Calibri"/>
              </a:rPr>
              <a:t> </a:t>
            </a:r>
            <a:r>
              <a:rPr lang="fr-FR" sz="2000" i="1" dirty="0">
                <a:latin typeface="Calibri"/>
              </a:rPr>
              <a:t>`</a:t>
            </a:r>
            <a:r>
              <a:rPr lang="fr-FR" sz="2000" i="1" dirty="0" err="1" smtClean="0">
                <a:latin typeface="Calibri"/>
              </a:rPr>
              <a:t>her</a:t>
            </a:r>
            <a:r>
              <a:rPr lang="fr-FR" sz="2000" i="1" dirty="0" smtClean="0">
                <a:latin typeface="Calibri"/>
              </a:rPr>
              <a:t> </a:t>
            </a:r>
            <a:r>
              <a:rPr lang="fr-FR" sz="2000" i="1" dirty="0" err="1" smtClean="0">
                <a:latin typeface="Calibri"/>
              </a:rPr>
              <a:t>analysis</a:t>
            </a:r>
            <a:r>
              <a:rPr lang="fr-FR" sz="2000" i="1" dirty="0" smtClean="0">
                <a:latin typeface="Calibri"/>
              </a:rPr>
              <a:t> of </a:t>
            </a:r>
            <a:r>
              <a:rPr lang="fr-FR" sz="2000" i="1" dirty="0" err="1" smtClean="0">
                <a:latin typeface="Calibri"/>
              </a:rPr>
              <a:t>economic</a:t>
            </a:r>
            <a:r>
              <a:rPr lang="fr-FR" sz="2000" i="1" dirty="0" smtClean="0">
                <a:latin typeface="Calibri"/>
              </a:rPr>
              <a:t> gouvernance,</a:t>
            </a:r>
            <a:r>
              <a:rPr lang="is-IS" sz="2000" i="1" dirty="0" smtClean="0">
                <a:latin typeface="Calibri"/>
              </a:rPr>
              <a:t> </a:t>
            </a:r>
          </a:p>
          <a:p>
            <a:pPr algn="ctr"/>
            <a:r>
              <a:rPr lang="is-IS" sz="2000" i="1" dirty="0" smtClean="0">
                <a:latin typeface="Calibri"/>
              </a:rPr>
              <a:t>especially the commons, showing how </a:t>
            </a:r>
          </a:p>
          <a:p>
            <a:pPr algn="ctr"/>
            <a:r>
              <a:rPr lang="is-IS" sz="2000" i="1" dirty="0" smtClean="0">
                <a:solidFill>
                  <a:srgbClr val="FF0000"/>
                </a:solidFill>
                <a:latin typeface="Calibri"/>
              </a:rPr>
              <a:t>common resources </a:t>
            </a:r>
            <a:r>
              <a:rPr lang="en-US" sz="2000" i="1" dirty="0" smtClean="0">
                <a:solidFill>
                  <a:srgbClr val="FF0000"/>
                </a:solidFill>
                <a:latin typeface="Calibri"/>
              </a:rPr>
              <a:t>c</a:t>
            </a:r>
            <a:r>
              <a:rPr lang="is-IS" sz="2000" i="1" dirty="0" smtClean="0">
                <a:solidFill>
                  <a:srgbClr val="FF0000"/>
                </a:solidFill>
                <a:latin typeface="Calibri"/>
              </a:rPr>
              <a:t>an be managed successfully  </a:t>
            </a:r>
          </a:p>
          <a:p>
            <a:pPr algn="ctr"/>
            <a:r>
              <a:rPr lang="is-IS" sz="2000" i="1" dirty="0" smtClean="0">
                <a:solidFill>
                  <a:srgbClr val="FF0000"/>
                </a:solidFill>
                <a:latin typeface="Calibri"/>
              </a:rPr>
              <a:t>by the people who use them, </a:t>
            </a:r>
            <a:r>
              <a:rPr lang="en-US" sz="2000" i="1" dirty="0" smtClean="0">
                <a:solidFill>
                  <a:srgbClr val="FF0000"/>
                </a:solidFill>
                <a:latin typeface="Calibri"/>
              </a:rPr>
              <a:t>r</a:t>
            </a:r>
            <a:r>
              <a:rPr lang="is-IS" sz="2000" i="1" dirty="0" smtClean="0">
                <a:solidFill>
                  <a:srgbClr val="FF0000"/>
                </a:solidFill>
                <a:latin typeface="Calibri"/>
              </a:rPr>
              <a:t>ather than </a:t>
            </a:r>
          </a:p>
          <a:p>
            <a:pPr algn="ctr"/>
            <a:r>
              <a:rPr lang="is-IS" sz="2000" i="1" dirty="0" smtClean="0">
                <a:solidFill>
                  <a:srgbClr val="FF0000"/>
                </a:solidFill>
                <a:latin typeface="Calibri"/>
              </a:rPr>
              <a:t>by governments or private companies</a:t>
            </a:r>
            <a:r>
              <a:rPr lang="is-IS" sz="2000" i="1" dirty="0" smtClean="0">
                <a:solidFill>
                  <a:srgbClr val="000000"/>
                </a:solidFill>
                <a:latin typeface="Calibri"/>
              </a:rPr>
              <a:t>’</a:t>
            </a:r>
            <a:r>
              <a:rPr lang="is-IS" sz="2000" dirty="0" smtClean="0">
                <a:solidFill>
                  <a:srgbClr val="000000"/>
                </a:solidFill>
                <a:latin typeface="Calibri"/>
              </a:rPr>
              <a:t>.</a:t>
            </a:r>
            <a:endParaRPr lang="fr-FR" sz="2000" dirty="0" smtClean="0">
              <a:solidFill>
                <a:srgbClr val="000000"/>
              </a:solidFill>
              <a:latin typeface="Calibri"/>
            </a:endParaRPr>
          </a:p>
          <a:p>
            <a:pPr algn="ctr"/>
            <a:endParaRPr lang="fr-FR" sz="2300" dirty="0" smtClean="0">
              <a:solidFill>
                <a:srgbClr val="28C191"/>
              </a:solidFill>
              <a:latin typeface="Calibri"/>
            </a:endParaRPr>
          </a:p>
        </p:txBody>
      </p:sp>
      <p:pic>
        <p:nvPicPr>
          <p:cNvPr id="7" name="Picture 6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221464"/>
              </p:ext>
            </p:extLst>
          </p:nvPr>
        </p:nvGraphicFramePr>
        <p:xfrm>
          <a:off x="1691680" y="2852936"/>
          <a:ext cx="98341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3" name="Equation" r:id="rId4" imgW="228600" imgH="203200" progId="Equation.3">
                  <p:embed/>
                </p:oleObj>
              </mc:Choice>
              <mc:Fallback>
                <p:oleObj name="Equation" r:id="rId4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852936"/>
                        <a:ext cx="983410" cy="504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4128" y="3533478"/>
            <a:ext cx="2642282" cy="25984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0264" y="332656"/>
            <a:ext cx="243504" cy="21602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32656"/>
            <a:ext cx="243504" cy="2160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344" y="332656"/>
            <a:ext cx="243504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Summary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-36512" y="1052736"/>
            <a:ext cx="9137421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700" dirty="0" smtClean="0">
              <a:latin typeface="Calibri"/>
            </a:endParaRPr>
          </a:p>
          <a:p>
            <a:pPr algn="ctr"/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Today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i</a:t>
            </a:r>
            <a:r>
              <a:rPr lang="fr-FR" sz="2300" b="0" dirty="0" err="1" smtClean="0">
                <a:solidFill>
                  <a:srgbClr val="0000FF"/>
                </a:solidFill>
                <a:latin typeface="Calibri"/>
              </a:rPr>
              <a:t>nvestments</a:t>
            </a:r>
            <a:r>
              <a:rPr lang="fr-FR" sz="2300" b="0" dirty="0" smtClean="0">
                <a:latin typeface="Calibri"/>
              </a:rPr>
              <a:t>, for </a:t>
            </a:r>
            <a:r>
              <a:rPr lang="fr-FR" sz="2300" dirty="0" err="1" smtClean="0">
                <a:latin typeface="Calibri"/>
              </a:rPr>
              <a:t>producin</a:t>
            </a:r>
            <a:r>
              <a:rPr lang="fr-FR" sz="2300" b="0" dirty="0" err="1" smtClean="0">
                <a:latin typeface="Calibri"/>
              </a:rPr>
              <a:t>g</a:t>
            </a:r>
            <a:r>
              <a:rPr lang="fr-FR" sz="2300" b="0" dirty="0" smtClean="0">
                <a:latin typeface="Calibri"/>
              </a:rPr>
              <a:t> and </a:t>
            </a:r>
            <a:r>
              <a:rPr lang="fr-FR" sz="2300" b="0" dirty="0" err="1" smtClean="0">
                <a:latin typeface="Calibri"/>
              </a:rPr>
              <a:t>peer-reviewing</a:t>
            </a:r>
            <a:r>
              <a:rPr lang="fr-FR" sz="2300" dirty="0" smtClean="0">
                <a:latin typeface="Calibri"/>
              </a:rPr>
              <a:t> article</a:t>
            </a:r>
            <a:r>
              <a:rPr lang="fr-FR" sz="2300" b="0" dirty="0" smtClean="0">
                <a:latin typeface="Calibri"/>
              </a:rPr>
              <a:t>s, </a:t>
            </a:r>
          </a:p>
          <a:p>
            <a:pPr algn="ctr"/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are public</a:t>
            </a:r>
            <a:r>
              <a:rPr lang="fr-FR" sz="2300" dirty="0">
                <a:latin typeface="Calibri"/>
              </a:rPr>
              <a:t> 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but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ownership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of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journals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peer-reviewing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reports, </a:t>
            </a:r>
          </a:p>
          <a:p>
            <a:pPr algn="ctr"/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platforms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(for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peer-reviewing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publishing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bibliometry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)</a:t>
            </a:r>
          </a:p>
          <a:p>
            <a:pPr algn="ctr"/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and profits </a:t>
            </a:r>
            <a:r>
              <a:rPr lang="fr-FR" sz="2300" dirty="0" smtClean="0">
                <a:latin typeface="Calibri"/>
              </a:rPr>
              <a:t>(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from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subscriptions</a:t>
            </a:r>
            <a:r>
              <a:rPr lang="fr-FR" sz="2300" dirty="0" smtClean="0">
                <a:latin typeface="Calibri"/>
              </a:rPr>
              <a:t>, </a:t>
            </a:r>
            <a:r>
              <a:rPr lang="fr-FR" sz="2300" dirty="0" err="1" smtClean="0">
                <a:latin typeface="Calibri"/>
              </a:rPr>
              <a:t>APCs</a:t>
            </a:r>
            <a:r>
              <a:rPr lang="fr-FR" sz="2300" dirty="0" smtClean="0">
                <a:latin typeface="Calibri"/>
              </a:rPr>
              <a:t> and data) </a:t>
            </a:r>
            <a:r>
              <a:rPr lang="fr-FR" sz="2300" dirty="0" smtClean="0">
                <a:solidFill>
                  <a:srgbClr val="0000FF"/>
                </a:solidFill>
                <a:latin typeface="Calibri"/>
              </a:rPr>
              <a:t>are </a:t>
            </a:r>
            <a:r>
              <a:rPr lang="fr-FR" sz="2300" dirty="0" err="1" smtClean="0">
                <a:solidFill>
                  <a:srgbClr val="0000FF"/>
                </a:solidFill>
                <a:latin typeface="Calibri"/>
              </a:rPr>
              <a:t>private</a:t>
            </a:r>
            <a:r>
              <a:rPr lang="fr-FR" sz="2300" dirty="0" smtClean="0"/>
              <a:t>.</a:t>
            </a:r>
            <a:endParaRPr lang="fr-FR" sz="2300" b="0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2" name="ZoneTexte 14"/>
          <p:cNvSpPr txBox="1">
            <a:spLocks noChangeArrowheads="1"/>
          </p:cNvSpPr>
          <p:nvPr/>
        </p:nvSpPr>
        <p:spPr bwMode="auto">
          <a:xfrm>
            <a:off x="74456" y="4509120"/>
            <a:ext cx="9014307" cy="2046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endParaRPr lang="fr-FR" sz="700" dirty="0" smtClean="0">
              <a:latin typeface="Calibri"/>
            </a:endParaRPr>
          </a:p>
          <a:p>
            <a:pPr algn="ctr"/>
            <a:r>
              <a:rPr lang="fr-FR" sz="2400" dirty="0" err="1">
                <a:solidFill>
                  <a:srgbClr val="FF0000"/>
                </a:solidFill>
              </a:rPr>
              <a:t>F</a:t>
            </a:r>
            <a:r>
              <a:rPr lang="fr-FR" sz="2400" dirty="0" err="1" smtClean="0">
                <a:solidFill>
                  <a:srgbClr val="FF0000"/>
                </a:solidFill>
              </a:rPr>
              <a:t>unding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agencies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should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provide</a:t>
            </a:r>
            <a:r>
              <a:rPr lang="fr-FR" sz="2400" dirty="0" smtClean="0">
                <a:solidFill>
                  <a:srgbClr val="FF0000"/>
                </a:solidFill>
              </a:rPr>
              <a:t> public </a:t>
            </a:r>
            <a:r>
              <a:rPr lang="fr-FR" sz="2400" dirty="0" err="1" smtClean="0">
                <a:solidFill>
                  <a:srgbClr val="FF0000"/>
                </a:solidFill>
              </a:rPr>
              <a:t>platforms</a:t>
            </a:r>
            <a:r>
              <a:rPr lang="fr-FR" sz="2400" dirty="0" smtClean="0">
                <a:solidFill>
                  <a:srgbClr val="FF0000"/>
                </a:solidFill>
              </a:rPr>
              <a:t> to </a:t>
            </a:r>
            <a:r>
              <a:rPr lang="fr-FR" sz="2400" dirty="0" err="1" smtClean="0">
                <a:solidFill>
                  <a:srgbClr val="FF0000"/>
                </a:solidFill>
              </a:rPr>
              <a:t>researchers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400" dirty="0"/>
              <a:t>f</a:t>
            </a:r>
            <a:r>
              <a:rPr lang="fr-FR" sz="2400" dirty="0" smtClean="0"/>
              <a:t>or </a:t>
            </a:r>
            <a:r>
              <a:rPr lang="fr-FR" sz="2400" dirty="0" err="1" smtClean="0"/>
              <a:t>peer-reviewing</a:t>
            </a:r>
            <a:r>
              <a:rPr lang="fr-FR" sz="2400" dirty="0" smtClean="0"/>
              <a:t>, </a:t>
            </a:r>
            <a:r>
              <a:rPr lang="fr-FR" sz="2400" dirty="0" err="1" smtClean="0"/>
              <a:t>publishing</a:t>
            </a:r>
            <a:r>
              <a:rPr lang="fr-FR" sz="2400" dirty="0" smtClean="0"/>
              <a:t> and </a:t>
            </a:r>
            <a:r>
              <a:rPr lang="fr-FR" sz="2400" dirty="0" err="1" smtClean="0"/>
              <a:t>archiving</a:t>
            </a:r>
            <a:r>
              <a:rPr lang="fr-FR" sz="2400" dirty="0" smtClean="0"/>
              <a:t> </a:t>
            </a:r>
            <a:r>
              <a:rPr lang="fr-FR" sz="2400" dirty="0" err="1" smtClean="0"/>
              <a:t>research</a:t>
            </a:r>
            <a:r>
              <a:rPr lang="fr-FR" sz="2400" dirty="0" smtClean="0"/>
              <a:t> outputs</a:t>
            </a:r>
            <a:r>
              <a:rPr lang="fr-FR" sz="2400" dirty="0" smtClean="0">
                <a:solidFill>
                  <a:srgbClr val="000000"/>
                </a:solidFill>
              </a:rPr>
              <a:t>. </a:t>
            </a:r>
          </a:p>
          <a:p>
            <a:pPr algn="ctr"/>
            <a:r>
              <a:rPr lang="fr-FR" sz="2400" dirty="0" err="1">
                <a:solidFill>
                  <a:srgbClr val="FF0000"/>
                </a:solidFill>
              </a:rPr>
              <a:t>I</a:t>
            </a:r>
            <a:r>
              <a:rPr lang="fr-FR" sz="2400" dirty="0" err="1" smtClean="0">
                <a:solidFill>
                  <a:srgbClr val="FF0000"/>
                </a:solidFill>
              </a:rPr>
              <a:t>ntellectual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property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laws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000000"/>
                </a:solidFill>
              </a:rPr>
              <a:t>(copyright/</a:t>
            </a:r>
            <a:r>
              <a:rPr lang="fr-FR" sz="2400" dirty="0" err="1" smtClean="0">
                <a:solidFill>
                  <a:srgbClr val="000000"/>
                </a:solidFill>
              </a:rPr>
              <a:t>copyleft</a:t>
            </a:r>
            <a:r>
              <a:rPr lang="fr-FR" sz="2400" dirty="0" smtClean="0">
                <a:solidFill>
                  <a:srgbClr val="000000"/>
                </a:solidFill>
              </a:rPr>
              <a:t>) </a:t>
            </a:r>
            <a:r>
              <a:rPr lang="fr-FR" sz="2400" dirty="0" err="1" smtClean="0">
                <a:solidFill>
                  <a:srgbClr val="FF0000"/>
                </a:solidFill>
              </a:rPr>
              <a:t>should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be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improved</a:t>
            </a:r>
            <a:r>
              <a:rPr lang="fr-FR" sz="2400" dirty="0" smtClean="0">
                <a:solidFill>
                  <a:srgbClr val="FF0000"/>
                </a:solidFill>
              </a:rPr>
              <a:t> to </a:t>
            </a:r>
          </a:p>
          <a:p>
            <a:pPr algn="ctr"/>
            <a:r>
              <a:rPr lang="fr-FR" sz="2400" dirty="0" err="1" smtClean="0">
                <a:solidFill>
                  <a:srgbClr val="FF0000"/>
                </a:solidFill>
              </a:rPr>
              <a:t>guarantee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that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research</a:t>
            </a:r>
            <a:r>
              <a:rPr lang="fr-FR" sz="2400" dirty="0" smtClean="0">
                <a:solidFill>
                  <a:srgbClr val="FF0000"/>
                </a:solidFill>
              </a:rPr>
              <a:t> outputs </a:t>
            </a:r>
            <a:r>
              <a:rPr lang="fr-FR" sz="2400" dirty="0" err="1" smtClean="0">
                <a:solidFill>
                  <a:srgbClr val="FF0000"/>
                </a:solidFill>
              </a:rPr>
              <a:t>remain</a:t>
            </a:r>
            <a:r>
              <a:rPr lang="fr-FR" sz="2400" dirty="0" smtClean="0">
                <a:solidFill>
                  <a:srgbClr val="FF0000"/>
                </a:solidFill>
              </a:rPr>
              <a:t> public and open</a:t>
            </a:r>
            <a:r>
              <a:rPr lang="fr-FR" sz="2400" dirty="0" smtClean="0"/>
              <a:t>. </a:t>
            </a:r>
          </a:p>
          <a:p>
            <a:pPr algn="ctr"/>
            <a:r>
              <a:rPr lang="fr-FR" sz="2400" dirty="0" err="1" smtClean="0">
                <a:solidFill>
                  <a:srgbClr val="0000FF"/>
                </a:solidFill>
              </a:rPr>
              <a:t>We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need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those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tools</a:t>
            </a:r>
            <a:r>
              <a:rPr lang="fr-FR" sz="2400" dirty="0" smtClean="0">
                <a:solidFill>
                  <a:srgbClr val="0000FF"/>
                </a:solidFill>
              </a:rPr>
              <a:t> to </a:t>
            </a:r>
            <a:r>
              <a:rPr lang="fr-FR" sz="2400" dirty="0" err="1" smtClean="0">
                <a:solidFill>
                  <a:srgbClr val="0000FF"/>
                </a:solidFill>
              </a:rPr>
              <a:t>develop</a:t>
            </a:r>
            <a:r>
              <a:rPr lang="fr-FR" sz="2400" dirty="0" smtClean="0">
                <a:solidFill>
                  <a:srgbClr val="0000FF"/>
                </a:solidFill>
              </a:rPr>
              <a:t> </a:t>
            </a:r>
            <a:r>
              <a:rPr lang="fr-FR" sz="2400" dirty="0" err="1" smtClean="0">
                <a:solidFill>
                  <a:srgbClr val="0000FF"/>
                </a:solidFill>
              </a:rPr>
              <a:t>knowlegde</a:t>
            </a:r>
            <a:r>
              <a:rPr lang="fr-FR" sz="2400" dirty="0" smtClean="0">
                <a:solidFill>
                  <a:srgbClr val="0000FF"/>
                </a:solidFill>
              </a:rPr>
              <a:t> as a </a:t>
            </a:r>
            <a:r>
              <a:rPr lang="fr-FR" sz="2400" dirty="0" err="1" smtClean="0">
                <a:solidFill>
                  <a:srgbClr val="0000FF"/>
                </a:solidFill>
              </a:rPr>
              <a:t>commons</a:t>
            </a:r>
            <a:r>
              <a:rPr lang="fr-FR" sz="2400" dirty="0" smtClean="0">
                <a:solidFill>
                  <a:srgbClr val="000000"/>
                </a:solidFill>
              </a:rPr>
              <a:t>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endParaRPr lang="fr-FR" sz="23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ZoneTexte 8"/>
          <p:cNvSpPr txBox="1">
            <a:spLocks noChangeArrowheads="1"/>
          </p:cNvSpPr>
          <p:nvPr/>
        </p:nvSpPr>
        <p:spPr bwMode="auto">
          <a:xfrm>
            <a:off x="304800" y="2856999"/>
            <a:ext cx="8610599" cy="1508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0" dirty="0">
                <a:latin typeface="Calibri"/>
              </a:rPr>
              <a:t>  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Publis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hers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should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become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service providers</a:t>
            </a:r>
            <a:r>
              <a:rPr lang="fr-FR" sz="2300" dirty="0" smtClean="0">
                <a:solidFill>
                  <a:srgbClr val="28C191"/>
                </a:solidFill>
              </a:rPr>
              <a:t> to</a:t>
            </a:r>
            <a:endParaRPr lang="fr-FR" sz="2300" dirty="0" smtClean="0">
              <a:solidFill>
                <a:srgbClr val="28C191"/>
              </a:solidFill>
              <a:latin typeface="Calibri"/>
            </a:endParaRPr>
          </a:p>
          <a:p>
            <a:pPr algn="ctr"/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publicly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funded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and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publicly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owned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publishing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platforms</a:t>
            </a:r>
            <a:r>
              <a:rPr lang="fr-FR" sz="2300" dirty="0" smtClean="0">
                <a:latin typeface="Calibri"/>
              </a:rPr>
              <a:t>,</a:t>
            </a:r>
          </a:p>
          <a:p>
            <a:pPr algn="ctr"/>
            <a:r>
              <a:rPr lang="fr-FR" sz="2300" dirty="0" err="1">
                <a:latin typeface="Calibri"/>
              </a:rPr>
              <a:t>w</a:t>
            </a:r>
            <a:r>
              <a:rPr lang="fr-FR" sz="2300" dirty="0" err="1" smtClean="0">
                <a:latin typeface="Calibri"/>
              </a:rPr>
              <a:t>ithout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owning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b="0" dirty="0" err="1" smtClean="0">
                <a:latin typeface="Calibri"/>
              </a:rPr>
              <a:t>anymore</a:t>
            </a:r>
            <a:r>
              <a:rPr lang="fr-FR" sz="2300" dirty="0" smtClean="0">
                <a:latin typeface="Calibri"/>
              </a:rPr>
              <a:t> articles</a:t>
            </a:r>
            <a:r>
              <a:rPr lang="fr-FR" sz="2300" dirty="0">
                <a:latin typeface="Calibri"/>
              </a:rPr>
              <a:t>,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journals</a:t>
            </a:r>
            <a:r>
              <a:rPr lang="fr-FR" sz="2300" dirty="0" smtClean="0">
                <a:latin typeface="Calibri"/>
              </a:rPr>
              <a:t>,</a:t>
            </a:r>
            <a:r>
              <a:rPr lang="fr-FR" sz="2300" dirty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platforms</a:t>
            </a:r>
            <a:r>
              <a:rPr lang="fr-FR" sz="2300" dirty="0" smtClean="0">
                <a:latin typeface="Calibri"/>
              </a:rPr>
              <a:t> </a:t>
            </a:r>
          </a:p>
          <a:p>
            <a:pPr algn="ctr"/>
            <a:r>
              <a:rPr lang="fr-FR" sz="2300" dirty="0">
                <a:latin typeface="Calibri"/>
              </a:rPr>
              <a:t>(</a:t>
            </a:r>
            <a:r>
              <a:rPr lang="fr-FR" sz="2300" dirty="0" smtClean="0">
                <a:latin typeface="Calibri"/>
              </a:rPr>
              <a:t>for </a:t>
            </a:r>
            <a:r>
              <a:rPr lang="fr-FR" sz="2300" dirty="0" err="1" smtClean="0">
                <a:latin typeface="Calibri"/>
              </a:rPr>
              <a:t>peer-reviewing</a:t>
            </a:r>
            <a:r>
              <a:rPr lang="fr-FR" sz="2300" dirty="0" smtClean="0">
                <a:latin typeface="Calibri"/>
              </a:rPr>
              <a:t>, </a:t>
            </a:r>
            <a:r>
              <a:rPr lang="fr-FR" sz="2300" dirty="0" err="1" smtClean="0">
                <a:latin typeface="Calibri"/>
              </a:rPr>
              <a:t>publishing</a:t>
            </a:r>
            <a:r>
              <a:rPr lang="fr-FR" sz="2300" dirty="0" smtClean="0">
                <a:latin typeface="Calibri"/>
              </a:rPr>
              <a:t>, </a:t>
            </a:r>
            <a:r>
              <a:rPr lang="fr-FR" sz="2300" dirty="0" err="1" smtClean="0">
                <a:latin typeface="Calibri"/>
              </a:rPr>
              <a:t>bibliometry</a:t>
            </a:r>
            <a:r>
              <a:rPr lang="fr-FR" sz="2300" dirty="0" smtClean="0">
                <a:latin typeface="Calibri"/>
              </a:rPr>
              <a:t>) and data</a:t>
            </a:r>
            <a:r>
              <a:rPr lang="fr-FR" sz="2300" dirty="0" smtClean="0"/>
              <a:t>.</a:t>
            </a:r>
            <a:endParaRPr lang="fr-FR" sz="2300" b="0" dirty="0" smtClean="0">
              <a:latin typeface="Calibri"/>
            </a:endParaRP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27830"/>
              </p:ext>
            </p:extLst>
          </p:nvPr>
        </p:nvGraphicFramePr>
        <p:xfrm>
          <a:off x="3962400" y="4365104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43" name="…quation" r:id="rId3" imgW="228600" imgH="203200" progId="Equation.3">
                  <p:embed/>
                </p:oleObj>
              </mc:Choice>
              <mc:Fallback>
                <p:oleObj name="…quation" r:id="rId3" imgW="2286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365104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19672" y="1200234"/>
            <a:ext cx="5616624" cy="129266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sz="1200" i="1" dirty="0" smtClean="0">
              <a:latin typeface="Times"/>
            </a:endParaRPr>
          </a:p>
          <a:p>
            <a:pPr algn="ctr"/>
            <a:r>
              <a:rPr lang="fr-FR" b="1" i="1" dirty="0">
                <a:latin typeface="Times"/>
              </a:rPr>
              <a:t>http://</a:t>
            </a:r>
            <a:r>
              <a:rPr lang="fr-FR" b="1" i="1" dirty="0" err="1">
                <a:latin typeface="Times"/>
              </a:rPr>
              <a:t>openscience.ens.fr</a:t>
            </a:r>
            <a:r>
              <a:rPr lang="fr-FR" b="1" i="1" dirty="0" smtClean="0">
                <a:latin typeface="Times"/>
              </a:rPr>
              <a:t>/MARIE_FARGE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wavelets.ens.fr</a:t>
            </a:r>
            <a:endParaRPr lang="fr-FR" b="1" i="1" dirty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 </a:t>
            </a:r>
            <a:r>
              <a:rPr lang="fr-FR" i="1" dirty="0">
                <a:latin typeface="Times"/>
              </a:rPr>
              <a:t>&lt;</a:t>
            </a:r>
            <a:r>
              <a:rPr lang="fr-FR" i="1" dirty="0" err="1">
                <a:latin typeface="Times"/>
              </a:rPr>
              <a:t>marie.farge@ens.fr</a:t>
            </a:r>
            <a:r>
              <a:rPr lang="fr-FR" i="1" dirty="0" smtClean="0">
                <a:latin typeface="Times"/>
              </a:rPr>
              <a:t>&gt;</a:t>
            </a:r>
            <a:endParaRPr lang="fr-FR" sz="2400" b="1" i="1" dirty="0" smtClean="0">
              <a:latin typeface="Times"/>
            </a:endParaRPr>
          </a:p>
          <a:p>
            <a:endParaRPr lang="fr-FR" sz="1200" i="1" dirty="0">
              <a:latin typeface="Times"/>
            </a:endParaRPr>
          </a:p>
        </p:txBody>
      </p:sp>
      <p:sp>
        <p:nvSpPr>
          <p:cNvPr id="3" name="ZoneTexte 3"/>
          <p:cNvSpPr txBox="1"/>
          <p:nvPr/>
        </p:nvSpPr>
        <p:spPr>
          <a:xfrm>
            <a:off x="390685" y="2924944"/>
            <a:ext cx="8208912" cy="1231106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i="1" dirty="0">
              <a:latin typeface="Times"/>
            </a:endParaRPr>
          </a:p>
          <a:p>
            <a:pPr algn="ctr"/>
            <a:r>
              <a:rPr lang="en-US" i="1" dirty="0" smtClean="0">
                <a:latin typeface="Times"/>
                <a:cs typeface="Times"/>
              </a:rPr>
              <a:t>'</a:t>
            </a:r>
            <a:r>
              <a:rPr lang="en-US" i="1" dirty="0">
                <a:latin typeface="Times"/>
                <a:cs typeface="Times"/>
              </a:rPr>
              <a:t>Scholarly publishing and peer-reviewing in open </a:t>
            </a:r>
            <a:r>
              <a:rPr lang="en-US" i="1" dirty="0" smtClean="0">
                <a:latin typeface="Times"/>
                <a:cs typeface="Times"/>
              </a:rPr>
              <a:t>access’, Marie Farge,</a:t>
            </a:r>
          </a:p>
          <a:p>
            <a:pPr algn="ctr"/>
            <a:r>
              <a:rPr lang="en-US" i="1" dirty="0" smtClean="0">
                <a:latin typeface="Times"/>
                <a:cs typeface="Times"/>
              </a:rPr>
              <a:t>in </a:t>
            </a:r>
            <a:r>
              <a:rPr lang="en-US" i="1" dirty="0">
                <a:latin typeface="Times"/>
                <a:cs typeface="Times"/>
              </a:rPr>
              <a:t>'Europe’s Future: Open Science</a:t>
            </a:r>
            <a:r>
              <a:rPr lang="en-US" i="1" dirty="0" smtClean="0">
                <a:latin typeface="Times"/>
                <a:cs typeface="Times"/>
              </a:rPr>
              <a:t>, Open </a:t>
            </a:r>
            <a:r>
              <a:rPr lang="en-US" i="1" dirty="0">
                <a:latin typeface="Times"/>
                <a:cs typeface="Times"/>
              </a:rPr>
              <a:t>Innovation, and Open to the </a:t>
            </a:r>
            <a:r>
              <a:rPr lang="en-US" i="1" dirty="0" smtClean="0">
                <a:latin typeface="Times"/>
                <a:cs typeface="Times"/>
              </a:rPr>
              <a:t>World’, European Commission, DG Research, Science and Innovation, April 2017</a:t>
            </a:r>
          </a:p>
          <a:p>
            <a:pPr algn="ctr"/>
            <a:endParaRPr lang="fr-FR" sz="1000" i="1" dirty="0">
              <a:latin typeface="Times"/>
              <a:cs typeface="Times"/>
            </a:endParaRPr>
          </a:p>
        </p:txBody>
      </p:sp>
      <p:sp>
        <p:nvSpPr>
          <p:cNvPr id="5" name="ZoneTexte 3"/>
          <p:cNvSpPr txBox="1"/>
          <p:nvPr/>
        </p:nvSpPr>
        <p:spPr>
          <a:xfrm>
            <a:off x="2195736" y="4524216"/>
            <a:ext cx="4392488" cy="1384995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endParaRPr lang="fr-FR" sz="1200" i="1" dirty="0" smtClean="0">
              <a:latin typeface="Times"/>
            </a:endParaRPr>
          </a:p>
          <a:p>
            <a:pPr algn="ctr"/>
            <a:r>
              <a:rPr lang="fr-FR" b="1" i="1" dirty="0" smtClean="0">
                <a:latin typeface="Times"/>
              </a:rPr>
              <a:t>http://</a:t>
            </a:r>
            <a:r>
              <a:rPr lang="fr-FR" b="1" i="1" dirty="0" err="1" smtClean="0">
                <a:latin typeface="Times"/>
              </a:rPr>
              <a:t>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association.dissem.in</a:t>
            </a:r>
            <a:endParaRPr lang="fr-FR" i="1" dirty="0" smtClean="0">
              <a:latin typeface="Times"/>
            </a:endParaRPr>
          </a:p>
          <a:p>
            <a:pPr algn="ctr"/>
            <a:r>
              <a:rPr lang="fr-FR" i="1" dirty="0" err="1" smtClean="0">
                <a:latin typeface="Times"/>
              </a:rPr>
              <a:t>https</a:t>
            </a:r>
            <a:r>
              <a:rPr lang="fr-FR" i="1" dirty="0" smtClean="0">
                <a:latin typeface="Times"/>
              </a:rPr>
              <a:t>://</a:t>
            </a:r>
            <a:r>
              <a:rPr lang="fr-FR" i="1" dirty="0" err="1" smtClean="0">
                <a:latin typeface="Times"/>
              </a:rPr>
              <a:t>github.com</a:t>
            </a:r>
            <a:r>
              <a:rPr lang="fr-FR" i="1" dirty="0" smtClean="0">
                <a:latin typeface="Times"/>
              </a:rPr>
              <a:t>/</a:t>
            </a:r>
            <a:r>
              <a:rPr lang="fr-FR" i="1" dirty="0" err="1" smtClean="0">
                <a:latin typeface="Times"/>
              </a:rPr>
              <a:t>dissemin</a:t>
            </a:r>
            <a:endParaRPr lang="fr-FR" i="1" dirty="0" smtClean="0">
              <a:latin typeface="Times"/>
            </a:endParaRPr>
          </a:p>
          <a:p>
            <a:endParaRPr lang="fr-FR" i="1" dirty="0">
              <a:latin typeface="Times"/>
            </a:endParaRPr>
          </a:p>
        </p:txBody>
      </p:sp>
      <p:pic>
        <p:nvPicPr>
          <p:cNvPr id="6" name="Picture 5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28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534480" y="1156184"/>
            <a:ext cx="6237311" cy="4158208"/>
          </a:xfrm>
          <a:prstGeom prst="rect">
            <a:avLst/>
          </a:prstGeom>
          <a:solidFill>
            <a:srgbClr val="FFF571"/>
          </a:solidFill>
        </p:spPr>
      </p:pic>
      <p:sp>
        <p:nvSpPr>
          <p:cNvPr id="3" name="TextBox 2"/>
          <p:cNvSpPr txBox="1"/>
          <p:nvPr/>
        </p:nvSpPr>
        <p:spPr>
          <a:xfrm>
            <a:off x="2574031" y="116632"/>
            <a:ext cx="3344705" cy="415498"/>
          </a:xfrm>
          <a:prstGeom prst="rect">
            <a:avLst/>
          </a:prstGeom>
          <a:solidFill>
            <a:srgbClr val="FFFD78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</a:t>
            </a:r>
            <a:r>
              <a:rPr lang="en-US" sz="1600" b="1" dirty="0" smtClean="0"/>
              <a:t>Diagram for Carlos </a:t>
            </a:r>
            <a:r>
              <a:rPr lang="en-US" sz="1600" b="1" dirty="0" err="1" smtClean="0"/>
              <a:t>Moedas</a:t>
            </a:r>
            <a:r>
              <a:rPr lang="en-US" sz="1600" b="1" dirty="0"/>
              <a:t>,</a:t>
            </a:r>
            <a:r>
              <a:rPr lang="en-US" sz="1600" b="1" dirty="0" smtClean="0"/>
              <a:t> 2016</a:t>
            </a:r>
          </a:p>
          <a:p>
            <a:endParaRPr lang="en-US" sz="5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4593902"/>
            <a:ext cx="1553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Peer-reviewed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rticles for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esearchers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2411760" y="116632"/>
            <a:ext cx="0" cy="623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solidFill>
                <a:srgbClr val="0DA1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376" y="96887"/>
            <a:ext cx="2118376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Level of popularization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6733" y="2865710"/>
            <a:ext cx="1622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CCCC"/>
                </a:solidFill>
              </a:rPr>
              <a:t>Scientific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information for</a:t>
            </a:r>
          </a:p>
          <a:p>
            <a:pPr algn="ctr"/>
            <a:r>
              <a:rPr lang="en-US" dirty="0" smtClean="0">
                <a:solidFill>
                  <a:srgbClr val="33CCCC"/>
                </a:solidFill>
              </a:rPr>
              <a:t>professionals</a:t>
            </a:r>
            <a:endParaRPr lang="en-US" dirty="0">
              <a:solidFill>
                <a:srgbClr val="33CCCC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726" y="1484784"/>
            <a:ext cx="1538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Popularization</a:t>
            </a:r>
          </a:p>
          <a:p>
            <a:pPr algn="ctr"/>
            <a:r>
              <a:rPr lang="en-US" dirty="0">
                <a:solidFill>
                  <a:srgbClr val="3366FF"/>
                </a:solidFill>
              </a:rPr>
              <a:t>o</a:t>
            </a:r>
            <a:r>
              <a:rPr lang="en-US" dirty="0" smtClean="0">
                <a:solidFill>
                  <a:srgbClr val="3366FF"/>
                </a:solidFill>
              </a:rPr>
              <a:t>f science </a:t>
            </a:r>
          </a:p>
          <a:p>
            <a:pPr algn="ctr"/>
            <a:r>
              <a:rPr lang="en-US" dirty="0">
                <a:solidFill>
                  <a:srgbClr val="3366FF"/>
                </a:solidFill>
              </a:rPr>
              <a:t>f</a:t>
            </a:r>
            <a:r>
              <a:rPr lang="en-US" dirty="0" smtClean="0">
                <a:solidFill>
                  <a:srgbClr val="3366FF"/>
                </a:solidFill>
              </a:rPr>
              <a:t>or citizens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411760" y="6353944"/>
            <a:ext cx="52565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solidFill>
                <a:srgbClr val="0DA170"/>
              </a:solidFill>
            </a:endParaRPr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 flipH="1">
            <a:off x="2411760" y="147990"/>
            <a:ext cx="0" cy="62059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solidFill>
                <a:srgbClr val="0DA17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9727" y="6015390"/>
            <a:ext cx="2042033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000000"/>
                </a:solidFill>
              </a:rPr>
              <a:t>Level of specialization</a:t>
            </a:r>
            <a:endParaRPr lang="en-US" sz="1600" i="1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60232" y="5970766"/>
            <a:ext cx="237626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Disciplinary </a:t>
            </a:r>
            <a:r>
              <a:rPr lang="en-US" sz="1600" i="1" dirty="0" err="1" smtClean="0"/>
              <a:t>bibliodiversity</a:t>
            </a:r>
            <a:endParaRPr lang="en-US" sz="1600" i="1" dirty="0" smtClean="0"/>
          </a:p>
        </p:txBody>
      </p:sp>
      <p:cxnSp>
        <p:nvCxnSpPr>
          <p:cNvPr id="21" name="直線コネクタ 14"/>
          <p:cNvCxnSpPr>
            <a:cxnSpLocks noChangeShapeType="1"/>
          </p:cNvCxnSpPr>
          <p:nvPr/>
        </p:nvCxnSpPr>
        <p:spPr bwMode="auto">
          <a:xfrm>
            <a:off x="0" y="4077072"/>
            <a:ext cx="9144000" cy="0"/>
          </a:xfrm>
          <a:prstGeom prst="line">
            <a:avLst/>
          </a:prstGeom>
          <a:noFill/>
          <a:ln w="57150" cmpd="sng">
            <a:solidFill>
              <a:srgbClr val="FF0000"/>
            </a:solidFill>
            <a:round/>
            <a:headEnd/>
            <a:tailEnd/>
          </a:ln>
        </p:spPr>
      </p:cxnSp>
      <p:sp>
        <p:nvSpPr>
          <p:cNvPr id="22" name="TextBox 21"/>
          <p:cNvSpPr txBox="1"/>
          <p:nvPr/>
        </p:nvSpPr>
        <p:spPr>
          <a:xfrm>
            <a:off x="7058355" y="1556792"/>
            <a:ext cx="1552416" cy="1323439"/>
          </a:xfrm>
          <a:prstGeom prst="rect">
            <a:avLst/>
          </a:prstGeom>
          <a:noFill/>
          <a:ln>
            <a:solidFill>
              <a:srgbClr val="33CCCC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33CCCC"/>
                </a:solidFill>
              </a:rPr>
              <a:t>F</a:t>
            </a:r>
            <a:r>
              <a:rPr lang="en-US" b="1" dirty="0" smtClean="0">
                <a:solidFill>
                  <a:srgbClr val="33CCCC"/>
                </a:solidFill>
              </a:rPr>
              <a:t>or profit</a:t>
            </a:r>
          </a:p>
          <a:p>
            <a:pPr algn="ctr"/>
            <a:r>
              <a:rPr lang="en-US" b="1" dirty="0">
                <a:solidFill>
                  <a:srgbClr val="33CCCC"/>
                </a:solidFill>
              </a:rPr>
              <a:t>p</a:t>
            </a:r>
            <a:r>
              <a:rPr lang="en-US" b="1" dirty="0" smtClean="0">
                <a:solidFill>
                  <a:srgbClr val="33CCCC"/>
                </a:solidFill>
              </a:rPr>
              <a:t>layground of</a:t>
            </a:r>
          </a:p>
          <a:p>
            <a:pPr algn="ctr"/>
            <a:r>
              <a:rPr lang="en-US" b="1" dirty="0" smtClean="0">
                <a:solidFill>
                  <a:srgbClr val="33CCCC"/>
                </a:solidFill>
              </a:rPr>
              <a:t>commercial</a:t>
            </a:r>
          </a:p>
          <a:p>
            <a:pPr algn="ctr"/>
            <a:r>
              <a:rPr lang="en-US" b="1" dirty="0" smtClean="0">
                <a:solidFill>
                  <a:srgbClr val="33CCCC"/>
                </a:solidFill>
              </a:rPr>
              <a:t>publishers</a:t>
            </a:r>
          </a:p>
          <a:p>
            <a:pPr algn="ctr"/>
            <a:endParaRPr lang="en-US" sz="800" dirty="0" smtClean="0">
              <a:solidFill>
                <a:srgbClr val="33CCCC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95748" y="4542800"/>
            <a:ext cx="1506204" cy="10464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Non for profit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knowledge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commons</a:t>
            </a:r>
          </a:p>
          <a:p>
            <a:pPr algn="ctr"/>
            <a:endParaRPr lang="en-US" sz="800" dirty="0" smtClean="0">
              <a:solidFill>
                <a:srgbClr val="33CC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91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Who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has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access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to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articles?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452957" y="1124744"/>
            <a:ext cx="8458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>
                <a:solidFill>
                  <a:srgbClr val="33CCCC"/>
                </a:solidFill>
              </a:rPr>
              <a:t>O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nly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researcher</a:t>
            </a:r>
            <a:r>
              <a:rPr lang="fr-FR" sz="2300" b="0" dirty="0" err="1" smtClean="0">
                <a:solidFill>
                  <a:srgbClr val="33CCCC"/>
                </a:solidFill>
                <a:latin typeface="Calibri"/>
              </a:rPr>
              <a:t>s</a:t>
            </a:r>
            <a:r>
              <a:rPr lang="fr-FR" sz="2300" b="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33CCCC"/>
                </a:solidFill>
                <a:latin typeface="Calibri"/>
              </a:rPr>
              <a:t>working</a:t>
            </a:r>
            <a:r>
              <a:rPr lang="fr-FR" sz="2300" b="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in i</a:t>
            </a:r>
            <a:r>
              <a:rPr lang="fr-FR" sz="2300" b="0" dirty="0" smtClean="0">
                <a:solidFill>
                  <a:srgbClr val="33CCCC"/>
                </a:solidFill>
                <a:latin typeface="Calibri"/>
              </a:rPr>
              <a:t>nstitutions </a:t>
            </a:r>
            <a:r>
              <a:rPr lang="fr-FR" sz="2300" b="0" dirty="0" err="1" smtClean="0">
                <a:solidFill>
                  <a:srgbClr val="33CCCC"/>
                </a:solidFill>
                <a:latin typeface="Calibri"/>
              </a:rPr>
              <a:t>rich</a:t>
            </a:r>
            <a:r>
              <a:rPr lang="fr-FR" sz="2300" b="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33CCCC"/>
                </a:solidFill>
                <a:latin typeface="Calibri"/>
              </a:rPr>
              <a:t>enough</a:t>
            </a:r>
            <a:r>
              <a:rPr lang="fr-FR" sz="2300" b="0" dirty="0" smtClean="0">
                <a:solidFill>
                  <a:srgbClr val="33CCCC"/>
                </a:solidFill>
                <a:latin typeface="Calibri"/>
              </a:rPr>
              <a:t> </a:t>
            </a:r>
          </a:p>
          <a:p>
            <a:pPr algn="ctr"/>
            <a:r>
              <a:rPr lang="fr-FR" sz="2300" dirty="0">
                <a:solidFill>
                  <a:srgbClr val="33CCCC"/>
                </a:solidFill>
                <a:latin typeface="Calibri"/>
              </a:rPr>
              <a:t>t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o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pay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 the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very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costly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journals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they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</a:rPr>
              <a:t>need</a:t>
            </a:r>
            <a:r>
              <a:rPr lang="fr-FR" sz="2300" dirty="0">
                <a:solidFill>
                  <a:srgbClr val="33CCCC"/>
                </a:solidFill>
              </a:rPr>
              <a:t>!</a:t>
            </a:r>
            <a:r>
              <a:rPr lang="fr-FR" sz="2300" dirty="0" smtClean="0">
                <a:solidFill>
                  <a:srgbClr val="33CCCC"/>
                </a:solidFill>
                <a:latin typeface="Calibri"/>
              </a:rPr>
              <a:t> </a:t>
            </a:r>
            <a:r>
              <a:rPr lang="fr-FR" sz="2300" b="0" dirty="0" smtClean="0">
                <a:solidFill>
                  <a:srgbClr val="33CCCC"/>
                </a:solidFill>
                <a:latin typeface="Calibri"/>
              </a:rPr>
              <a:t> </a:t>
            </a:r>
            <a:endParaRPr lang="fr-FR" sz="2300" b="0" dirty="0">
              <a:solidFill>
                <a:srgbClr val="33CCCC"/>
              </a:solidFill>
              <a:latin typeface="Calibri"/>
            </a:endParaRPr>
          </a:p>
        </p:txBody>
      </p:sp>
      <p:sp>
        <p:nvSpPr>
          <p:cNvPr id="7" name="ZoneTexte 8"/>
          <p:cNvSpPr txBox="1">
            <a:spLocks noChangeArrowheads="1"/>
          </p:cNvSpPr>
          <p:nvPr/>
        </p:nvSpPr>
        <p:spPr bwMode="auto">
          <a:xfrm>
            <a:off x="307681" y="1700808"/>
            <a:ext cx="8534400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latin typeface="Calibri"/>
              </a:rPr>
              <a:t>  </a:t>
            </a:r>
          </a:p>
          <a:p>
            <a:pPr algn="ctr"/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Researcher</a:t>
            </a:r>
            <a:r>
              <a:rPr lang="fr-FR" sz="2300" b="0" dirty="0" err="1" smtClean="0">
                <a:solidFill>
                  <a:srgbClr val="000000"/>
                </a:solidFill>
                <a:latin typeface="Calibri"/>
              </a:rPr>
              <a:t>s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000000"/>
                </a:solidFill>
                <a:latin typeface="Calibri"/>
              </a:rPr>
              <a:t>working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in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enterpris</a:t>
            </a:r>
            <a:r>
              <a:rPr lang="fr-FR" sz="2300" b="0" dirty="0" err="1" smtClean="0">
                <a:solidFill>
                  <a:srgbClr val="000000"/>
                </a:solidFill>
                <a:latin typeface="Calibri"/>
              </a:rPr>
              <a:t>es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,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or </a:t>
            </a:r>
            <a:r>
              <a:rPr lang="fr-FR" sz="2300" dirty="0" smtClean="0">
                <a:solidFill>
                  <a:srgbClr val="000000"/>
                </a:solidFill>
              </a:rPr>
              <a:t>in </a:t>
            </a:r>
            <a:r>
              <a:rPr lang="fr-FR" sz="2300" dirty="0" err="1" smtClean="0">
                <a:solidFill>
                  <a:srgbClr val="000000"/>
                </a:solidFill>
              </a:rPr>
              <a:t>poor</a:t>
            </a:r>
            <a:r>
              <a:rPr lang="fr-FR" sz="2300" dirty="0" smtClean="0">
                <a:solidFill>
                  <a:srgbClr val="000000"/>
                </a:solidFill>
              </a:rPr>
              <a:t> countries, </a:t>
            </a:r>
          </a:p>
          <a:p>
            <a:pPr algn="ctr"/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t</a:t>
            </a:r>
            <a:r>
              <a:rPr lang="fr-FR" sz="2300" b="0" dirty="0" err="1" smtClean="0">
                <a:solidFill>
                  <a:srgbClr val="000000"/>
                </a:solidFill>
                <a:latin typeface="Calibri"/>
              </a:rPr>
              <a:t>eachers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2300" b="0" dirty="0" err="1" smtClean="0">
                <a:solidFill>
                  <a:srgbClr val="000000"/>
                </a:solidFill>
                <a:latin typeface="Calibri"/>
              </a:rPr>
              <a:t>students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fr-FR" sz="2300" b="0" dirty="0" err="1" smtClean="0">
                <a:solidFill>
                  <a:srgbClr val="000000"/>
                </a:solidFill>
                <a:latin typeface="Calibri"/>
              </a:rPr>
              <a:t>retired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000000"/>
                </a:solidFill>
                <a:latin typeface="Calibri"/>
              </a:rPr>
              <a:t>researchers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a</a:t>
            </a:r>
            <a:r>
              <a:rPr lang="fr-FR" sz="2300" b="0" dirty="0" smtClean="0">
                <a:solidFill>
                  <a:srgbClr val="000000"/>
                </a:solidFill>
                <a:latin typeface="Calibri"/>
              </a:rPr>
              <a:t>nd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citizens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who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finance </a:t>
            </a:r>
          </a:p>
          <a:p>
            <a:pPr algn="ctr"/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public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research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do not have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access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to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most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of the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research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article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s</a:t>
            </a:r>
            <a:r>
              <a:rPr lang="fr-FR" sz="2300" dirty="0" smtClean="0"/>
              <a:t>.</a:t>
            </a:r>
            <a:r>
              <a:rPr lang="fr-FR" sz="2300" b="0" dirty="0" smtClean="0">
                <a:solidFill>
                  <a:srgbClr val="0000FF"/>
                </a:solidFill>
                <a:latin typeface="Calibri"/>
              </a:rPr>
              <a:t> </a:t>
            </a:r>
          </a:p>
          <a:p>
            <a:endParaRPr lang="fr-FR" sz="2300" b="0" dirty="0"/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323528" y="3354958"/>
            <a:ext cx="8395744" cy="12772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>
                <a:solidFill>
                  <a:srgbClr val="000000"/>
                </a:solidFill>
              </a:rPr>
              <a:t> M</a:t>
            </a:r>
            <a:r>
              <a:rPr lang="fr-FR" sz="2300" dirty="0" smtClean="0"/>
              <a:t>ost </a:t>
            </a:r>
            <a:r>
              <a:rPr lang="fr-FR" sz="2300" dirty="0"/>
              <a:t>of </a:t>
            </a:r>
            <a:r>
              <a:rPr lang="fr-FR" sz="2300" dirty="0" smtClean="0"/>
              <a:t>the </a:t>
            </a:r>
            <a:r>
              <a:rPr lang="fr-FR" sz="2300" dirty="0" err="1" smtClean="0"/>
              <a:t>research</a:t>
            </a:r>
            <a:r>
              <a:rPr lang="fr-FR" sz="2300" dirty="0" smtClean="0"/>
              <a:t> </a:t>
            </a:r>
            <a:r>
              <a:rPr lang="fr-FR" sz="2300" dirty="0" err="1" smtClean="0"/>
              <a:t>journals</a:t>
            </a:r>
            <a:r>
              <a:rPr lang="fr-FR" sz="2300" dirty="0" smtClean="0"/>
              <a:t> </a:t>
            </a:r>
            <a:r>
              <a:rPr lang="fr-FR" sz="2300" dirty="0"/>
              <a:t>have been </a:t>
            </a:r>
            <a:r>
              <a:rPr lang="fr-FR" sz="2300" dirty="0" err="1"/>
              <a:t>bought</a:t>
            </a:r>
            <a:r>
              <a:rPr lang="fr-FR" sz="2300" dirty="0"/>
              <a:t> </a:t>
            </a:r>
            <a:r>
              <a:rPr lang="fr-FR" sz="2300" dirty="0" smtClean="0"/>
              <a:t>by 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f</a:t>
            </a:r>
            <a:r>
              <a:rPr lang="fr-FR" sz="2300" dirty="0" smtClean="0">
                <a:solidFill>
                  <a:srgbClr val="FF0000"/>
                </a:solidFill>
              </a:rPr>
              <a:t>ew major </a:t>
            </a:r>
            <a:r>
              <a:rPr lang="fr-FR" sz="2300" dirty="0" err="1" smtClean="0">
                <a:solidFill>
                  <a:srgbClr val="FF0000"/>
                </a:solidFill>
              </a:rPr>
              <a:t>publishers</a:t>
            </a:r>
            <a:r>
              <a:rPr lang="fr-FR" sz="2300" dirty="0" smtClean="0"/>
              <a:t>, </a:t>
            </a:r>
            <a:r>
              <a:rPr lang="fr-FR" sz="2300" dirty="0" err="1" smtClean="0"/>
              <a:t>whose</a:t>
            </a:r>
            <a:r>
              <a:rPr lang="fr-FR" sz="2300" dirty="0" smtClean="0"/>
              <a:t> </a:t>
            </a:r>
            <a:r>
              <a:rPr lang="fr-FR" sz="2300" dirty="0" err="1" smtClean="0"/>
              <a:t>exhorbitant</a:t>
            </a:r>
            <a:r>
              <a:rPr lang="fr-FR" sz="2300" dirty="0" smtClean="0"/>
              <a:t> </a:t>
            </a:r>
            <a:r>
              <a:rPr lang="fr-FR" sz="2300" dirty="0"/>
              <a:t>profits </a:t>
            </a:r>
            <a:r>
              <a:rPr lang="fr-FR" sz="2300" dirty="0" err="1">
                <a:solidFill>
                  <a:srgbClr val="FF0000"/>
                </a:solidFill>
              </a:rPr>
              <a:t>rely</a:t>
            </a:r>
            <a:r>
              <a:rPr lang="fr-FR" sz="2300" dirty="0">
                <a:solidFill>
                  <a:srgbClr val="FF0000"/>
                </a:solidFill>
              </a:rPr>
              <a:t> on the </a:t>
            </a:r>
            <a:r>
              <a:rPr lang="fr-FR" sz="2300" dirty="0" err="1" smtClean="0">
                <a:solidFill>
                  <a:srgbClr val="FF0000"/>
                </a:solidFill>
              </a:rPr>
              <a:t>work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300" dirty="0" err="1" smtClean="0"/>
              <a:t>that</a:t>
            </a:r>
            <a:r>
              <a:rPr lang="fr-FR" sz="2300" dirty="0" smtClean="0"/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researchers</a:t>
            </a:r>
            <a:r>
              <a:rPr lang="fr-FR" sz="2300" dirty="0" smtClean="0"/>
              <a:t> </a:t>
            </a:r>
            <a:r>
              <a:rPr lang="fr-FR" sz="2300" dirty="0">
                <a:solidFill>
                  <a:srgbClr val="FF0000"/>
                </a:solidFill>
              </a:rPr>
              <a:t>and</a:t>
            </a:r>
            <a:r>
              <a:rPr lang="fr-FR" sz="2300" dirty="0"/>
              <a:t> </a:t>
            </a:r>
            <a:r>
              <a:rPr lang="fr-FR" sz="2300" dirty="0" err="1"/>
              <a:t>their</a:t>
            </a:r>
            <a:r>
              <a:rPr lang="fr-FR" sz="2300" dirty="0"/>
              <a:t> </a:t>
            </a:r>
            <a:r>
              <a:rPr lang="fr-FR" sz="2300" dirty="0" err="1">
                <a:solidFill>
                  <a:srgbClr val="FF0000"/>
                </a:solidFill>
              </a:rPr>
              <a:t>funding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err="1">
                <a:solidFill>
                  <a:srgbClr val="FF0000"/>
                </a:solidFill>
              </a:rPr>
              <a:t>agencies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err="1">
                <a:solidFill>
                  <a:srgbClr val="FF0000"/>
                </a:solidFill>
              </a:rPr>
              <a:t>offer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err="1">
                <a:solidFill>
                  <a:srgbClr val="FF0000"/>
                </a:solidFill>
              </a:rPr>
              <a:t>them</a:t>
            </a:r>
            <a:r>
              <a:rPr lang="fr-FR" sz="2300" dirty="0">
                <a:solidFill>
                  <a:srgbClr val="FF0000"/>
                </a:solidFill>
              </a:rPr>
              <a:t> for </a:t>
            </a:r>
            <a:r>
              <a:rPr lang="fr-FR" sz="2300" dirty="0" smtClean="0">
                <a:solidFill>
                  <a:srgbClr val="FF0000"/>
                </a:solidFill>
              </a:rPr>
              <a:t>free</a:t>
            </a:r>
            <a:r>
              <a:rPr lang="fr-FR" sz="2300" dirty="0" smtClean="0"/>
              <a:t>.</a:t>
            </a:r>
          </a:p>
          <a:p>
            <a:pPr algn="ctr"/>
            <a:endParaRPr lang="fr-FR" sz="800" b="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7681" y="4663296"/>
            <a:ext cx="861688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0" dirty="0" err="1" smtClean="0"/>
              <a:t>Today</a:t>
            </a:r>
            <a:r>
              <a:rPr lang="fr-FR" sz="2300" dirty="0" smtClean="0"/>
              <a:t>, </a:t>
            </a:r>
            <a:r>
              <a:rPr lang="fr-FR" sz="2300" dirty="0" err="1" smtClean="0">
                <a:solidFill>
                  <a:srgbClr val="28C191"/>
                </a:solidFill>
              </a:rPr>
              <a:t>pub</a:t>
            </a:r>
            <a:r>
              <a:rPr lang="fr-FR" sz="2300" dirty="0" err="1" smtClean="0">
                <a:solidFill>
                  <a:srgbClr val="33CCCC"/>
                </a:solidFill>
              </a:rPr>
              <a:t>lish</a:t>
            </a:r>
            <a:r>
              <a:rPr lang="fr-FR" sz="2300" dirty="0" err="1" smtClean="0">
                <a:solidFill>
                  <a:srgbClr val="28C191"/>
                </a:solidFill>
              </a:rPr>
              <a:t>ers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>
                <a:solidFill>
                  <a:srgbClr val="28C191"/>
                </a:solidFill>
              </a:rPr>
              <a:t>benefit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 err="1">
                <a:solidFill>
                  <a:srgbClr val="28C191"/>
                </a:solidFill>
              </a:rPr>
              <a:t>from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/>
              <a:t>the digital </a:t>
            </a:r>
            <a:r>
              <a:rPr lang="fr-FR" sz="2300" dirty="0" err="1"/>
              <a:t>revolution</a:t>
            </a:r>
            <a:r>
              <a:rPr lang="fr-FR" sz="2300" dirty="0"/>
              <a:t> </a:t>
            </a:r>
            <a:r>
              <a:rPr lang="fr-FR" sz="2300" dirty="0" smtClean="0"/>
              <a:t>and </a:t>
            </a:r>
            <a:r>
              <a:rPr lang="fr-FR" sz="2300" dirty="0"/>
              <a:t>the Web </a:t>
            </a:r>
            <a:r>
              <a:rPr lang="fr-FR" sz="2300" dirty="0" smtClean="0"/>
              <a:t> to </a:t>
            </a:r>
          </a:p>
          <a:p>
            <a:pPr algn="ctr"/>
            <a:r>
              <a:rPr lang="fr-FR" sz="2300" dirty="0" err="1" smtClean="0"/>
              <a:t>reduce</a:t>
            </a:r>
            <a:r>
              <a:rPr lang="fr-FR" sz="2300" dirty="0" smtClean="0"/>
              <a:t> </a:t>
            </a:r>
            <a:r>
              <a:rPr lang="fr-FR" sz="2300" dirty="0"/>
              <a:t>production </a:t>
            </a:r>
            <a:r>
              <a:rPr lang="fr-FR" sz="2300" dirty="0" err="1" smtClean="0"/>
              <a:t>costs</a:t>
            </a:r>
            <a:r>
              <a:rPr lang="fr-FR" sz="2300" dirty="0" smtClean="0"/>
              <a:t> </a:t>
            </a:r>
            <a:r>
              <a:rPr lang="fr-FR" sz="2300" dirty="0" err="1" smtClean="0"/>
              <a:t>using</a:t>
            </a:r>
            <a:r>
              <a:rPr lang="fr-FR" sz="2300" dirty="0" smtClean="0"/>
              <a:t> </a:t>
            </a:r>
            <a:r>
              <a:rPr lang="fr-FR" sz="2300" dirty="0" smtClean="0">
                <a:solidFill>
                  <a:srgbClr val="28C191"/>
                </a:solidFill>
              </a:rPr>
              <a:t>online </a:t>
            </a:r>
            <a:r>
              <a:rPr lang="fr-FR" sz="2300" dirty="0" err="1" smtClean="0">
                <a:solidFill>
                  <a:srgbClr val="28C191"/>
                </a:solidFill>
              </a:rPr>
              <a:t>peer-reviewing</a:t>
            </a:r>
            <a:r>
              <a:rPr lang="fr-FR" sz="2300" dirty="0" smtClean="0">
                <a:solidFill>
                  <a:srgbClr val="28C191"/>
                </a:solidFill>
              </a:rPr>
              <a:t> and </a:t>
            </a:r>
            <a:r>
              <a:rPr lang="fr-FR" sz="2300" dirty="0" err="1" smtClean="0">
                <a:solidFill>
                  <a:srgbClr val="28C191"/>
                </a:solidFill>
              </a:rPr>
              <a:t>publishing</a:t>
            </a:r>
            <a:r>
              <a:rPr lang="fr-FR" sz="2300" dirty="0" smtClean="0"/>
              <a:t>,</a:t>
            </a:r>
            <a:endParaRPr lang="fr-FR" sz="2300" dirty="0"/>
          </a:p>
          <a:p>
            <a:pPr algn="ctr"/>
            <a:r>
              <a:rPr lang="fr-FR" sz="2300" dirty="0">
                <a:solidFill>
                  <a:srgbClr val="28C191"/>
                </a:solidFill>
              </a:rPr>
              <a:t>b</a:t>
            </a:r>
            <a:r>
              <a:rPr lang="fr-FR" sz="2300" dirty="0" smtClean="0">
                <a:solidFill>
                  <a:srgbClr val="28C191"/>
                </a:solidFill>
              </a:rPr>
              <a:t>ut </a:t>
            </a:r>
            <a:r>
              <a:rPr lang="fr-FR" sz="2300" dirty="0" err="1" smtClean="0">
                <a:solidFill>
                  <a:srgbClr val="28C191"/>
                </a:solidFill>
              </a:rPr>
              <a:t>keep</a:t>
            </a:r>
            <a:r>
              <a:rPr lang="fr-FR" sz="2300" dirty="0" smtClean="0">
                <a:solidFill>
                  <a:srgbClr val="28C191"/>
                </a:solidFill>
              </a:rPr>
              <a:t> the </a:t>
            </a:r>
            <a:r>
              <a:rPr lang="fr-FR" sz="2300" dirty="0">
                <a:solidFill>
                  <a:srgbClr val="28C191"/>
                </a:solidFill>
              </a:rPr>
              <a:t>business model </a:t>
            </a:r>
            <a:r>
              <a:rPr lang="fr-FR" sz="2300" dirty="0" err="1">
                <a:solidFill>
                  <a:srgbClr val="28C191"/>
                </a:solidFill>
              </a:rPr>
              <a:t>designed</a:t>
            </a:r>
            <a:r>
              <a:rPr lang="fr-FR" sz="2300" dirty="0">
                <a:solidFill>
                  <a:srgbClr val="28C191"/>
                </a:solidFill>
              </a:rPr>
              <a:t> for </a:t>
            </a:r>
            <a:r>
              <a:rPr lang="fr-FR" sz="2300" dirty="0" smtClean="0">
                <a:solidFill>
                  <a:srgbClr val="28C191"/>
                </a:solidFill>
              </a:rPr>
              <a:t>printing on </a:t>
            </a:r>
            <a:r>
              <a:rPr lang="fr-FR" sz="2300" dirty="0" err="1" smtClean="0">
                <a:solidFill>
                  <a:srgbClr val="28C191"/>
                </a:solidFill>
              </a:rPr>
              <a:t>paper</a:t>
            </a:r>
            <a:r>
              <a:rPr lang="fr-FR" sz="2300" dirty="0" smtClean="0"/>
              <a:t>.</a:t>
            </a:r>
          </a:p>
          <a:p>
            <a:pPr algn="ctr"/>
            <a:endParaRPr lang="fr-FR" sz="2300" dirty="0">
              <a:solidFill>
                <a:srgbClr val="28C191"/>
              </a:solidFill>
            </a:endParaRPr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M</a:t>
            </a:r>
            <a:r>
              <a:rPr lang="fr-FR" sz="2300" dirty="0" smtClean="0">
                <a:solidFill>
                  <a:srgbClr val="FF0000"/>
                </a:solidFill>
              </a:rPr>
              <a:t>ajor </a:t>
            </a:r>
            <a:r>
              <a:rPr lang="fr-FR" sz="2300" dirty="0" err="1" smtClean="0">
                <a:solidFill>
                  <a:srgbClr val="FF0000"/>
                </a:solidFill>
              </a:rPr>
              <a:t>publishers</a:t>
            </a:r>
            <a:r>
              <a:rPr lang="fr-FR" sz="2300" dirty="0" smtClean="0">
                <a:solidFill>
                  <a:srgbClr val="FF0000"/>
                </a:solidFill>
              </a:rPr>
              <a:t> have </a:t>
            </a:r>
            <a:r>
              <a:rPr lang="fr-FR" sz="2300" dirty="0" err="1" smtClean="0">
                <a:solidFill>
                  <a:srgbClr val="FF0000"/>
                </a:solidFill>
              </a:rPr>
              <a:t>acquired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>
                <a:solidFill>
                  <a:srgbClr val="FF0000"/>
                </a:solidFill>
              </a:rPr>
              <a:t>an </a:t>
            </a:r>
            <a:r>
              <a:rPr lang="fr-FR" sz="2300" dirty="0" err="1">
                <a:solidFill>
                  <a:srgbClr val="FF0000"/>
                </a:solidFill>
              </a:rPr>
              <a:t>oligopolistic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smtClean="0">
                <a:solidFill>
                  <a:srgbClr val="FF0000"/>
                </a:solidFill>
              </a:rPr>
              <a:t>position</a:t>
            </a:r>
            <a:r>
              <a:rPr lang="fr-FR" sz="2300" dirty="0">
                <a:solidFill>
                  <a:srgbClr val="FF0000"/>
                </a:solidFill>
              </a:rPr>
              <a:t>!</a:t>
            </a:r>
            <a:endParaRPr lang="en-US" sz="2300" dirty="0">
              <a:solidFill>
                <a:srgbClr val="FF0000"/>
              </a:solidFill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7261"/>
              </p:ext>
            </p:extLst>
          </p:nvPr>
        </p:nvGraphicFramePr>
        <p:xfrm>
          <a:off x="3914089" y="5795987"/>
          <a:ext cx="1143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867" name="Equation" r:id="rId3" imgW="228600" imgH="203200" progId="Equation.3">
                  <p:embed/>
                </p:oleObj>
              </mc:Choice>
              <mc:Fallback>
                <p:oleObj name="Equation" r:id="rId3" imgW="2286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4089" y="5795987"/>
                        <a:ext cx="1143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CC-B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2003, the Berlin </a:t>
            </a:r>
            <a:r>
              <a:rPr lang="fr-FR" sz="3300" b="1" dirty="0" err="1">
                <a:solidFill>
                  <a:srgbClr val="FF0000"/>
                </a:solidFill>
                <a:latin typeface="Arial"/>
              </a:rPr>
              <a:t>D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eclaration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24744"/>
            <a:ext cx="7668344" cy="2666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8" y="3791216"/>
            <a:ext cx="7544362" cy="2367033"/>
          </a:xfrm>
          <a:prstGeom prst="rect">
            <a:avLst/>
          </a:prstGeom>
        </p:spPr>
      </p:pic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22nd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October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2003,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signatories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33" y="1474947"/>
            <a:ext cx="3451603" cy="4339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56792"/>
            <a:ext cx="5191534" cy="3744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6237312"/>
            <a:ext cx="5311534" cy="5859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333" y="5733256"/>
            <a:ext cx="3455337" cy="6103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7944" y="5291888"/>
            <a:ext cx="4679568" cy="5230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7944" y="5831525"/>
            <a:ext cx="5040560" cy="4590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8989" y="1161804"/>
            <a:ext cx="2994899" cy="3229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7944" y="1196752"/>
            <a:ext cx="1346118" cy="232787"/>
          </a:xfrm>
          <a:prstGeom prst="rect">
            <a:avLst/>
          </a:prstGeom>
        </p:spPr>
      </p:pic>
      <p:pic>
        <p:nvPicPr>
          <p:cNvPr id="14" name="Picture 13" descr="CC-BY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37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6200" y="-762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The business model of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publishers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2651910" y="1128807"/>
            <a:ext cx="3829807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latin typeface="Calibri"/>
              </a:rPr>
              <a:t>Researcher</a:t>
            </a:r>
            <a:r>
              <a:rPr lang="fr-FR" sz="2300" b="0" dirty="0" err="1" smtClean="0">
                <a:latin typeface="Calibri"/>
              </a:rPr>
              <a:t>s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b="0" dirty="0" err="1" smtClean="0">
                <a:solidFill>
                  <a:srgbClr val="3366FF"/>
                </a:solidFill>
                <a:latin typeface="Calibri"/>
              </a:rPr>
              <a:t>write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article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s</a:t>
            </a:r>
            <a:r>
              <a:rPr lang="fr-FR" sz="2300" b="0" dirty="0" smtClean="0">
                <a:latin typeface="Calibri"/>
              </a:rPr>
              <a:t>,</a:t>
            </a:r>
          </a:p>
          <a:p>
            <a:pPr algn="ctr"/>
            <a:r>
              <a:rPr lang="fr-FR" sz="2300" b="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typeset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them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latin typeface="Calibri"/>
              </a:rPr>
              <a:t>‘camera </a:t>
            </a:r>
            <a:r>
              <a:rPr lang="fr-FR" sz="2300" dirty="0" err="1" smtClean="0">
                <a:latin typeface="Calibri"/>
              </a:rPr>
              <a:t>ready</a:t>
            </a:r>
            <a:r>
              <a:rPr lang="fr-FR" sz="2300" dirty="0" smtClean="0">
                <a:latin typeface="Calibri"/>
              </a:rPr>
              <a:t>’,</a:t>
            </a:r>
            <a:r>
              <a:rPr lang="fr-FR" sz="2300" b="0" dirty="0" smtClean="0">
                <a:latin typeface="Calibri"/>
              </a:rPr>
              <a:t> </a:t>
            </a:r>
          </a:p>
          <a:p>
            <a:pPr algn="ctr"/>
            <a:r>
              <a:rPr lang="fr-FR" sz="2300" dirty="0" err="1">
                <a:solidFill>
                  <a:srgbClr val="3366FF"/>
                </a:solidFill>
                <a:latin typeface="Calibri"/>
              </a:rPr>
              <a:t>r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eview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those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of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their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peers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</a:p>
          <a:p>
            <a:pPr algn="ctr"/>
            <a:r>
              <a:rPr lang="fr-FR" sz="2300" dirty="0">
                <a:latin typeface="Calibri"/>
              </a:rPr>
              <a:t>a</a:t>
            </a:r>
            <a:r>
              <a:rPr lang="fr-FR" sz="2300" dirty="0" smtClean="0">
                <a:latin typeface="Calibri"/>
              </a:rPr>
              <a:t>nd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are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editors of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journals</a:t>
            </a:r>
            <a:r>
              <a:rPr lang="fr-FR" sz="2300" dirty="0" smtClean="0">
                <a:latin typeface="Calibri"/>
              </a:rPr>
              <a:t>.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34" y="1124744"/>
            <a:ext cx="1640264" cy="18478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524328" y="1556792"/>
            <a:ext cx="904967" cy="19558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245069" y="1556792"/>
            <a:ext cx="279259" cy="94818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091466" y="3573016"/>
            <a:ext cx="1479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i="1" dirty="0" err="1" smtClean="0">
                <a:solidFill>
                  <a:srgbClr val="000000"/>
                </a:solidFill>
              </a:rPr>
              <a:t>Their</a:t>
            </a:r>
            <a:r>
              <a:rPr lang="fr-FR" i="1" dirty="0" smtClean="0">
                <a:solidFill>
                  <a:srgbClr val="000000"/>
                </a:solidFill>
              </a:rPr>
              <a:t> salaries </a:t>
            </a:r>
          </a:p>
          <a:p>
            <a:pPr algn="ctr"/>
            <a:r>
              <a:rPr lang="fr-FR" i="1" dirty="0" smtClean="0">
                <a:solidFill>
                  <a:srgbClr val="000000"/>
                </a:solidFill>
              </a:rPr>
              <a:t>are </a:t>
            </a:r>
            <a:r>
              <a:rPr lang="fr-FR" i="1" dirty="0" err="1" smtClean="0">
                <a:solidFill>
                  <a:srgbClr val="000000"/>
                </a:solidFill>
              </a:rPr>
              <a:t>paid</a:t>
            </a:r>
            <a:endParaRPr lang="fr-FR" i="1" dirty="0" smtClean="0">
              <a:solidFill>
                <a:srgbClr val="000000"/>
              </a:solidFill>
            </a:endParaRPr>
          </a:p>
          <a:p>
            <a:pPr algn="ctr"/>
            <a:r>
              <a:rPr lang="fr-FR" i="1" dirty="0" smtClean="0">
                <a:solidFill>
                  <a:srgbClr val="000000"/>
                </a:solidFill>
              </a:rPr>
              <a:t>by </a:t>
            </a:r>
            <a:r>
              <a:rPr lang="fr-FR" i="1" dirty="0" err="1" smtClean="0">
                <a:solidFill>
                  <a:srgbClr val="000000"/>
                </a:solidFill>
              </a:rPr>
              <a:t>taxpayers</a:t>
            </a:r>
            <a:endParaRPr lang="fr-FR" i="1" dirty="0">
              <a:solidFill>
                <a:srgbClr val="000000"/>
              </a:solidFill>
            </a:endParaRPr>
          </a:p>
        </p:txBody>
      </p:sp>
      <p:sp>
        <p:nvSpPr>
          <p:cNvPr id="12" name="ZoneTexte 14"/>
          <p:cNvSpPr txBox="1">
            <a:spLocks noChangeArrowheads="1"/>
          </p:cNvSpPr>
          <p:nvPr/>
        </p:nvSpPr>
        <p:spPr bwMode="auto">
          <a:xfrm>
            <a:off x="1043608" y="5505326"/>
            <a:ext cx="7434064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Librarians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negociate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 err="1">
                <a:solidFill>
                  <a:srgbClr val="28C191"/>
                </a:solidFill>
              </a:rPr>
              <a:t>subscription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 err="1">
                <a:solidFill>
                  <a:srgbClr val="28C191"/>
                </a:solidFill>
              </a:rPr>
              <a:t>contracts</a:t>
            </a:r>
            <a:r>
              <a:rPr lang="fr-FR" sz="2300" dirty="0">
                <a:solidFill>
                  <a:srgbClr val="28C191"/>
                </a:solidFill>
              </a:rPr>
              <a:t> </a:t>
            </a:r>
            <a:r>
              <a:rPr lang="fr-FR" sz="2300" dirty="0" err="1" smtClean="0"/>
              <a:t>with</a:t>
            </a:r>
            <a:r>
              <a:rPr lang="fr-FR" sz="2300" dirty="0" smtClean="0"/>
              <a:t> </a:t>
            </a:r>
            <a:r>
              <a:rPr lang="fr-FR" sz="2300" dirty="0" err="1" smtClean="0"/>
              <a:t>publishers</a:t>
            </a:r>
            <a:r>
              <a:rPr lang="fr-FR" sz="2300" dirty="0"/>
              <a:t> </a:t>
            </a:r>
            <a:r>
              <a:rPr lang="fr-FR" sz="2300" dirty="0" smtClean="0">
                <a:latin typeface="Calibri"/>
              </a:rPr>
              <a:t>(</a:t>
            </a:r>
            <a:r>
              <a:rPr lang="fr-FR" sz="2300" dirty="0" err="1" smtClean="0">
                <a:latin typeface="Calibri"/>
              </a:rPr>
              <a:t>increasingly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latin typeface="Calibri"/>
              </a:rPr>
              <a:t>with</a:t>
            </a:r>
            <a:r>
              <a:rPr lang="fr-FR" sz="2300" dirty="0" smtClean="0"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prepaid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APCs</a:t>
            </a:r>
            <a:r>
              <a:rPr lang="fr-FR" sz="2300" dirty="0" smtClean="0">
                <a:latin typeface="Calibri"/>
              </a:rPr>
              <a:t>),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pay</a:t>
            </a:r>
            <a:r>
              <a:rPr lang="fr-FR" sz="23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for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them</a:t>
            </a:r>
            <a:r>
              <a:rPr lang="fr-FR" sz="2300" dirty="0" smtClean="0">
                <a:latin typeface="Calibri"/>
              </a:rPr>
              <a:t>, 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control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access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to articles </a:t>
            </a:r>
            <a:r>
              <a:rPr lang="fr-FR" sz="2300" dirty="0" smtClean="0">
                <a:latin typeface="Calibri"/>
              </a:rPr>
              <a:t>and </a:t>
            </a:r>
            <a:r>
              <a:rPr lang="fr-FR" sz="2300" dirty="0" err="1" smtClean="0">
                <a:solidFill>
                  <a:srgbClr val="28C191"/>
                </a:solidFill>
                <a:latin typeface="Calibri"/>
              </a:rPr>
              <a:t>curate</a:t>
            </a:r>
            <a:r>
              <a:rPr lang="fr-FR" sz="2300" dirty="0" smtClean="0">
                <a:solidFill>
                  <a:srgbClr val="28C191"/>
                </a:solidFill>
                <a:latin typeface="Calibri"/>
              </a:rPr>
              <a:t> the collections</a:t>
            </a:r>
            <a:r>
              <a:rPr lang="fr-FR" sz="2300" dirty="0" smtClean="0"/>
              <a:t>.</a:t>
            </a:r>
            <a:r>
              <a:rPr lang="fr-FR" sz="23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/>
              </a:rPr>
              <a:t> </a:t>
            </a:r>
            <a:endParaRPr lang="fr-FR" sz="2300" dirty="0">
              <a:ln>
                <a:solidFill>
                  <a:schemeClr val="tx1"/>
                </a:solidFill>
              </a:ln>
              <a:latin typeface="Calibri"/>
            </a:endParaRPr>
          </a:p>
          <a:p>
            <a:pPr algn="ctr"/>
            <a:endParaRPr lang="fr-FR" sz="100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 flipH="1" flipV="1">
            <a:off x="6372200" y="2019435"/>
            <a:ext cx="1343875" cy="1256821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2350362" y="2789236"/>
            <a:ext cx="4597902" cy="272382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b="0" dirty="0" err="1" smtClean="0">
                <a:latin typeface="Calibri"/>
              </a:rPr>
              <a:t>After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dirty="0" smtClean="0">
                <a:latin typeface="Calibri"/>
              </a:rPr>
              <a:t>articles are</a:t>
            </a:r>
            <a:r>
              <a:rPr lang="fr-FR" sz="2300" b="0" dirty="0" smtClean="0">
                <a:latin typeface="Calibri"/>
              </a:rPr>
              <a:t> </a:t>
            </a:r>
            <a:r>
              <a:rPr lang="fr-FR" sz="2300" b="0" dirty="0" err="1" smtClean="0">
                <a:latin typeface="Calibri"/>
              </a:rPr>
              <a:t>accepted</a:t>
            </a:r>
            <a:endParaRPr lang="fr-FR" sz="2300" b="0" dirty="0" smtClean="0">
              <a:latin typeface="Calibri"/>
            </a:endParaRPr>
          </a:p>
          <a:p>
            <a:pPr algn="ctr"/>
            <a:r>
              <a:rPr lang="fr-FR" sz="2300" dirty="0">
                <a:latin typeface="Calibri"/>
              </a:rPr>
              <a:t>b</a:t>
            </a:r>
            <a:r>
              <a:rPr lang="fr-FR" sz="2300" dirty="0" smtClean="0">
                <a:latin typeface="Calibri"/>
              </a:rPr>
              <a:t>y </a:t>
            </a:r>
            <a:r>
              <a:rPr lang="fr-FR" sz="2300" dirty="0" err="1" smtClean="0">
                <a:latin typeface="Calibri"/>
              </a:rPr>
              <a:t>reviewers</a:t>
            </a:r>
            <a:r>
              <a:rPr lang="fr-FR" sz="2300" dirty="0" smtClean="0">
                <a:latin typeface="Calibri"/>
              </a:rPr>
              <a:t> and editors,</a:t>
            </a:r>
          </a:p>
          <a:p>
            <a:pPr algn="ctr"/>
            <a:r>
              <a:rPr lang="fr-FR" sz="2300" dirty="0" err="1">
                <a:solidFill>
                  <a:srgbClr val="FF0000"/>
                </a:solidFill>
              </a:rPr>
              <a:t>p</a:t>
            </a:r>
            <a:r>
              <a:rPr lang="fr-FR" sz="2300" dirty="0" err="1" smtClean="0">
                <a:solidFill>
                  <a:srgbClr val="FF0000"/>
                </a:solidFill>
              </a:rPr>
              <a:t>ublishers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ask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authors</a:t>
            </a:r>
            <a:r>
              <a:rPr lang="fr-FR" sz="2300" dirty="0">
                <a:solidFill>
                  <a:srgbClr val="FF0000"/>
                </a:solidFill>
              </a:rPr>
              <a:t> </a:t>
            </a:r>
            <a:r>
              <a:rPr lang="fr-FR" sz="2300" dirty="0" smtClean="0">
                <a:solidFill>
                  <a:srgbClr val="FF0000"/>
                </a:solidFill>
              </a:rPr>
              <a:t>to </a:t>
            </a:r>
            <a:r>
              <a:rPr lang="fr-FR" sz="2300" dirty="0" err="1" smtClean="0">
                <a:solidFill>
                  <a:srgbClr val="FF0000"/>
                </a:solidFill>
              </a:rPr>
              <a:t>give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them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their</a:t>
            </a:r>
            <a:r>
              <a:rPr lang="fr-FR" sz="2300" dirty="0" smtClean="0">
                <a:solidFill>
                  <a:srgbClr val="FF0000"/>
                </a:solidFill>
              </a:rPr>
              <a:t> copyright for free</a:t>
            </a:r>
            <a:r>
              <a:rPr lang="fr-FR" sz="2300" dirty="0" smtClean="0"/>
              <a:t>.</a:t>
            </a:r>
          </a:p>
          <a:p>
            <a:pPr algn="ctr"/>
            <a:r>
              <a:rPr lang="fr-FR" sz="2300" dirty="0" err="1" smtClean="0"/>
              <a:t>Journals</a:t>
            </a:r>
            <a:r>
              <a:rPr lang="fr-FR" sz="2300" dirty="0" smtClean="0"/>
              <a:t> are </a:t>
            </a:r>
            <a:r>
              <a:rPr lang="fr-FR" sz="2300" dirty="0" err="1" smtClean="0"/>
              <a:t>sold</a:t>
            </a:r>
            <a:r>
              <a:rPr lang="fr-FR" sz="2300" dirty="0" smtClean="0"/>
              <a:t> by </a:t>
            </a:r>
            <a:r>
              <a:rPr lang="fr-FR" sz="2300" dirty="0" err="1" smtClean="0"/>
              <a:t>subscription</a:t>
            </a:r>
            <a:r>
              <a:rPr lang="fr-FR" sz="2300" dirty="0" smtClean="0"/>
              <a:t>.</a:t>
            </a:r>
          </a:p>
          <a:p>
            <a:pPr algn="ctr"/>
            <a:r>
              <a:rPr lang="fr-FR" sz="2300" dirty="0" smtClean="0"/>
              <a:t> </a:t>
            </a:r>
            <a:r>
              <a:rPr lang="fr-FR" sz="2300" dirty="0" smtClean="0">
                <a:solidFill>
                  <a:srgbClr val="FF0000"/>
                </a:solidFill>
              </a:rPr>
              <a:t>Articles are in open </a:t>
            </a:r>
            <a:r>
              <a:rPr lang="fr-FR" sz="2300" dirty="0" err="1">
                <a:solidFill>
                  <a:srgbClr val="FF0000"/>
                </a:solidFill>
              </a:rPr>
              <a:t>a</a:t>
            </a:r>
            <a:r>
              <a:rPr lang="fr-FR" sz="2300" dirty="0" err="1" smtClean="0">
                <a:solidFill>
                  <a:srgbClr val="FF0000"/>
                </a:solidFill>
              </a:rPr>
              <a:t>ccess</a:t>
            </a:r>
            <a:r>
              <a:rPr lang="fr-FR" sz="2300" dirty="0" smtClean="0">
                <a:solidFill>
                  <a:srgbClr val="FF0000"/>
                </a:solidFill>
              </a:rPr>
              <a:t> if </a:t>
            </a:r>
            <a:r>
              <a:rPr lang="fr-FR" sz="2300" dirty="0" err="1" smtClean="0">
                <a:solidFill>
                  <a:srgbClr val="FF0000"/>
                </a:solidFill>
              </a:rPr>
              <a:t>authors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pay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them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smtClean="0"/>
              <a:t>Article </a:t>
            </a:r>
            <a:r>
              <a:rPr lang="fr-FR" sz="2300" dirty="0" err="1" smtClean="0"/>
              <a:t>Processing</a:t>
            </a:r>
            <a:r>
              <a:rPr lang="fr-FR" sz="2300" dirty="0" smtClean="0"/>
              <a:t> Charges.</a:t>
            </a:r>
          </a:p>
          <a:p>
            <a:pPr algn="ctr"/>
            <a:endParaRPr lang="fr-FR" sz="1000" dirty="0" smtClean="0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H="1">
            <a:off x="7716074" y="4797152"/>
            <a:ext cx="244398" cy="836278"/>
          </a:xfrm>
          <a:prstGeom prst="line">
            <a:avLst/>
          </a:prstGeom>
          <a:noFill/>
          <a:ln w="9525">
            <a:solidFill>
              <a:srgbClr val="28C19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2705" y="3861048"/>
            <a:ext cx="823868" cy="208352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971600" y="4149080"/>
            <a:ext cx="662995" cy="724314"/>
          </a:xfrm>
          <a:prstGeom prst="rect">
            <a:avLst/>
          </a:prstGeom>
        </p:spPr>
      </p:pic>
      <p:sp>
        <p:nvSpPr>
          <p:cNvPr id="19" name="Line 12"/>
          <p:cNvSpPr>
            <a:spLocks noChangeShapeType="1"/>
          </p:cNvSpPr>
          <p:nvPr/>
        </p:nvSpPr>
        <p:spPr bwMode="auto">
          <a:xfrm flipV="1">
            <a:off x="1829598" y="1575308"/>
            <a:ext cx="960230" cy="44412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solidFill>
                <a:srgbClr val="0DA170"/>
              </a:solidFill>
            </a:endParaRPr>
          </a:p>
        </p:txBody>
      </p:sp>
      <p:cxnSp>
        <p:nvCxnSpPr>
          <p:cNvPr id="22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6" name="TextBox 15"/>
          <p:cNvSpPr txBox="1"/>
          <p:nvPr/>
        </p:nvSpPr>
        <p:spPr>
          <a:xfrm>
            <a:off x="65181" y="5877272"/>
            <a:ext cx="12760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Publishers</a:t>
            </a:r>
          </a:p>
          <a:p>
            <a:pPr algn="ctr"/>
            <a:r>
              <a:rPr lang="en-US" i="1" dirty="0"/>
              <a:t>m</a:t>
            </a:r>
            <a:r>
              <a:rPr lang="en-US" i="1" dirty="0" smtClean="0"/>
              <a:t>ake huge</a:t>
            </a:r>
          </a:p>
          <a:p>
            <a:pPr algn="ctr"/>
            <a:r>
              <a:rPr lang="en-US" i="1" dirty="0" smtClean="0"/>
              <a:t>profits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-77454" y="2966120"/>
            <a:ext cx="2151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Researchers</a:t>
            </a:r>
          </a:p>
          <a:p>
            <a:pPr algn="ctr"/>
            <a:r>
              <a:rPr lang="en-US" i="1" dirty="0"/>
              <a:t>a</a:t>
            </a:r>
            <a:r>
              <a:rPr lang="en-US" i="1" dirty="0" smtClean="0"/>
              <a:t>cting as editors</a:t>
            </a:r>
          </a:p>
          <a:p>
            <a:pPr algn="ctr"/>
            <a:r>
              <a:rPr lang="en-US" i="1" dirty="0"/>
              <a:t>a</a:t>
            </a:r>
            <a:r>
              <a:rPr lang="en-US" i="1" dirty="0" smtClean="0"/>
              <a:t>nd referees for free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40349" y="1052736"/>
            <a:ext cx="1192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/>
              <a:t>Taxpayers</a:t>
            </a: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1180174" y="3819943"/>
            <a:ext cx="1159578" cy="61163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 dirty="0">
              <a:solidFill>
                <a:srgbClr val="0DA170"/>
              </a:solidFill>
            </a:endParaRPr>
          </a:p>
        </p:txBody>
      </p:sp>
      <p:pic>
        <p:nvPicPr>
          <p:cNvPr id="24" name="Picture 23" descr="CC-BY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00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2012, the ‘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Cost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of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Knowledge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’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revolt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4" y="2348880"/>
            <a:ext cx="6237312" cy="4015487"/>
          </a:xfrm>
          <a:prstGeom prst="rect">
            <a:avLst/>
          </a:prstGeom>
        </p:spPr>
      </p:pic>
      <p:sp>
        <p:nvSpPr>
          <p:cNvPr id="9" name="ZoneTexte 14"/>
          <p:cNvSpPr txBox="1">
            <a:spLocks noChangeArrowheads="1"/>
          </p:cNvSpPr>
          <p:nvPr/>
        </p:nvSpPr>
        <p:spPr bwMode="auto">
          <a:xfrm>
            <a:off x="0" y="866036"/>
            <a:ext cx="9108504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endParaRPr lang="fr-FR" sz="1200" dirty="0" smtClean="0">
              <a:solidFill>
                <a:srgbClr val="0000FF"/>
              </a:solidFill>
              <a:latin typeface="Calibri"/>
            </a:endParaRPr>
          </a:p>
          <a:p>
            <a:pPr algn="ctr"/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In</a:t>
            </a:r>
            <a:r>
              <a:rPr lang="fr-FR" sz="2300" i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2012</a:t>
            </a:r>
            <a:r>
              <a:rPr lang="fr-FR" sz="2300" i="1" dirty="0" smtClean="0">
                <a:solidFill>
                  <a:srgbClr val="3366FF"/>
                </a:solidFill>
                <a:latin typeface="Calibri"/>
              </a:rPr>
              <a:t> Tim </a:t>
            </a:r>
            <a:r>
              <a:rPr lang="fr-FR" sz="2300" i="1" dirty="0" err="1" smtClean="0">
                <a:solidFill>
                  <a:srgbClr val="3366FF"/>
                </a:solidFill>
                <a:latin typeface="Calibri"/>
              </a:rPr>
              <a:t>Gowers</a:t>
            </a:r>
            <a:r>
              <a:rPr lang="fr-FR" sz="2300" i="1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and 33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</a:rPr>
              <a:t>mathematicians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called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for a </a:t>
            </a:r>
            <a:r>
              <a:rPr lang="fr-FR" sz="2300" dirty="0" smtClean="0">
                <a:solidFill>
                  <a:srgbClr val="3366FF"/>
                </a:solidFill>
              </a:rPr>
              <a:t>boycott of </a:t>
            </a:r>
            <a:r>
              <a:rPr lang="fr-FR" sz="2300" i="1" dirty="0" smtClean="0">
                <a:solidFill>
                  <a:srgbClr val="3366FF"/>
                </a:solidFill>
              </a:rPr>
              <a:t>Elsevier</a:t>
            </a:r>
            <a:r>
              <a:rPr lang="fr-FR" sz="2300" dirty="0">
                <a:solidFill>
                  <a:srgbClr val="000000"/>
                </a:solidFill>
              </a:rPr>
              <a:t>.</a:t>
            </a:r>
            <a:endParaRPr lang="fr-FR" sz="2300" dirty="0" smtClean="0">
              <a:solidFill>
                <a:srgbClr val="000000"/>
              </a:solidFill>
              <a:latin typeface="Calibri"/>
            </a:endParaRP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They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succeeded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in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stopping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 the</a:t>
            </a:r>
            <a:r>
              <a:rPr lang="fr-FR" sz="2300" b="0" dirty="0" smtClean="0">
                <a:solidFill>
                  <a:srgbClr val="3366FF"/>
                </a:solidFill>
                <a:latin typeface="Calibri"/>
              </a:rPr>
              <a:t> </a:t>
            </a:r>
            <a:r>
              <a:rPr lang="fr-FR" sz="2300" b="0" i="1" dirty="0" err="1" smtClean="0">
                <a:solidFill>
                  <a:srgbClr val="3366FF"/>
                </a:solidFill>
                <a:latin typeface="Calibri"/>
              </a:rPr>
              <a:t>Research</a:t>
            </a:r>
            <a:r>
              <a:rPr lang="fr-FR" sz="2300" b="0" i="1" dirty="0" smtClean="0">
                <a:solidFill>
                  <a:srgbClr val="3366FF"/>
                </a:solidFill>
                <a:latin typeface="Calibri"/>
              </a:rPr>
              <a:t> Works </a:t>
            </a:r>
            <a:r>
              <a:rPr lang="fr-FR" sz="2300" b="0" i="1" dirty="0" err="1" smtClean="0">
                <a:solidFill>
                  <a:srgbClr val="3366FF"/>
                </a:solidFill>
                <a:latin typeface="Calibri"/>
              </a:rPr>
              <a:t>Act</a:t>
            </a:r>
            <a:r>
              <a:rPr lang="fr-FR" sz="2300" b="0" dirty="0" smtClean="0">
                <a:latin typeface="Calibri"/>
              </a:rPr>
              <a:t>,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a bill </a:t>
            </a:r>
            <a:r>
              <a:rPr lang="fr-FR" sz="2300" dirty="0" err="1" smtClean="0">
                <a:latin typeface="Calibri"/>
              </a:rPr>
              <a:t>introduced</a:t>
            </a:r>
            <a:r>
              <a:rPr lang="fr-FR" sz="2300" dirty="0" smtClean="0">
                <a:latin typeface="Calibri"/>
              </a:rPr>
              <a:t> in the U.S. </a:t>
            </a:r>
            <a:r>
              <a:rPr lang="fr-FR" sz="2300" dirty="0" err="1" smtClean="0">
                <a:latin typeface="Calibri"/>
              </a:rPr>
              <a:t>Congress</a:t>
            </a:r>
            <a:r>
              <a:rPr lang="fr-FR" sz="2300" dirty="0" smtClean="0">
                <a:latin typeface="Calibri"/>
              </a:rPr>
              <a:t> as a </a:t>
            </a:r>
            <a:r>
              <a:rPr lang="fr-FR" sz="2300" dirty="0" err="1" smtClean="0">
                <a:latin typeface="Calibri"/>
              </a:rPr>
              <a:t>result</a:t>
            </a:r>
            <a:r>
              <a:rPr lang="fr-FR" sz="2300" dirty="0" smtClean="0">
                <a:latin typeface="Calibri"/>
              </a:rPr>
              <a:t> of </a:t>
            </a:r>
            <a:r>
              <a:rPr lang="fr-FR" sz="2300" i="1" dirty="0" err="1" smtClean="0">
                <a:latin typeface="Calibri"/>
              </a:rPr>
              <a:t>Elsevier</a:t>
            </a:r>
            <a:r>
              <a:rPr lang="fr-FR" sz="2300" dirty="0" err="1" smtClean="0">
                <a:latin typeface="Calibri"/>
              </a:rPr>
              <a:t>‘s</a:t>
            </a:r>
            <a:r>
              <a:rPr lang="fr-FR" sz="2300" dirty="0" smtClean="0">
                <a:latin typeface="Calibri"/>
              </a:rPr>
              <a:t> lobbying</a:t>
            </a:r>
            <a:r>
              <a:rPr lang="fr-FR" sz="23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</a:rPr>
              <a:t>to control open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</a:rPr>
              <a:t>access</a:t>
            </a:r>
            <a:r>
              <a:rPr lang="fr-FR" sz="2300" i="1" dirty="0" smtClean="0">
                <a:latin typeface="Calibri"/>
              </a:rPr>
              <a:t>.</a:t>
            </a:r>
            <a:endParaRPr lang="fr-FR" sz="2300" b="0" i="1" dirty="0">
              <a:latin typeface="Calibri"/>
            </a:endParaRPr>
          </a:p>
        </p:txBody>
      </p:sp>
      <p:pic>
        <p:nvPicPr>
          <p:cNvPr id="2" name="Picture 1" descr="file.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8" y="2304256"/>
            <a:ext cx="2478022" cy="3717032"/>
          </a:xfrm>
          <a:prstGeom prst="rect">
            <a:avLst/>
          </a:prstGeom>
        </p:spPr>
      </p:pic>
      <p:sp>
        <p:nvSpPr>
          <p:cNvPr id="8" name="ZoneTexte 8"/>
          <p:cNvSpPr txBox="1"/>
          <p:nvPr/>
        </p:nvSpPr>
        <p:spPr>
          <a:xfrm>
            <a:off x="3707904" y="6381328"/>
            <a:ext cx="4343400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http://</a:t>
            </a:r>
            <a:r>
              <a:rPr lang="fr-FR" i="1" dirty="0" err="1" smtClean="0">
                <a:latin typeface="Times"/>
              </a:rPr>
              <a:t>www.thecostofknowledge.com</a:t>
            </a:r>
            <a:endParaRPr lang="fr-FR" i="1" dirty="0" smtClean="0">
              <a:latin typeface="Time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6562" y="6021288"/>
            <a:ext cx="20693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i="1" dirty="0" smtClean="0"/>
              <a:t>Sir Tim </a:t>
            </a:r>
            <a:r>
              <a:rPr lang="en-US" sz="1600" i="1" dirty="0" err="1" smtClean="0"/>
              <a:t>Gowers</a:t>
            </a:r>
            <a:r>
              <a:rPr lang="en-US" sz="1600" i="1" dirty="0" smtClean="0"/>
              <a:t>,</a:t>
            </a:r>
          </a:p>
          <a:p>
            <a:pPr algn="ctr"/>
            <a:r>
              <a:rPr lang="en-US" sz="1600" i="1" dirty="0" smtClean="0"/>
              <a:t>Cambridge University,</a:t>
            </a:r>
          </a:p>
          <a:p>
            <a:pPr algn="ctr"/>
            <a:r>
              <a:rPr lang="en-US" sz="1600" i="1" dirty="0" smtClean="0"/>
              <a:t>Fields medal 1998</a:t>
            </a:r>
            <a:endParaRPr lang="en-US" sz="1600" i="1" dirty="0"/>
          </a:p>
        </p:txBody>
      </p:sp>
      <p:pic>
        <p:nvPicPr>
          <p:cNvPr id="10" name="Picture 9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381328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92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pic>
        <p:nvPicPr>
          <p:cNvPr id="10" name="Image 9" descr="to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501008"/>
            <a:ext cx="4366200" cy="2353359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496" y="1124744"/>
            <a:ext cx="905642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300" dirty="0" smtClean="0">
                <a:latin typeface="Calibri"/>
                <a:cs typeface="Calibri"/>
              </a:rPr>
              <a:t>`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  <a:cs typeface="Calibri"/>
              </a:rPr>
              <a:t>Neither</a:t>
            </a:r>
            <a:r>
              <a:rPr lang="fr-FR" sz="2300" dirty="0" smtClean="0">
                <a:solidFill>
                  <a:srgbClr val="33CCCC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  <a:cs typeface="Calibri"/>
              </a:rPr>
              <a:t>author</a:t>
            </a:r>
            <a:r>
              <a:rPr lang="fr-FR" sz="2300" dirty="0" smtClean="0">
                <a:solidFill>
                  <a:srgbClr val="33CCCC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  <a:cs typeface="Calibri"/>
              </a:rPr>
              <a:t>nor</a:t>
            </a:r>
            <a:r>
              <a:rPr lang="fr-FR" sz="2300" dirty="0" smtClean="0">
                <a:solidFill>
                  <a:srgbClr val="33CCCC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  <a:cs typeface="Calibri"/>
              </a:rPr>
              <a:t>reader</a:t>
            </a:r>
            <a:r>
              <a:rPr lang="fr-FR" sz="2300" dirty="0" smtClean="0">
                <a:solidFill>
                  <a:srgbClr val="33CCCC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lang="fr-FR" sz="2300" dirty="0" smtClean="0">
                <a:solidFill>
                  <a:srgbClr val="000000"/>
                </a:solidFill>
                <a:latin typeface="Calibri"/>
                <a:cs typeface="Calibri"/>
              </a:rPr>
              <a:t> have to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  <a:cs typeface="Calibri"/>
              </a:rPr>
              <a:t>pay</a:t>
            </a:r>
            <a:r>
              <a:rPr lang="fr-FR" sz="2300" dirty="0" smtClean="0">
                <a:solidFill>
                  <a:srgbClr val="33CCCC"/>
                </a:solidFill>
                <a:latin typeface="Calibri"/>
                <a:cs typeface="Calibri"/>
              </a:rPr>
              <a:t> to </a:t>
            </a:r>
            <a:r>
              <a:rPr lang="fr-FR" sz="2300" dirty="0" err="1" smtClean="0">
                <a:solidFill>
                  <a:srgbClr val="33CCCC"/>
                </a:solidFill>
                <a:latin typeface="Calibri"/>
                <a:cs typeface="Calibri"/>
              </a:rPr>
              <a:t>publish</a:t>
            </a:r>
            <a:r>
              <a:rPr lang="fr-FR" sz="2300" dirty="0" smtClean="0">
                <a:solidFill>
                  <a:srgbClr val="33CCCC"/>
                </a:solidFill>
                <a:latin typeface="Calibri"/>
                <a:cs typeface="Calibri"/>
              </a:rPr>
              <a:t> </a:t>
            </a:r>
            <a:r>
              <a:rPr lang="fr-FR" sz="2300" dirty="0" smtClean="0">
                <a:latin typeface="Calibri"/>
                <a:cs typeface="Calibri"/>
              </a:rPr>
              <a:t>and</a:t>
            </a:r>
          </a:p>
          <a:p>
            <a:pPr algn="ctr"/>
            <a:r>
              <a:rPr lang="fr-FR" sz="2300" dirty="0" smtClean="0">
                <a:solidFill>
                  <a:srgbClr val="FF0000"/>
                </a:solidFill>
                <a:latin typeface="Calibri"/>
                <a:cs typeface="Calibri"/>
              </a:rPr>
              <a:t> a journal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  <a:cs typeface="Calibri"/>
              </a:rPr>
              <a:t>should</a:t>
            </a:r>
            <a:r>
              <a:rPr lang="fr-FR" sz="2300" dirty="0" smtClean="0">
                <a:solidFill>
                  <a:srgbClr val="000000"/>
                </a:solidFill>
                <a:latin typeface="Calibri"/>
                <a:cs typeface="Calibri"/>
              </a:rPr>
              <a:t> no more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  <a:cs typeface="Calibri"/>
              </a:rPr>
              <a:t>belong</a:t>
            </a:r>
            <a:r>
              <a:rPr lang="fr-FR" sz="2300" dirty="0" smtClean="0">
                <a:solidFill>
                  <a:srgbClr val="FF0000"/>
                </a:solidFill>
                <a:latin typeface="Calibri"/>
                <a:cs typeface="Calibri"/>
              </a:rPr>
              <a:t> to </a:t>
            </a:r>
            <a:r>
              <a:rPr lang="fr-FR" sz="2300" dirty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lang="fr-FR" sz="23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  <a:cs typeface="Calibri"/>
              </a:rPr>
              <a:t>publisher</a:t>
            </a:r>
            <a:r>
              <a:rPr lang="fr-FR" sz="2300" dirty="0" smtClean="0">
                <a:solidFill>
                  <a:srgbClr val="000000"/>
                </a:solidFill>
                <a:latin typeface="Calibri"/>
                <a:cs typeface="Calibri"/>
              </a:rPr>
              <a:t> but to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  <a:cs typeface="Calibri"/>
              </a:rPr>
              <a:t>its</a:t>
            </a:r>
            <a:r>
              <a:rPr lang="fr-FR" sz="23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  <a:cs typeface="Calibri"/>
              </a:rPr>
              <a:t>editorial</a:t>
            </a:r>
            <a:r>
              <a:rPr lang="fr-FR" sz="2300" dirty="0" smtClean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  <a:latin typeface="Calibri"/>
                <a:cs typeface="Calibri"/>
              </a:rPr>
              <a:t>board</a:t>
            </a:r>
            <a:r>
              <a:rPr lang="fr-FR" sz="2300" dirty="0" smtClean="0">
                <a:solidFill>
                  <a:srgbClr val="000000"/>
                </a:solidFill>
                <a:latin typeface="Calibri"/>
                <a:cs typeface="Calibri"/>
              </a:rPr>
              <a:t>. </a:t>
            </a:r>
          </a:p>
          <a:p>
            <a:pPr algn="ctr"/>
            <a:r>
              <a:rPr lang="fr-FR" sz="2300" dirty="0">
                <a:solidFill>
                  <a:srgbClr val="3366FF"/>
                </a:solidFill>
                <a:latin typeface="Calibri"/>
                <a:cs typeface="Calibri"/>
              </a:rPr>
              <a:t>P</a:t>
            </a:r>
            <a:r>
              <a:rPr lang="fr-FR" sz="2300" dirty="0" smtClean="0">
                <a:solidFill>
                  <a:srgbClr val="3366FF"/>
                </a:solidFill>
                <a:latin typeface="Calibri"/>
                <a:cs typeface="Calibri"/>
              </a:rPr>
              <a:t>eer-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  <a:cs typeface="Calibri"/>
              </a:rPr>
              <a:t>reviewing</a:t>
            </a:r>
            <a:r>
              <a:rPr lang="fr-FR" sz="23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sz="2300" dirty="0" smtClean="0">
                <a:latin typeface="Calibri"/>
                <a:cs typeface="Calibri"/>
              </a:rPr>
              <a:t>and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  <a:cs typeface="Calibri"/>
              </a:rPr>
              <a:t>publishing</a:t>
            </a:r>
            <a:r>
              <a:rPr lang="fr-FR" sz="2300" dirty="0" smtClean="0">
                <a:latin typeface="Calibri"/>
                <a:cs typeface="Calibri"/>
              </a:rPr>
              <a:t> are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  <a:cs typeface="Calibri"/>
              </a:rPr>
              <a:t>done</a:t>
            </a:r>
            <a:r>
              <a:rPr lang="fr-FR" sz="23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  <a:latin typeface="Calibri"/>
                <a:cs typeface="Calibri"/>
              </a:rPr>
              <a:t>using</a:t>
            </a:r>
            <a:r>
              <a:rPr lang="fr-FR" sz="2300" dirty="0" smtClean="0">
                <a:solidFill>
                  <a:srgbClr val="3366FF"/>
                </a:solidFill>
                <a:latin typeface="Calibri"/>
                <a:cs typeface="Calibri"/>
              </a:rPr>
              <a:t> </a:t>
            </a:r>
            <a:r>
              <a:rPr lang="fr-FR" sz="2300" dirty="0">
                <a:solidFill>
                  <a:srgbClr val="3366FF"/>
                </a:solidFill>
                <a:latin typeface="Calibri"/>
                <a:cs typeface="Calibri"/>
              </a:rPr>
              <a:t>public infrastructures </a:t>
            </a:r>
            <a:endParaRPr lang="fr-FR" sz="2300" dirty="0" smtClean="0">
              <a:latin typeface="Calibri"/>
              <a:cs typeface="Calibri"/>
            </a:endParaRPr>
          </a:p>
          <a:p>
            <a:pPr algn="ctr"/>
            <a:r>
              <a:rPr lang="fr-FR" sz="2300" dirty="0" err="1" smtClean="0">
                <a:solidFill>
                  <a:srgbClr val="3366FF"/>
                </a:solidFill>
                <a:latin typeface="Calibri"/>
                <a:cs typeface="Calibri"/>
              </a:rPr>
              <a:t>where</a:t>
            </a:r>
            <a:r>
              <a:rPr lang="fr-FR" sz="2300" dirty="0" smtClean="0">
                <a:latin typeface="Calibri"/>
                <a:cs typeface="Calibri"/>
              </a:rPr>
              <a:t> </a:t>
            </a:r>
            <a:r>
              <a:rPr lang="fr-FR" sz="2300" dirty="0" smtClean="0">
                <a:solidFill>
                  <a:srgbClr val="3366FF"/>
                </a:solidFill>
                <a:latin typeface="Calibri"/>
                <a:cs typeface="Calibri"/>
              </a:rPr>
              <a:t>articles are </a:t>
            </a:r>
            <a:r>
              <a:rPr lang="fr-FR" sz="2300" dirty="0" err="1" smtClean="0">
                <a:solidFill>
                  <a:srgbClr val="000000"/>
                </a:solidFill>
                <a:latin typeface="Calibri"/>
                <a:cs typeface="Calibri"/>
              </a:rPr>
              <a:t>archived</a:t>
            </a:r>
            <a:r>
              <a:rPr lang="fr-FR" sz="2300" dirty="0" smtClean="0">
                <a:solidFill>
                  <a:srgbClr val="000000"/>
                </a:solidFill>
                <a:latin typeface="Calibri"/>
                <a:cs typeface="Calibri"/>
              </a:rPr>
              <a:t> and </a:t>
            </a:r>
            <a:r>
              <a:rPr lang="fr-FR" sz="2300" dirty="0" smtClean="0">
                <a:solidFill>
                  <a:srgbClr val="3366FF"/>
                </a:solidFill>
                <a:latin typeface="Calibri"/>
                <a:cs typeface="Calibri"/>
              </a:rPr>
              <a:t>accessible online for free</a:t>
            </a:r>
            <a:r>
              <a:rPr lang="fr-FR" sz="2300" dirty="0" smtClean="0">
                <a:latin typeface="Calibri"/>
                <a:cs typeface="Calibri"/>
              </a:rPr>
              <a:t>.’</a:t>
            </a:r>
            <a:endParaRPr lang="fr-FR" sz="2300" dirty="0">
              <a:latin typeface="Calibri"/>
              <a:cs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-882483" y="5805264"/>
            <a:ext cx="7038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err="1" smtClean="0">
                <a:latin typeface="Times"/>
              </a:rPr>
              <a:t>Diamond</a:t>
            </a:r>
            <a:r>
              <a:rPr lang="fr-FR" i="1" dirty="0" smtClean="0">
                <a:latin typeface="Times"/>
              </a:rPr>
              <a:t> Sutra, the </a:t>
            </a:r>
            <a:r>
              <a:rPr lang="fr-FR" i="1" dirty="0" err="1" smtClean="0">
                <a:latin typeface="Times"/>
              </a:rPr>
              <a:t>earliest</a:t>
            </a:r>
            <a:r>
              <a:rPr lang="fr-FR" i="1" dirty="0" smtClean="0">
                <a:latin typeface="Times"/>
              </a:rPr>
              <a:t> </a:t>
            </a:r>
            <a:r>
              <a:rPr lang="fr-FR" i="1" dirty="0" err="1" smtClean="0">
                <a:latin typeface="Times"/>
              </a:rPr>
              <a:t>printed</a:t>
            </a:r>
            <a:r>
              <a:rPr lang="fr-FR" i="1" dirty="0" smtClean="0">
                <a:latin typeface="Times"/>
              </a:rPr>
              <a:t> book,</a:t>
            </a:r>
          </a:p>
          <a:p>
            <a:pPr algn="ctr"/>
            <a:r>
              <a:rPr lang="fr-FR" i="1" dirty="0" smtClean="0">
                <a:latin typeface="Times"/>
              </a:rPr>
              <a:t> China, 11th May 868</a:t>
            </a:r>
            <a:endParaRPr lang="fr-FR" i="1" dirty="0">
              <a:latin typeface="Times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763688" y="6444044"/>
            <a:ext cx="1714491" cy="369332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British Library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259632" y="2708920"/>
            <a:ext cx="6408712" cy="646331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atin typeface="Times"/>
              </a:rPr>
              <a:t> M. F., Note for </a:t>
            </a:r>
            <a:r>
              <a:rPr lang="fr-FR" i="1" dirty="0">
                <a:latin typeface="Times"/>
              </a:rPr>
              <a:t>Geneviève </a:t>
            </a:r>
            <a:r>
              <a:rPr lang="fr-FR" i="1" dirty="0" err="1" smtClean="0">
                <a:latin typeface="Times"/>
              </a:rPr>
              <a:t>Fioraso</a:t>
            </a:r>
            <a:r>
              <a:rPr lang="fr-FR" i="1" dirty="0" smtClean="0">
                <a:latin typeface="Times"/>
              </a:rPr>
              <a:t>, French </a:t>
            </a:r>
            <a:r>
              <a:rPr lang="fr-FR" i="1" dirty="0" err="1" smtClean="0">
                <a:latin typeface="Times"/>
              </a:rPr>
              <a:t>Minister</a:t>
            </a:r>
            <a:r>
              <a:rPr lang="fr-FR" i="1" dirty="0" smtClean="0">
                <a:latin typeface="Times"/>
              </a:rPr>
              <a:t> of </a:t>
            </a:r>
            <a:r>
              <a:rPr lang="fr-FR" i="1" dirty="0" err="1" smtClean="0">
                <a:latin typeface="Times"/>
              </a:rPr>
              <a:t>Research</a:t>
            </a:r>
            <a:r>
              <a:rPr lang="fr-FR" i="1" dirty="0" smtClean="0">
                <a:latin typeface="Times"/>
              </a:rPr>
              <a:t>, </a:t>
            </a:r>
            <a:r>
              <a:rPr lang="fr-FR" i="1" dirty="0" err="1" smtClean="0">
                <a:latin typeface="Times"/>
              </a:rPr>
              <a:t>June</a:t>
            </a:r>
            <a:r>
              <a:rPr lang="fr-FR" i="1" dirty="0" smtClean="0">
                <a:latin typeface="Times"/>
              </a:rPr>
              <a:t> 29</a:t>
            </a:r>
            <a:r>
              <a:rPr lang="fr-FR" i="1" baseline="30000" dirty="0" smtClean="0">
                <a:latin typeface="Times"/>
              </a:rPr>
              <a:t>th</a:t>
            </a:r>
            <a:r>
              <a:rPr lang="fr-FR" i="1" dirty="0" smtClean="0">
                <a:latin typeface="Times"/>
              </a:rPr>
              <a:t> 2012, http</a:t>
            </a:r>
            <a:r>
              <a:rPr lang="fr-FR" i="1" dirty="0">
                <a:latin typeface="Times"/>
              </a:rPr>
              <a:t>://</a:t>
            </a:r>
            <a:r>
              <a:rPr lang="fr-FR" i="1" dirty="0" err="1">
                <a:latin typeface="Times"/>
              </a:rPr>
              <a:t>openscience.ens.fr</a:t>
            </a:r>
            <a:r>
              <a:rPr lang="fr-FR" i="1" dirty="0">
                <a:latin typeface="Times"/>
              </a:rPr>
              <a:t>/MARIE_FARGE</a:t>
            </a:r>
            <a:r>
              <a:rPr lang="fr-FR" i="1" dirty="0" smtClean="0">
                <a:latin typeface="Times"/>
              </a:rPr>
              <a:t>/</a:t>
            </a:r>
          </a:p>
        </p:txBody>
      </p:sp>
      <p:pic>
        <p:nvPicPr>
          <p:cNvPr id="15" name="Picture 14" descr="CC-B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4147046"/>
            <a:ext cx="3696589" cy="11541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3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lang="en-US" sz="2300" dirty="0" smtClean="0">
                <a:solidFill>
                  <a:srgbClr val="FF0000"/>
                </a:solidFill>
                <a:latin typeface="Calibri"/>
                <a:cs typeface="Calibri"/>
              </a:rPr>
              <a:t> suggested </a:t>
            </a:r>
            <a:r>
              <a:rPr lang="en-US" sz="2300" dirty="0" smtClean="0">
                <a:latin typeface="Calibri"/>
                <a:cs typeface="Calibri"/>
              </a:rPr>
              <a:t>calling this model</a:t>
            </a:r>
          </a:p>
          <a:p>
            <a:pPr algn="ctr"/>
            <a:r>
              <a:rPr lang="en-US" sz="2300" dirty="0" smtClean="0">
                <a:solidFill>
                  <a:srgbClr val="FF0000"/>
                </a:solidFill>
                <a:latin typeface="Calibri"/>
                <a:cs typeface="Calibri"/>
              </a:rPr>
              <a:t>‘Diamond OA’ to outbid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 the</a:t>
            </a:r>
          </a:p>
          <a:p>
            <a:pPr algn="ctr"/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publishers’</a:t>
            </a:r>
            <a:r>
              <a:rPr lang="en-US" sz="2300" dirty="0" smtClean="0">
                <a:solidFill>
                  <a:srgbClr val="FF0000"/>
                </a:solidFill>
                <a:latin typeface="Calibri"/>
                <a:cs typeface="Calibri"/>
              </a:rPr>
              <a:t> Gold OA </a:t>
            </a:r>
            <a:r>
              <a:rPr lang="en-US" sz="2300" dirty="0" smtClean="0">
                <a:solidFill>
                  <a:srgbClr val="000000"/>
                </a:solidFill>
                <a:latin typeface="Calibri"/>
                <a:cs typeface="Calibri"/>
              </a:rPr>
              <a:t>model.</a:t>
            </a:r>
            <a:endParaRPr lang="en-US" sz="23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0" y="-1524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The ‘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Cost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of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Knowledge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’ proposition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-152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The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Diamond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Open Access model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6" name="ZoneTexte 14"/>
          <p:cNvSpPr txBox="1">
            <a:spLocks noChangeArrowheads="1"/>
          </p:cNvSpPr>
          <p:nvPr/>
        </p:nvSpPr>
        <p:spPr bwMode="auto">
          <a:xfrm>
            <a:off x="0" y="3698067"/>
            <a:ext cx="8964488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smtClean="0">
                <a:solidFill>
                  <a:srgbClr val="FF0000"/>
                </a:solidFill>
              </a:rPr>
              <a:t>Editors </a:t>
            </a:r>
            <a:r>
              <a:rPr lang="fr-FR" sz="2300" dirty="0" smtClean="0"/>
              <a:t>of a </a:t>
            </a:r>
            <a:r>
              <a:rPr lang="fr-FR" sz="2300" dirty="0" err="1" smtClean="0"/>
              <a:t>peer-reviewed</a:t>
            </a:r>
            <a:r>
              <a:rPr lang="fr-FR" sz="2300" dirty="0" smtClean="0"/>
              <a:t> journal </a:t>
            </a:r>
            <a:r>
              <a:rPr lang="fr-FR" sz="2300" dirty="0" err="1" smtClean="0">
                <a:solidFill>
                  <a:srgbClr val="FF0000"/>
                </a:solidFill>
              </a:rPr>
              <a:t>collectively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own</a:t>
            </a:r>
            <a:r>
              <a:rPr lang="fr-FR" sz="2300" dirty="0" smtClean="0">
                <a:solidFill>
                  <a:srgbClr val="FF0000"/>
                </a:solidFill>
              </a:rPr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its</a:t>
            </a:r>
            <a:r>
              <a:rPr lang="fr-FR" sz="2300" dirty="0" smtClean="0"/>
              <a:t> </a:t>
            </a:r>
            <a:r>
              <a:rPr lang="fr-FR" sz="2300" dirty="0" err="1" smtClean="0">
                <a:solidFill>
                  <a:srgbClr val="FF0000"/>
                </a:solidFill>
              </a:rPr>
              <a:t>title</a:t>
            </a:r>
            <a:r>
              <a:rPr lang="fr-FR" sz="2300" dirty="0" smtClean="0">
                <a:solidFill>
                  <a:srgbClr val="FF0000"/>
                </a:solidFill>
              </a:rPr>
              <a:t> and </a:t>
            </a:r>
            <a:r>
              <a:rPr lang="fr-FR" sz="2300" dirty="0" err="1" smtClean="0">
                <a:solidFill>
                  <a:srgbClr val="FF0000"/>
                </a:solidFill>
              </a:rPr>
              <a:t>assets</a:t>
            </a:r>
            <a:r>
              <a:rPr lang="fr-FR" sz="2300" dirty="0" smtClean="0">
                <a:solidFill>
                  <a:srgbClr val="000000"/>
                </a:solidFill>
              </a:rPr>
              <a:t>,</a:t>
            </a:r>
          </a:p>
          <a:p>
            <a:pPr algn="ctr"/>
            <a:r>
              <a:rPr lang="fr-FR" sz="2300" dirty="0" err="1">
                <a:solidFill>
                  <a:srgbClr val="000000"/>
                </a:solidFill>
              </a:rPr>
              <a:t>s</a:t>
            </a:r>
            <a:r>
              <a:rPr lang="fr-FR" sz="2300" dirty="0" err="1" smtClean="0">
                <a:solidFill>
                  <a:srgbClr val="000000"/>
                </a:solidFill>
              </a:rPr>
              <a:t>ince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they</a:t>
            </a:r>
            <a:r>
              <a:rPr lang="fr-FR" sz="2300" dirty="0" smtClean="0">
                <a:solidFill>
                  <a:srgbClr val="000000"/>
                </a:solidFill>
              </a:rPr>
              <a:t> are in charge of </a:t>
            </a:r>
            <a:r>
              <a:rPr lang="fr-FR" sz="2300" dirty="0" err="1" smtClean="0">
                <a:solidFill>
                  <a:srgbClr val="000000"/>
                </a:solidFill>
              </a:rPr>
              <a:t>peer-reviewing</a:t>
            </a:r>
            <a:r>
              <a:rPr lang="fr-FR" sz="2300" dirty="0" smtClean="0">
                <a:solidFill>
                  <a:srgbClr val="000000"/>
                </a:solidFill>
              </a:rPr>
              <a:t> the </a:t>
            </a:r>
            <a:r>
              <a:rPr lang="fr-FR" sz="2300" dirty="0" err="1" smtClean="0">
                <a:solidFill>
                  <a:srgbClr val="000000"/>
                </a:solidFill>
              </a:rPr>
              <a:t>submitted</a:t>
            </a:r>
            <a:r>
              <a:rPr lang="fr-FR" sz="2300" dirty="0" smtClean="0">
                <a:solidFill>
                  <a:srgbClr val="000000"/>
                </a:solidFill>
              </a:rPr>
              <a:t> articles.</a:t>
            </a:r>
          </a:p>
          <a:p>
            <a:pPr algn="ctr"/>
            <a:r>
              <a:rPr lang="fr-FR" sz="2300" dirty="0">
                <a:solidFill>
                  <a:srgbClr val="FF0000"/>
                </a:solidFill>
              </a:rPr>
              <a:t>E</a:t>
            </a:r>
            <a:r>
              <a:rPr lang="fr-FR" sz="2300" dirty="0" smtClean="0">
                <a:solidFill>
                  <a:srgbClr val="FF0000"/>
                </a:solidFill>
              </a:rPr>
              <a:t>ditors and referees </a:t>
            </a:r>
            <a:r>
              <a:rPr lang="fr-FR" sz="2300" dirty="0" err="1" smtClean="0">
                <a:solidFill>
                  <a:srgbClr val="FF0000"/>
                </a:solidFill>
              </a:rPr>
              <a:t>peer-review</a:t>
            </a:r>
            <a:r>
              <a:rPr lang="fr-FR" sz="2300" dirty="0" smtClean="0">
                <a:solidFill>
                  <a:srgbClr val="FF0000"/>
                </a:solidFill>
              </a:rPr>
              <a:t> for free</a:t>
            </a:r>
            <a:r>
              <a:rPr lang="fr-FR" sz="2300" dirty="0" smtClean="0">
                <a:solidFill>
                  <a:srgbClr val="000000"/>
                </a:solidFill>
              </a:rPr>
              <a:t>, as </a:t>
            </a:r>
            <a:r>
              <a:rPr lang="fr-FR" sz="2300" dirty="0" err="1" smtClean="0">
                <a:solidFill>
                  <a:srgbClr val="000000"/>
                </a:solidFill>
              </a:rPr>
              <a:t>their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academic</a:t>
            </a:r>
            <a:r>
              <a:rPr lang="fr-FR" sz="2300" dirty="0" smtClean="0">
                <a:solidFill>
                  <a:srgbClr val="000000"/>
                </a:solidFill>
              </a:rPr>
              <a:t> </a:t>
            </a:r>
            <a:r>
              <a:rPr lang="fr-FR" sz="2300" dirty="0" err="1" smtClean="0">
                <a:solidFill>
                  <a:srgbClr val="000000"/>
                </a:solidFill>
              </a:rPr>
              <a:t>duty</a:t>
            </a:r>
            <a:r>
              <a:rPr lang="fr-FR" sz="2300" dirty="0" smtClean="0"/>
              <a:t>.</a:t>
            </a:r>
          </a:p>
        </p:txBody>
      </p: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1743378" y="1554758"/>
            <a:ext cx="5621701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28C191"/>
                </a:solidFill>
              </a:rPr>
              <a:t>Authors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keep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  <a:r>
              <a:rPr lang="fr-FR" sz="2300" dirty="0" err="1" smtClean="0">
                <a:solidFill>
                  <a:srgbClr val="28C191"/>
                </a:solidFill>
              </a:rPr>
              <a:t>their</a:t>
            </a:r>
            <a:r>
              <a:rPr lang="fr-FR" sz="2300" dirty="0" smtClean="0">
                <a:solidFill>
                  <a:srgbClr val="28C191"/>
                </a:solidFill>
              </a:rPr>
              <a:t> copyright and </a:t>
            </a:r>
            <a:r>
              <a:rPr lang="fr-FR" sz="2300" dirty="0" err="1" smtClean="0">
                <a:solidFill>
                  <a:srgbClr val="28C191"/>
                </a:solidFill>
              </a:rPr>
              <a:t>allow</a:t>
            </a:r>
            <a:r>
              <a:rPr lang="fr-FR" sz="2300" dirty="0" smtClean="0">
                <a:solidFill>
                  <a:srgbClr val="28C191"/>
                </a:solidFill>
              </a:rPr>
              <a:t> </a:t>
            </a:r>
          </a:p>
          <a:p>
            <a:pPr algn="ctr"/>
            <a:r>
              <a:rPr lang="fr-FR" sz="2300" dirty="0" err="1" smtClean="0"/>
              <a:t>their</a:t>
            </a:r>
            <a:r>
              <a:rPr lang="fr-FR" sz="2300" dirty="0" smtClean="0"/>
              <a:t> articles to </a:t>
            </a:r>
            <a:r>
              <a:rPr lang="fr-FR" sz="2300" dirty="0" err="1" smtClean="0"/>
              <a:t>be</a:t>
            </a:r>
            <a:r>
              <a:rPr lang="fr-FR" sz="2300" dirty="0" smtClean="0"/>
              <a:t> </a:t>
            </a:r>
            <a:r>
              <a:rPr lang="fr-FR" sz="2300" dirty="0" err="1" smtClean="0"/>
              <a:t>published</a:t>
            </a:r>
            <a:r>
              <a:rPr lang="fr-FR" sz="2300" dirty="0" smtClean="0"/>
              <a:t> in</a:t>
            </a:r>
            <a:r>
              <a:rPr lang="fr-FR" sz="2300" dirty="0" smtClean="0">
                <a:solidFill>
                  <a:srgbClr val="28C191"/>
                </a:solidFill>
              </a:rPr>
              <a:t> Open Access</a:t>
            </a:r>
          </a:p>
          <a:p>
            <a:pPr algn="ctr"/>
            <a:r>
              <a:rPr lang="fr-FR" sz="2300" dirty="0" smtClean="0">
                <a:solidFill>
                  <a:srgbClr val="28C191"/>
                </a:solidFill>
              </a:rPr>
              <a:t>Under</a:t>
            </a:r>
            <a:r>
              <a:rPr lang="fr-FR" sz="2300" dirty="0" smtClean="0"/>
              <a:t> the </a:t>
            </a:r>
            <a:r>
              <a:rPr lang="fr-FR" sz="2300" dirty="0" err="1" smtClean="0"/>
              <a:t>Creative</a:t>
            </a:r>
            <a:r>
              <a:rPr lang="fr-FR" sz="2300" dirty="0" smtClean="0"/>
              <a:t> Commons </a:t>
            </a:r>
            <a:r>
              <a:rPr lang="fr-FR" sz="2300" dirty="0" err="1" smtClean="0">
                <a:solidFill>
                  <a:srgbClr val="28C191"/>
                </a:solidFill>
              </a:rPr>
              <a:t>license</a:t>
            </a:r>
            <a:r>
              <a:rPr lang="fr-FR" sz="2300" dirty="0" smtClean="0">
                <a:solidFill>
                  <a:srgbClr val="28C191"/>
                </a:solidFill>
              </a:rPr>
              <a:t> CC-BY</a:t>
            </a:r>
            <a:r>
              <a:rPr lang="fr-FR" sz="2300" dirty="0" smtClean="0">
                <a:solidFill>
                  <a:srgbClr val="000000"/>
                </a:solidFill>
              </a:rPr>
              <a:t>.</a:t>
            </a:r>
            <a:r>
              <a:rPr lang="en-US" sz="2300" dirty="0" smtClean="0">
                <a:solidFill>
                  <a:srgbClr val="000000"/>
                </a:solidFill>
              </a:rPr>
              <a:t> </a:t>
            </a:r>
            <a:endParaRPr lang="fr-FR" sz="23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2105727" y="5515198"/>
            <a:ext cx="5056135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300" dirty="0" err="1" smtClean="0">
                <a:solidFill>
                  <a:srgbClr val="3366FF"/>
                </a:solidFill>
              </a:rPr>
              <a:t>Publishers</a:t>
            </a:r>
            <a:r>
              <a:rPr lang="fr-FR" sz="2300" dirty="0" smtClean="0">
                <a:solidFill>
                  <a:srgbClr val="3366FF"/>
                </a:solidFill>
              </a:rPr>
              <a:t> no more </a:t>
            </a:r>
            <a:r>
              <a:rPr lang="fr-FR" sz="2300" dirty="0" err="1" smtClean="0">
                <a:solidFill>
                  <a:srgbClr val="3366FF"/>
                </a:solidFill>
              </a:rPr>
              <a:t>own</a:t>
            </a:r>
            <a:r>
              <a:rPr lang="fr-FR" sz="2300" dirty="0" smtClean="0"/>
              <a:t> </a:t>
            </a:r>
            <a:r>
              <a:rPr lang="fr-FR" sz="2300" dirty="0" err="1" smtClean="0">
                <a:solidFill>
                  <a:srgbClr val="3366FF"/>
                </a:solidFill>
              </a:rPr>
              <a:t>journals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</a:p>
          <a:p>
            <a:pPr algn="ctr"/>
            <a:r>
              <a:rPr lang="fr-FR" sz="2300" dirty="0" smtClean="0">
                <a:solidFill>
                  <a:srgbClr val="3366FF"/>
                </a:solidFill>
              </a:rPr>
              <a:t>but </a:t>
            </a:r>
            <a:r>
              <a:rPr lang="fr-FR" sz="2300" dirty="0" err="1" smtClean="0">
                <a:solidFill>
                  <a:srgbClr val="000000"/>
                </a:solidFill>
              </a:rPr>
              <a:t>could</a:t>
            </a:r>
            <a:r>
              <a:rPr lang="fr-FR" sz="2300" dirty="0" smtClean="0">
                <a:solidFill>
                  <a:srgbClr val="3366FF"/>
                </a:solidFill>
              </a:rPr>
              <a:t> </a:t>
            </a:r>
            <a:r>
              <a:rPr lang="fr-FR" sz="2300" dirty="0" err="1" smtClean="0">
                <a:solidFill>
                  <a:srgbClr val="3366FF"/>
                </a:solidFill>
              </a:rPr>
              <a:t>provide</a:t>
            </a:r>
            <a:r>
              <a:rPr lang="fr-FR" sz="2300" dirty="0" smtClean="0">
                <a:solidFill>
                  <a:srgbClr val="3366FF"/>
                </a:solidFill>
              </a:rPr>
              <a:t> services to editors </a:t>
            </a:r>
          </a:p>
          <a:p>
            <a:pPr algn="ctr"/>
            <a:r>
              <a:rPr lang="fr-FR" sz="2300" dirty="0" smtClean="0"/>
              <a:t> </a:t>
            </a:r>
            <a:r>
              <a:rPr lang="fr-FR" sz="2300" dirty="0" err="1" smtClean="0"/>
              <a:t>who</a:t>
            </a:r>
            <a:r>
              <a:rPr lang="fr-FR" sz="2300" dirty="0" smtClean="0"/>
              <a:t> select </a:t>
            </a:r>
            <a:r>
              <a:rPr lang="fr-FR" sz="2300" dirty="0" err="1" smtClean="0"/>
              <a:t>them</a:t>
            </a:r>
            <a:r>
              <a:rPr lang="fr-FR" sz="2300" dirty="0" smtClean="0"/>
              <a:t> on a </a:t>
            </a:r>
            <a:r>
              <a:rPr lang="fr-FR" sz="2300" dirty="0" err="1" smtClean="0"/>
              <a:t>competitive</a:t>
            </a:r>
            <a:r>
              <a:rPr lang="fr-FR" sz="2300" dirty="0" smtClean="0"/>
              <a:t> basis.</a:t>
            </a:r>
            <a:r>
              <a:rPr lang="en-US" sz="2300" dirty="0" smtClean="0"/>
              <a:t> </a:t>
            </a:r>
            <a:endParaRPr lang="fr-FR" sz="2300" b="0" dirty="0"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401836" y="956320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1</a:t>
            </a:r>
            <a:endParaRPr lang="fr-FR" sz="3600" b="1" dirty="0">
              <a:solidFill>
                <a:srgbClr val="28C19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4439490" y="310906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2</a:t>
            </a:r>
            <a:endParaRPr lang="fr-FR" sz="3600" b="1" dirty="0">
              <a:solidFill>
                <a:srgbClr val="28C191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4439490" y="4861664"/>
            <a:ext cx="4186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b="1" dirty="0" smtClean="0">
                <a:solidFill>
                  <a:srgbClr val="28C191"/>
                </a:solidFill>
              </a:rPr>
              <a:t>3</a:t>
            </a:r>
            <a:endParaRPr lang="fr-FR" sz="3600" b="1" dirty="0">
              <a:solidFill>
                <a:srgbClr val="28C191"/>
              </a:solidFill>
            </a:endParaRPr>
          </a:p>
        </p:txBody>
      </p:sp>
      <p:sp>
        <p:nvSpPr>
          <p:cNvPr id="10" name="ZoneTexte 8"/>
          <p:cNvSpPr txBox="1"/>
          <p:nvPr/>
        </p:nvSpPr>
        <p:spPr>
          <a:xfrm>
            <a:off x="2460848" y="2739732"/>
            <a:ext cx="4343400" cy="369332"/>
          </a:xfrm>
          <a:prstGeom prst="rect">
            <a:avLst/>
          </a:prstGeom>
          <a:solidFill>
            <a:srgbClr val="38E3E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"/>
                <a:cs typeface="Times"/>
              </a:rPr>
              <a:t>https://</a:t>
            </a:r>
            <a:r>
              <a:rPr lang="en-US" i="1" dirty="0" err="1">
                <a:latin typeface="Times"/>
                <a:cs typeface="Times"/>
              </a:rPr>
              <a:t>creativecommons.org</a:t>
            </a:r>
            <a:r>
              <a:rPr lang="en-US" i="1" dirty="0">
                <a:latin typeface="Times"/>
                <a:cs typeface="Times"/>
              </a:rPr>
              <a:t>/licenses/</a:t>
            </a:r>
            <a:endParaRPr lang="fr-FR" i="1" dirty="0" smtClean="0">
              <a:latin typeface="Times"/>
              <a:cs typeface="Times"/>
            </a:endParaRPr>
          </a:p>
        </p:txBody>
      </p:sp>
      <p:pic>
        <p:nvPicPr>
          <p:cNvPr id="11" name="Picture 10" descr="CC-B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108520" y="-152400"/>
            <a:ext cx="957706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Researchers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need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publishing</a:t>
            </a:r>
            <a:r>
              <a:rPr lang="fr-FR" sz="3300" b="1" dirty="0" smtClean="0">
                <a:solidFill>
                  <a:srgbClr val="FF0000"/>
                </a:solidFill>
                <a:latin typeface="Arial"/>
              </a:rPr>
              <a:t> </a:t>
            </a:r>
            <a:r>
              <a:rPr lang="fr-FR" sz="3300" b="1" dirty="0" err="1" smtClean="0">
                <a:solidFill>
                  <a:srgbClr val="FF0000"/>
                </a:solidFill>
                <a:latin typeface="Arial"/>
              </a:rPr>
              <a:t>platforms</a:t>
            </a:r>
            <a:endParaRPr lang="fr-FR" sz="3300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5" name="直線コネクタ 14"/>
          <p:cNvCxnSpPr>
            <a:cxnSpLocks noChangeShapeType="1"/>
          </p:cNvCxnSpPr>
          <p:nvPr/>
        </p:nvCxnSpPr>
        <p:spPr bwMode="auto">
          <a:xfrm>
            <a:off x="0" y="990600"/>
            <a:ext cx="9144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</p:cxnSp>
      <p:sp>
        <p:nvSpPr>
          <p:cNvPr id="14" name="ZoneTexte 14"/>
          <p:cNvSpPr txBox="1">
            <a:spLocks noChangeArrowheads="1"/>
          </p:cNvSpPr>
          <p:nvPr/>
        </p:nvSpPr>
        <p:spPr bwMode="auto">
          <a:xfrm>
            <a:off x="201923" y="1211268"/>
            <a:ext cx="87737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>
                <a:solidFill>
                  <a:srgbClr val="33CCCC"/>
                </a:solidFill>
              </a:rPr>
              <a:t>F</a:t>
            </a:r>
            <a:r>
              <a:rPr lang="fr-FR" sz="2400" dirty="0" err="1" smtClean="0">
                <a:solidFill>
                  <a:srgbClr val="33CCCC"/>
                </a:solidFill>
              </a:rPr>
              <a:t>unding</a:t>
            </a:r>
            <a:r>
              <a:rPr lang="fr-FR" sz="2400" dirty="0" smtClean="0">
                <a:solidFill>
                  <a:srgbClr val="33CCCC"/>
                </a:solidFill>
              </a:rPr>
              <a:t> </a:t>
            </a:r>
            <a:r>
              <a:rPr lang="fr-FR" sz="2400" dirty="0" err="1" smtClean="0">
                <a:solidFill>
                  <a:srgbClr val="33CCCC"/>
                </a:solidFill>
              </a:rPr>
              <a:t>agencies</a:t>
            </a:r>
            <a:r>
              <a:rPr lang="fr-FR" sz="2400" dirty="0" smtClean="0">
                <a:solidFill>
                  <a:srgbClr val="33CCCC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should</a:t>
            </a:r>
            <a:r>
              <a:rPr lang="fr-FR" sz="2400" dirty="0" smtClean="0">
                <a:solidFill>
                  <a:srgbClr val="33CCCC"/>
                </a:solidFill>
              </a:rPr>
              <a:t> </a:t>
            </a:r>
            <a:r>
              <a:rPr lang="fr-FR" sz="2400" dirty="0" err="1" smtClean="0">
                <a:solidFill>
                  <a:srgbClr val="33CCCC"/>
                </a:solidFill>
              </a:rPr>
              <a:t>provide</a:t>
            </a:r>
            <a:r>
              <a:rPr lang="fr-FR" sz="2400" dirty="0" smtClean="0">
                <a:solidFill>
                  <a:srgbClr val="33CCCC"/>
                </a:solidFill>
              </a:rPr>
              <a:t> for free </a:t>
            </a:r>
            <a:r>
              <a:rPr lang="fr-FR" sz="2400" dirty="0" smtClean="0">
                <a:solidFill>
                  <a:srgbClr val="000000"/>
                </a:solidFill>
              </a:rPr>
              <a:t>to </a:t>
            </a:r>
            <a:r>
              <a:rPr lang="fr-FR" sz="2400" dirty="0" err="1" smtClean="0">
                <a:solidFill>
                  <a:srgbClr val="000000"/>
                </a:solidFill>
              </a:rPr>
              <a:t>researchers</a:t>
            </a:r>
            <a:endParaRPr lang="fr-FR" sz="2400" dirty="0" smtClean="0">
              <a:solidFill>
                <a:srgbClr val="000000"/>
              </a:solidFill>
            </a:endParaRPr>
          </a:p>
          <a:p>
            <a:pPr algn="ctr"/>
            <a:r>
              <a:rPr lang="fr-FR" sz="2400" dirty="0" err="1" smtClean="0">
                <a:solidFill>
                  <a:srgbClr val="33CCCC"/>
                </a:solidFill>
              </a:rPr>
              <a:t>publicly-owned</a:t>
            </a:r>
            <a:r>
              <a:rPr lang="fr-FR" sz="2400" dirty="0" smtClean="0">
                <a:solidFill>
                  <a:srgbClr val="33CCCC"/>
                </a:solidFill>
              </a:rPr>
              <a:t> </a:t>
            </a:r>
            <a:r>
              <a:rPr lang="fr-FR" sz="2400" dirty="0" err="1" smtClean="0">
                <a:solidFill>
                  <a:srgbClr val="33CCCC"/>
                </a:solidFill>
              </a:rPr>
              <a:t>platforms</a:t>
            </a:r>
            <a:r>
              <a:rPr lang="fr-FR" sz="2400" dirty="0" smtClean="0">
                <a:solidFill>
                  <a:srgbClr val="000000"/>
                </a:solidFill>
              </a:rPr>
              <a:t>, </a:t>
            </a:r>
            <a:r>
              <a:rPr lang="fr-FR" sz="2400" dirty="0" err="1" smtClean="0">
                <a:solidFill>
                  <a:srgbClr val="000000"/>
                </a:solidFill>
              </a:rPr>
              <a:t>developed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/>
              <a:t>using</a:t>
            </a:r>
            <a:r>
              <a:rPr lang="fr-FR" sz="2400" dirty="0" smtClean="0"/>
              <a:t> open source software, </a:t>
            </a:r>
          </a:p>
          <a:p>
            <a:pPr algn="ctr"/>
            <a:r>
              <a:rPr lang="fr-FR" sz="2400" dirty="0">
                <a:solidFill>
                  <a:srgbClr val="33CCCC"/>
                </a:solidFill>
              </a:rPr>
              <a:t>f</a:t>
            </a:r>
            <a:r>
              <a:rPr lang="fr-FR" sz="2400" dirty="0" smtClean="0">
                <a:solidFill>
                  <a:srgbClr val="33CCCC"/>
                </a:solidFill>
              </a:rPr>
              <a:t>or </a:t>
            </a:r>
            <a:r>
              <a:rPr lang="fr-FR" sz="2400" dirty="0" err="1" smtClean="0">
                <a:solidFill>
                  <a:srgbClr val="33CCCC"/>
                </a:solidFill>
              </a:rPr>
              <a:t>peer</a:t>
            </a:r>
            <a:r>
              <a:rPr lang="fr-FR" sz="2400" dirty="0" err="1">
                <a:solidFill>
                  <a:srgbClr val="33CCCC"/>
                </a:solidFill>
              </a:rPr>
              <a:t>-</a:t>
            </a:r>
            <a:r>
              <a:rPr lang="fr-FR" sz="2400" dirty="0" err="1" smtClean="0">
                <a:solidFill>
                  <a:srgbClr val="33CCCC"/>
                </a:solidFill>
              </a:rPr>
              <a:t>reviewing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>
                <a:solidFill>
                  <a:srgbClr val="33CCCC"/>
                </a:solidFill>
              </a:rPr>
              <a:t> </a:t>
            </a:r>
            <a:r>
              <a:rPr lang="fr-FR" sz="2400" dirty="0" err="1" smtClean="0">
                <a:solidFill>
                  <a:srgbClr val="33CCCC"/>
                </a:solidFill>
              </a:rPr>
              <a:t>publishing</a:t>
            </a:r>
            <a:r>
              <a:rPr lang="fr-FR" sz="2400" dirty="0" smtClean="0">
                <a:solidFill>
                  <a:srgbClr val="33CCCC"/>
                </a:solidFill>
              </a:rPr>
              <a:t> and </a:t>
            </a:r>
            <a:r>
              <a:rPr lang="fr-FR" sz="2400" dirty="0" err="1" smtClean="0">
                <a:solidFill>
                  <a:srgbClr val="33CCCC"/>
                </a:solidFill>
              </a:rPr>
              <a:t>archiving</a:t>
            </a:r>
            <a:r>
              <a:rPr lang="fr-FR" sz="2400" dirty="0" smtClean="0">
                <a:solidFill>
                  <a:srgbClr val="33CCCC"/>
                </a:solidFill>
              </a:rPr>
              <a:t> articles</a:t>
            </a:r>
            <a:r>
              <a:rPr lang="fr-FR" sz="2400" dirty="0" smtClean="0">
                <a:solidFill>
                  <a:srgbClr val="000000"/>
                </a:solidFill>
              </a:rPr>
              <a:t>,</a:t>
            </a:r>
            <a:r>
              <a:rPr lang="fr-FR" sz="2400" dirty="0" smtClean="0">
                <a:solidFill>
                  <a:srgbClr val="33CCCC"/>
                </a:solidFill>
              </a:rPr>
              <a:t> data and codes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err="1" smtClean="0"/>
              <a:t>with</a:t>
            </a:r>
            <a:r>
              <a:rPr lang="fr-FR" sz="2400" dirty="0" smtClean="0"/>
              <a:t> the help of </a:t>
            </a:r>
            <a:r>
              <a:rPr lang="fr-FR" sz="2400" dirty="0" err="1" smtClean="0"/>
              <a:t>librarians</a:t>
            </a:r>
            <a:r>
              <a:rPr lang="fr-FR" sz="2400" dirty="0" smtClean="0"/>
              <a:t>, and of </a:t>
            </a:r>
            <a:r>
              <a:rPr lang="fr-FR" sz="2400" dirty="0" err="1" smtClean="0"/>
              <a:t>publishers</a:t>
            </a:r>
            <a:r>
              <a:rPr lang="fr-FR" sz="2400" dirty="0" smtClean="0"/>
              <a:t> as </a:t>
            </a:r>
            <a:r>
              <a:rPr lang="fr-FR" sz="2400" dirty="0" err="1" smtClean="0"/>
              <a:t>subcontractors</a:t>
            </a:r>
            <a:r>
              <a:rPr lang="fr-FR" sz="2400" dirty="0" smtClean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10" name="ZoneTexte 14"/>
          <p:cNvSpPr txBox="1">
            <a:spLocks noChangeArrowheads="1"/>
          </p:cNvSpPr>
          <p:nvPr/>
        </p:nvSpPr>
        <p:spPr bwMode="auto">
          <a:xfrm>
            <a:off x="202602" y="4558476"/>
            <a:ext cx="894442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 smtClean="0"/>
              <a:t>Publishing</a:t>
            </a:r>
            <a:r>
              <a:rPr lang="fr-FR" sz="2400" dirty="0" smtClean="0"/>
              <a:t> </a:t>
            </a:r>
            <a:r>
              <a:rPr lang="fr-FR" sz="2400" dirty="0" err="1" smtClean="0"/>
              <a:t>platforms</a:t>
            </a:r>
            <a:r>
              <a:rPr lang="fr-FR" sz="2400" dirty="0" smtClean="0"/>
              <a:t> </a:t>
            </a:r>
            <a:r>
              <a:rPr lang="fr-FR" sz="2400" dirty="0" err="1" smtClean="0"/>
              <a:t>would</a:t>
            </a:r>
            <a:r>
              <a:rPr lang="fr-FR" sz="2400" dirty="0" smtClean="0"/>
              <a:t> </a:t>
            </a:r>
            <a:r>
              <a:rPr lang="fr-FR" sz="2400" dirty="0" err="1" smtClean="0"/>
              <a:t>also</a:t>
            </a:r>
            <a:r>
              <a:rPr lang="fr-FR" sz="2400" dirty="0" smtClean="0"/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control the </a:t>
            </a:r>
            <a:r>
              <a:rPr lang="fr-FR" sz="2400" dirty="0" err="1" smtClean="0">
                <a:solidFill>
                  <a:srgbClr val="3366FF"/>
                </a:solidFill>
              </a:rPr>
              <a:t>quality</a:t>
            </a:r>
            <a:r>
              <a:rPr lang="fr-FR" sz="2400" dirty="0" smtClean="0">
                <a:solidFill>
                  <a:srgbClr val="3366FF"/>
                </a:solidFill>
              </a:rPr>
              <a:t> of </a:t>
            </a:r>
            <a:r>
              <a:rPr lang="fr-FR" sz="2400" dirty="0" err="1" smtClean="0">
                <a:solidFill>
                  <a:srgbClr val="3366FF"/>
                </a:solidFill>
              </a:rPr>
              <a:t>peer-reviewing</a:t>
            </a:r>
            <a:r>
              <a:rPr lang="fr-FR" sz="2400" dirty="0" smtClean="0">
                <a:solidFill>
                  <a:srgbClr val="3366FF"/>
                </a:solidFill>
              </a:rPr>
              <a:t>,</a:t>
            </a:r>
          </a:p>
          <a:p>
            <a:pPr algn="ctr"/>
            <a:r>
              <a:rPr lang="fr-FR" sz="2400" dirty="0" smtClean="0">
                <a:solidFill>
                  <a:srgbClr val="3366FF"/>
                </a:solidFill>
              </a:rPr>
              <a:t>by </a:t>
            </a:r>
            <a:r>
              <a:rPr lang="fr-FR" sz="2400" dirty="0" err="1" smtClean="0">
                <a:solidFill>
                  <a:srgbClr val="3366FF"/>
                </a:solidFill>
              </a:rPr>
              <a:t>selecting</a:t>
            </a:r>
            <a:r>
              <a:rPr lang="fr-FR" sz="2400" dirty="0" smtClean="0">
                <a:solidFill>
                  <a:srgbClr val="3366FF"/>
                </a:solidFill>
              </a:rPr>
              <a:t> the </a:t>
            </a:r>
            <a:r>
              <a:rPr lang="fr-FR" sz="2400" dirty="0" err="1" smtClean="0">
                <a:solidFill>
                  <a:srgbClr val="3366FF"/>
                </a:solidFill>
              </a:rPr>
              <a:t>journals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having</a:t>
            </a:r>
            <a:r>
              <a:rPr lang="fr-FR" sz="2400" dirty="0" smtClean="0">
                <a:solidFill>
                  <a:srgbClr val="3366FF"/>
                </a:solidFill>
              </a:rPr>
              <a:t> good practices and </a:t>
            </a:r>
            <a:r>
              <a:rPr lang="fr-FR" sz="2400" dirty="0" err="1" smtClean="0">
                <a:solidFill>
                  <a:srgbClr val="3366FF"/>
                </a:solidFill>
              </a:rPr>
              <a:t>reputable</a:t>
            </a:r>
            <a:r>
              <a:rPr lang="fr-FR" sz="2400" dirty="0" smtClean="0">
                <a:solidFill>
                  <a:srgbClr val="3366FF"/>
                </a:solidFill>
              </a:rPr>
              <a:t> editors</a:t>
            </a:r>
            <a:r>
              <a:rPr lang="fr-FR" sz="2400" dirty="0" smtClean="0"/>
              <a:t>. </a:t>
            </a:r>
          </a:p>
          <a:p>
            <a:pPr algn="ctr"/>
            <a:r>
              <a:rPr lang="fr-FR" sz="2400" dirty="0" err="1"/>
              <a:t>T</a:t>
            </a:r>
            <a:r>
              <a:rPr lang="fr-FR" sz="2400" dirty="0" err="1" smtClean="0"/>
              <a:t>hey</a:t>
            </a:r>
            <a:r>
              <a:rPr lang="fr-FR" sz="2400" dirty="0" smtClean="0"/>
              <a:t> </a:t>
            </a:r>
            <a:r>
              <a:rPr lang="fr-FR" sz="2400" dirty="0" err="1" smtClean="0"/>
              <a:t>would</a:t>
            </a:r>
            <a:r>
              <a:rPr lang="fr-FR" sz="2400" dirty="0" smtClean="0"/>
              <a:t> </a:t>
            </a:r>
            <a:r>
              <a:rPr lang="fr-FR" sz="2400" dirty="0" err="1" smtClean="0"/>
              <a:t>thus</a:t>
            </a:r>
            <a:r>
              <a:rPr lang="fr-FR" sz="2400" dirty="0" smtClean="0"/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provide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tools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>
                <a:solidFill>
                  <a:srgbClr val="3366FF"/>
                </a:solidFill>
              </a:rPr>
              <a:t>to </a:t>
            </a:r>
            <a:r>
              <a:rPr lang="fr-FR" sz="2400" dirty="0" err="1">
                <a:solidFill>
                  <a:srgbClr val="3366FF"/>
                </a:solidFill>
              </a:rPr>
              <a:t>researchers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to </a:t>
            </a:r>
            <a:r>
              <a:rPr lang="fr-FR" sz="2400" dirty="0" err="1">
                <a:solidFill>
                  <a:srgbClr val="3366FF"/>
                </a:solidFill>
              </a:rPr>
              <a:t>experiment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r>
              <a:rPr lang="fr-FR" sz="2400" dirty="0" smtClean="0">
                <a:solidFill>
                  <a:srgbClr val="3366FF"/>
                </a:solidFill>
              </a:rPr>
              <a:t>new </a:t>
            </a:r>
            <a:r>
              <a:rPr lang="fr-FR" sz="2400" dirty="0" err="1">
                <a:solidFill>
                  <a:srgbClr val="3366FF"/>
                </a:solidFill>
              </a:rPr>
              <a:t>ways</a:t>
            </a:r>
            <a:r>
              <a:rPr lang="fr-FR" sz="2400" dirty="0">
                <a:solidFill>
                  <a:srgbClr val="3366FF"/>
                </a:solidFill>
              </a:rPr>
              <a:t> </a:t>
            </a:r>
            <a:endParaRPr lang="fr-FR" sz="2400" dirty="0" smtClean="0">
              <a:solidFill>
                <a:srgbClr val="3366FF"/>
              </a:solidFill>
            </a:endParaRPr>
          </a:p>
          <a:p>
            <a:pPr algn="ctr"/>
            <a:r>
              <a:rPr lang="fr-FR" sz="2400" dirty="0" smtClean="0">
                <a:solidFill>
                  <a:srgbClr val="3366FF"/>
                </a:solidFill>
              </a:rPr>
              <a:t>of </a:t>
            </a:r>
            <a:r>
              <a:rPr lang="fr-FR" sz="2400" dirty="0" err="1" smtClean="0">
                <a:solidFill>
                  <a:srgbClr val="3366FF"/>
                </a:solidFill>
              </a:rPr>
              <a:t>publishing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their</a:t>
            </a:r>
            <a:r>
              <a:rPr lang="fr-FR" sz="2400" dirty="0" smtClean="0">
                <a:solidFill>
                  <a:srgbClr val="3366FF"/>
                </a:solidFill>
              </a:rPr>
              <a:t> </a:t>
            </a:r>
            <a:r>
              <a:rPr lang="fr-FR" sz="2400" dirty="0" err="1" smtClean="0">
                <a:solidFill>
                  <a:srgbClr val="3366FF"/>
                </a:solidFill>
              </a:rPr>
              <a:t>research</a:t>
            </a:r>
            <a:r>
              <a:rPr lang="fr-FR" sz="2400" dirty="0" smtClean="0">
                <a:solidFill>
                  <a:srgbClr val="3366FF"/>
                </a:solidFill>
              </a:rPr>
              <a:t> outputs </a:t>
            </a:r>
            <a:r>
              <a:rPr lang="fr-FR" sz="2400" dirty="0"/>
              <a:t>(</a:t>
            </a:r>
            <a:r>
              <a:rPr lang="fr-FR" sz="2400" i="1" dirty="0" err="1"/>
              <a:t>e.g</a:t>
            </a:r>
            <a:r>
              <a:rPr lang="fr-FR" sz="2400" dirty="0"/>
              <a:t>., open </a:t>
            </a:r>
            <a:r>
              <a:rPr lang="fr-FR" sz="2400" dirty="0" err="1"/>
              <a:t>peer-reviewing</a:t>
            </a:r>
            <a:r>
              <a:rPr lang="fr-FR" sz="2400" dirty="0"/>
              <a:t>).</a:t>
            </a:r>
            <a:endParaRPr lang="en-US" sz="2400" dirty="0">
              <a:solidFill>
                <a:srgbClr val="FF0000"/>
              </a:solidFill>
            </a:endParaRP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 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 </a:t>
            </a:r>
            <a:endParaRPr lang="en-US" sz="2400" dirty="0"/>
          </a:p>
        </p:txBody>
      </p:sp>
      <p:sp>
        <p:nvSpPr>
          <p:cNvPr id="17" name="ZoneTexte 14"/>
          <p:cNvSpPr txBox="1">
            <a:spLocks noChangeArrowheads="1"/>
          </p:cNvSpPr>
          <p:nvPr/>
        </p:nvSpPr>
        <p:spPr bwMode="auto">
          <a:xfrm>
            <a:off x="287507" y="3030051"/>
            <a:ext cx="8602535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 dirty="0" err="1">
                <a:solidFill>
                  <a:srgbClr val="000000"/>
                </a:solidFill>
              </a:rPr>
              <a:t>Anyone</a:t>
            </a:r>
            <a:r>
              <a:rPr lang="fr-FR" sz="2400" dirty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worlwide</a:t>
            </a:r>
            <a:r>
              <a:rPr lang="fr-FR" sz="2400" dirty="0" smtClean="0">
                <a:solidFill>
                  <a:srgbClr val="000000"/>
                </a:solidFill>
              </a:rPr>
              <a:t> </a:t>
            </a:r>
            <a:r>
              <a:rPr lang="fr-FR" sz="2400" dirty="0" err="1" smtClean="0">
                <a:solidFill>
                  <a:srgbClr val="000000"/>
                </a:solidFill>
              </a:rPr>
              <a:t>would</a:t>
            </a:r>
            <a:r>
              <a:rPr lang="fr-FR" sz="2400" dirty="0" smtClean="0">
                <a:solidFill>
                  <a:srgbClr val="000000"/>
                </a:solidFill>
              </a:rPr>
              <a:t> have </a:t>
            </a:r>
            <a:r>
              <a:rPr lang="fr-FR" sz="2400" dirty="0" smtClean="0">
                <a:solidFill>
                  <a:srgbClr val="FF0000"/>
                </a:solidFill>
              </a:rPr>
              <a:t>free </a:t>
            </a:r>
            <a:r>
              <a:rPr lang="fr-FR" sz="2400" dirty="0" err="1" smtClean="0">
                <a:solidFill>
                  <a:srgbClr val="FF0000"/>
                </a:solidFill>
              </a:rPr>
              <a:t>access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smtClean="0"/>
              <a:t>(i.e., open </a:t>
            </a:r>
            <a:r>
              <a:rPr lang="fr-FR" sz="2400" dirty="0"/>
              <a:t>and gratis) 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fr-FR" sz="2400" dirty="0" smtClean="0">
                <a:solidFill>
                  <a:srgbClr val="FF0000"/>
                </a:solidFill>
              </a:rPr>
              <a:t>to  </a:t>
            </a:r>
            <a:r>
              <a:rPr lang="fr-FR" sz="2400" dirty="0" err="1">
                <a:solidFill>
                  <a:srgbClr val="FF0000"/>
                </a:solidFill>
              </a:rPr>
              <a:t>peer-reviewed</a:t>
            </a:r>
            <a:r>
              <a:rPr lang="fr-FR" sz="2400" dirty="0">
                <a:solidFill>
                  <a:srgbClr val="FF0000"/>
                </a:solidFill>
              </a:rPr>
              <a:t> </a:t>
            </a:r>
            <a:r>
              <a:rPr lang="fr-FR" sz="2400" dirty="0" smtClean="0">
                <a:solidFill>
                  <a:srgbClr val="FF0000"/>
                </a:solidFill>
              </a:rPr>
              <a:t>publications</a:t>
            </a:r>
            <a:r>
              <a:rPr lang="fr-FR" sz="2400" dirty="0" smtClean="0"/>
              <a:t> (</a:t>
            </a:r>
            <a:r>
              <a:rPr lang="fr-FR" sz="2400" i="1" dirty="0" smtClean="0"/>
              <a:t>e.g.</a:t>
            </a:r>
            <a:r>
              <a:rPr lang="fr-FR" sz="2400" dirty="0" smtClean="0"/>
              <a:t>,</a:t>
            </a:r>
            <a:r>
              <a:rPr lang="fr-FR" sz="2400" dirty="0"/>
              <a:t> </a:t>
            </a:r>
            <a:r>
              <a:rPr lang="fr-FR" sz="2400" dirty="0" smtClean="0"/>
              <a:t>articles, data, codes, </a:t>
            </a:r>
            <a:r>
              <a:rPr lang="fr-FR" sz="2400" dirty="0" err="1" smtClean="0"/>
              <a:t>videos</a:t>
            </a:r>
            <a:r>
              <a:rPr lang="fr-FR" sz="2400" dirty="0" smtClean="0"/>
              <a:t>)</a:t>
            </a:r>
            <a:endParaRPr lang="fr-FR" sz="2400" dirty="0"/>
          </a:p>
          <a:p>
            <a:pPr algn="ctr"/>
            <a:r>
              <a:rPr lang="fr-FR" sz="2400" dirty="0" err="1">
                <a:solidFill>
                  <a:srgbClr val="FF0000"/>
                </a:solidFill>
              </a:rPr>
              <a:t>w</a:t>
            </a:r>
            <a:r>
              <a:rPr lang="fr-FR" sz="2400" dirty="0" err="1" smtClean="0">
                <a:solidFill>
                  <a:srgbClr val="FF0000"/>
                </a:solidFill>
              </a:rPr>
              <a:t>ithout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researchers</a:t>
            </a:r>
            <a:r>
              <a:rPr lang="fr-FR" sz="2400" dirty="0" smtClean="0">
                <a:solidFill>
                  <a:srgbClr val="FF0000"/>
                </a:solidFill>
              </a:rPr>
              <a:t> have to </a:t>
            </a:r>
            <a:r>
              <a:rPr lang="fr-FR" sz="2400" dirty="0" err="1" smtClean="0">
                <a:solidFill>
                  <a:srgbClr val="FF0000"/>
                </a:solidFill>
              </a:rPr>
              <a:t>pay</a:t>
            </a:r>
            <a:r>
              <a:rPr lang="fr-FR" sz="2400" dirty="0" smtClean="0">
                <a:solidFill>
                  <a:srgbClr val="FF0000"/>
                </a:solidFill>
              </a:rPr>
              <a:t> and </a:t>
            </a:r>
            <a:r>
              <a:rPr lang="fr-FR" sz="2400" dirty="0" err="1" smtClean="0">
                <a:solidFill>
                  <a:srgbClr val="FF0000"/>
                </a:solidFill>
              </a:rPr>
              <a:t>give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their</a:t>
            </a:r>
            <a:r>
              <a:rPr lang="fr-FR" sz="2400" dirty="0" smtClean="0">
                <a:solidFill>
                  <a:srgbClr val="FF0000"/>
                </a:solidFill>
              </a:rPr>
              <a:t> copyrights</a:t>
            </a:r>
            <a:r>
              <a:rPr lang="fr-FR" sz="2400" dirty="0" smtClean="0"/>
              <a:t>.</a:t>
            </a:r>
          </a:p>
          <a:p>
            <a:pPr algn="ctr"/>
            <a:endParaRPr lang="fr-FR" sz="800" dirty="0"/>
          </a:p>
        </p:txBody>
      </p:sp>
      <p:pic>
        <p:nvPicPr>
          <p:cNvPr id="8" name="Picture 7" descr="CC-B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55" y="6482236"/>
            <a:ext cx="946449" cy="3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102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5085</TotalTime>
  <Words>1236</Words>
  <Application>Microsoft Macintosh PowerPoint</Application>
  <PresentationFormat>On-screen Show (4:3)</PresentationFormat>
  <Paragraphs>187</Paragraphs>
  <Slides>16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Thème Office</vt:lpstr>
      <vt:lpstr>Equation</vt:lpstr>
      <vt:lpstr>…quation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Marie Farge</cp:lastModifiedBy>
  <cp:revision>578</cp:revision>
  <cp:lastPrinted>2022-06-30T06:50:55Z</cp:lastPrinted>
  <dcterms:created xsi:type="dcterms:W3CDTF">2016-05-09T15:32:15Z</dcterms:created>
  <dcterms:modified xsi:type="dcterms:W3CDTF">2022-06-30T06:51:07Z</dcterms:modified>
</cp:coreProperties>
</file>