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335" r:id="rId3"/>
    <p:sldId id="407" r:id="rId4"/>
    <p:sldId id="376" r:id="rId5"/>
    <p:sldId id="410" r:id="rId6"/>
    <p:sldId id="370" r:id="rId7"/>
    <p:sldId id="371" r:id="rId8"/>
    <p:sldId id="358" r:id="rId9"/>
    <p:sldId id="413" r:id="rId10"/>
    <p:sldId id="412" r:id="rId11"/>
    <p:sldId id="402" r:id="rId12"/>
    <p:sldId id="333" r:id="rId13"/>
    <p:sldId id="282" r:id="rId14"/>
    <p:sldId id="268" r:id="rId15"/>
    <p:sldId id="321" r:id="rId16"/>
    <p:sldId id="411" r:id="rId17"/>
    <p:sldId id="368" r:id="rId18"/>
    <p:sldId id="362" r:id="rId19"/>
    <p:sldId id="363" r:id="rId20"/>
    <p:sldId id="377" r:id="rId21"/>
    <p:sldId id="378" r:id="rId22"/>
    <p:sldId id="405" r:id="rId23"/>
    <p:sldId id="400" r:id="rId24"/>
    <p:sldId id="403" r:id="rId25"/>
    <p:sldId id="367" r:id="rId26"/>
    <p:sldId id="375" r:id="rId27"/>
    <p:sldId id="404" r:id="rId28"/>
    <p:sldId id="396" r:id="rId29"/>
    <p:sldId id="409" r:id="rId3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257"/>
            <p14:sldId id="335"/>
            <p14:sldId id="407"/>
            <p14:sldId id="376"/>
            <p14:sldId id="410"/>
            <p14:sldId id="370"/>
            <p14:sldId id="371"/>
            <p14:sldId id="358"/>
            <p14:sldId id="413"/>
            <p14:sldId id="412"/>
            <p14:sldId id="402"/>
            <p14:sldId id="333"/>
            <p14:sldId id="282"/>
          </p14:sldIdLst>
        </p14:section>
        <p14:section name="Untitled Section" id="{A3E5495C-A597-2D4A-B26B-FE96549CFF23}">
          <p14:sldIdLst>
            <p14:sldId id="268"/>
            <p14:sldId id="321"/>
            <p14:sldId id="411"/>
            <p14:sldId id="368"/>
            <p14:sldId id="362"/>
            <p14:sldId id="363"/>
            <p14:sldId id="377"/>
            <p14:sldId id="378"/>
            <p14:sldId id="405"/>
            <p14:sldId id="400"/>
            <p14:sldId id="403"/>
            <p14:sldId id="367"/>
            <p14:sldId id="375"/>
            <p14:sldId id="404"/>
            <p14:sldId id="396"/>
            <p14:sldId id="40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8C191"/>
    <a:srgbClr val="FFFD78"/>
    <a:srgbClr val="FFF571"/>
    <a:srgbClr val="3B679D"/>
    <a:srgbClr val="3F6DA6"/>
    <a:srgbClr val="4373AF"/>
    <a:srgbClr val="4A7DBC"/>
    <a:srgbClr val="38E3E3"/>
    <a:srgbClr val="3AEBEB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89" autoAdjust="0"/>
    <p:restoredTop sz="98630" autoAdjust="0"/>
  </p:normalViewPr>
  <p:slideViewPr>
    <p:cSldViewPr snapToObjects="1">
      <p:cViewPr>
        <p:scale>
          <a:sx n="108" d="100"/>
          <a:sy n="108" d="100"/>
        </p:scale>
        <p:origin x="-512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55D92-CA1A-2941-AA91-2FE7817B7AB4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30/10/22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4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emf"/><Relationship Id="rId12" Type="http://schemas.openxmlformats.org/officeDocument/2006/relationships/image" Target="../media/image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68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8.bin"/><Relationship Id="rId8" Type="http://schemas.openxmlformats.org/officeDocument/2006/relationships/oleObject" Target="../embeddings/oleObject9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0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23832" y="3789040"/>
            <a:ext cx="622476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rgbClr val="3366FF"/>
                </a:solidFill>
                <a:latin typeface="Calibri"/>
                <a:ea typeface="Times New Roman" pitchFamily="-102" charset="0"/>
                <a:cs typeface="Calibri"/>
              </a:rPr>
              <a:t>Marie </a:t>
            </a:r>
            <a:r>
              <a:rPr lang="en-US" sz="2400" b="1" dirty="0" err="1" smtClean="0">
                <a:solidFill>
                  <a:srgbClr val="3366FF"/>
                </a:solidFill>
                <a:latin typeface="Calibri"/>
                <a:ea typeface="Times New Roman" pitchFamily="-102" charset="0"/>
                <a:cs typeface="Calibri"/>
              </a:rPr>
              <a:t>Farge</a:t>
            </a:r>
            <a:r>
              <a:rPr lang="en-US" sz="2400" b="1" dirty="0" smtClean="0">
                <a:solidFill>
                  <a:srgbClr val="3366FF"/>
                </a:solidFill>
                <a:latin typeface="Calibri"/>
                <a:ea typeface="Times New Roman" pitchFamily="-102" charset="0"/>
                <a:cs typeface="Calibri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400" i="1" dirty="0" smtClean="0">
                <a:solidFill>
                  <a:srgbClr val="3366FF"/>
                </a:solidFill>
                <a:latin typeface="Calibri"/>
                <a:ea typeface="Times New Roman" pitchFamily="-102" charset="0"/>
                <a:cs typeface="Calibri"/>
              </a:rPr>
              <a:t>CNRS-INSMI</a:t>
            </a:r>
            <a:r>
              <a:rPr lang="en-US" sz="2400" i="1" dirty="0">
                <a:solidFill>
                  <a:srgbClr val="3366FF"/>
                </a:solidFill>
                <a:latin typeface="Calibri"/>
                <a:ea typeface="Times New Roman" pitchFamily="-102" charset="0"/>
                <a:cs typeface="Calibri"/>
              </a:rPr>
              <a:t>,</a:t>
            </a:r>
            <a:r>
              <a:rPr lang="en-US" sz="2400" i="1" dirty="0" smtClean="0">
                <a:solidFill>
                  <a:srgbClr val="3366FF"/>
                </a:solidFill>
                <a:latin typeface="Calibri"/>
                <a:ea typeface="Times New Roman" pitchFamily="-102" charset="0"/>
                <a:cs typeface="Calibri"/>
              </a:rPr>
              <a:t> ENS Paris and CAPSH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7824" y="5115088"/>
            <a:ext cx="3414729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i="1" dirty="0" err="1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October</a:t>
            </a:r>
            <a:r>
              <a:rPr lang="it-IT" sz="2400" i="1" dirty="0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 16</a:t>
            </a:r>
            <a:r>
              <a:rPr lang="it-IT" sz="2400" i="1" baseline="30000" dirty="0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th</a:t>
            </a:r>
            <a:r>
              <a:rPr lang="it-IT" sz="2400" i="1" dirty="0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 2022</a:t>
            </a:r>
          </a:p>
          <a:p>
            <a:pPr algn="ctr"/>
            <a:r>
              <a:rPr lang="it-IT" sz="2400" i="1" dirty="0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BRCP </a:t>
            </a:r>
            <a:r>
              <a:rPr lang="it-IT" sz="2400" i="1" dirty="0" err="1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Annual</a:t>
            </a:r>
            <a:r>
              <a:rPr lang="it-IT" sz="2400" i="1" dirty="0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 Conference,</a:t>
            </a:r>
          </a:p>
          <a:p>
            <a:pPr algn="ctr"/>
            <a:r>
              <a:rPr lang="it-IT" sz="2400" i="1" dirty="0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 </a:t>
            </a:r>
            <a:r>
              <a:rPr lang="it-IT" sz="2400" i="1" dirty="0" err="1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Wien</a:t>
            </a:r>
            <a:r>
              <a:rPr lang="it-IT" sz="2400" i="1" dirty="0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 </a:t>
            </a:r>
            <a:r>
              <a:rPr lang="it-IT" sz="2400" i="1" dirty="0" err="1" smtClean="0">
                <a:solidFill>
                  <a:srgbClr val="28C191"/>
                </a:solidFill>
                <a:latin typeface="Calibri"/>
                <a:ea typeface="Times New Roman" pitchFamily="-102" charset="0"/>
                <a:cs typeface="Calibri"/>
              </a:rPr>
              <a:t>Universität</a:t>
            </a:r>
            <a:endParaRPr lang="it-IT" sz="2400" i="1" dirty="0" smtClean="0">
              <a:solidFill>
                <a:srgbClr val="28C191"/>
              </a:solidFill>
              <a:latin typeface="Calibri"/>
              <a:ea typeface="Times New Roman" pitchFamily="-102" charset="0"/>
              <a:cs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1066590" y="1977514"/>
            <a:ext cx="6968574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How </a:t>
            </a:r>
            <a:r>
              <a:rPr lang="fr-FR" sz="3000" b="1" dirty="0" err="1" smtClean="0">
                <a:solidFill>
                  <a:srgbClr val="FF0000"/>
                </a:solidFill>
                <a:latin typeface="Calibri"/>
              </a:rPr>
              <a:t>can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Calibri"/>
              </a:rPr>
              <a:t>researchers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 regain control </a:t>
            </a:r>
          </a:p>
          <a:p>
            <a:pPr algn="ctr"/>
            <a:r>
              <a:rPr lang="fr-FR" sz="3000" b="1" dirty="0">
                <a:solidFill>
                  <a:srgbClr val="FF0000"/>
                </a:solidFill>
                <a:latin typeface="Calibri"/>
              </a:rPr>
              <a:t>o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f </a:t>
            </a:r>
            <a:r>
              <a:rPr lang="fr-FR" sz="3000" b="1" dirty="0" err="1" smtClean="0">
                <a:solidFill>
                  <a:srgbClr val="FF0000"/>
                </a:solidFill>
                <a:latin typeface="Calibri"/>
              </a:rPr>
              <a:t>their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 publications, </a:t>
            </a:r>
            <a:r>
              <a:rPr lang="fr-FR" sz="3000" b="1" dirty="0" err="1" smtClean="0">
                <a:solidFill>
                  <a:srgbClr val="FF0000"/>
                </a:solidFill>
                <a:latin typeface="Calibri"/>
              </a:rPr>
              <a:t>improve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Calibri"/>
              </a:rPr>
              <a:t>their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Calibri"/>
              </a:rPr>
              <a:t>quality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 </a:t>
            </a:r>
          </a:p>
          <a:p>
            <a:pPr algn="ctr"/>
            <a:r>
              <a:rPr lang="fr-FR" sz="3000" b="1" dirty="0">
                <a:solidFill>
                  <a:srgbClr val="FF0000"/>
                </a:solidFill>
                <a:latin typeface="Calibri"/>
              </a:rPr>
              <a:t>a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nd </a:t>
            </a:r>
            <a:r>
              <a:rPr lang="fr-FR" sz="3000" b="1" dirty="0" err="1" smtClean="0">
                <a:solidFill>
                  <a:srgbClr val="FF0000"/>
                </a:solidFill>
                <a:latin typeface="Calibri"/>
              </a:rPr>
              <a:t>disseminate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3000" b="1" dirty="0" err="1" smtClean="0">
                <a:solidFill>
                  <a:srgbClr val="FF0000"/>
                </a:solidFill>
                <a:latin typeface="Calibri"/>
              </a:rPr>
              <a:t>them</a:t>
            </a:r>
            <a:r>
              <a:rPr lang="fr-FR" sz="3000" b="1" dirty="0" smtClean="0">
                <a:solidFill>
                  <a:srgbClr val="FF0000"/>
                </a:solidFill>
                <a:latin typeface="Calibri"/>
              </a:rPr>
              <a:t> to all ?</a:t>
            </a: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815" y="76200"/>
            <a:ext cx="1029785" cy="102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1" y="35075"/>
            <a:ext cx="838200" cy="1184125"/>
          </a:xfrm>
          <a:prstGeom prst="rect">
            <a:avLst/>
          </a:prstGeom>
        </p:spPr>
      </p:pic>
      <p:pic>
        <p:nvPicPr>
          <p:cNvPr id="7" name="Image 6" descr="CNR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52400"/>
            <a:ext cx="990600" cy="990600"/>
          </a:xfrm>
          <a:prstGeom prst="rect">
            <a:avLst/>
          </a:prstGeom>
        </p:spPr>
      </p:pic>
      <p:pic>
        <p:nvPicPr>
          <p:cNvPr id="9" name="Image 8" descr="LogoUPM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16" y="152399"/>
            <a:ext cx="1904984" cy="953585"/>
          </a:xfrm>
          <a:prstGeom prst="rect">
            <a:avLst/>
          </a:prstGeom>
        </p:spPr>
      </p:pic>
      <p:pic>
        <p:nvPicPr>
          <p:cNvPr id="12" name="Image 11" descr="PSL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227199"/>
            <a:ext cx="1513640" cy="763401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oligopoly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academic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publishers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2106142" y="1124744"/>
            <a:ext cx="50117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>
                <a:latin typeface="Calibri"/>
                <a:cs typeface="Calibri"/>
              </a:rPr>
              <a:t>Four </a:t>
            </a:r>
            <a:r>
              <a:rPr lang="fr-FR" sz="2000" dirty="0" err="1" smtClean="0">
                <a:latin typeface="Calibri"/>
                <a:cs typeface="Calibri"/>
              </a:rPr>
              <a:t>private</a:t>
            </a:r>
            <a:r>
              <a:rPr lang="fr-FR" sz="2000" dirty="0" smtClean="0">
                <a:latin typeface="Calibri"/>
                <a:cs typeface="Calibri"/>
              </a:rPr>
              <a:t> commercial </a:t>
            </a:r>
            <a:r>
              <a:rPr lang="fr-FR" sz="2000" dirty="0" err="1" smtClean="0">
                <a:latin typeface="Calibri"/>
                <a:cs typeface="Calibri"/>
              </a:rPr>
              <a:t>companies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endParaRPr lang="fr-FR" sz="2000" dirty="0" smtClean="0">
              <a:latin typeface="Calibri"/>
              <a:cs typeface="Calibri"/>
            </a:endParaRP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control </a:t>
            </a:r>
            <a:r>
              <a:rPr lang="fr-FR" sz="2000" dirty="0" err="1" smtClean="0">
                <a:latin typeface="Calibri"/>
                <a:cs typeface="Calibri"/>
              </a:rPr>
              <a:t>academic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err="1" smtClean="0">
                <a:latin typeface="Calibri"/>
                <a:cs typeface="Calibri"/>
              </a:rPr>
              <a:t>publishing</a:t>
            </a:r>
            <a:r>
              <a:rPr lang="fr-FR" sz="2000" dirty="0" smtClean="0">
                <a:latin typeface="Calibri"/>
                <a:cs typeface="Calibri"/>
              </a:rPr>
              <a:t> :</a:t>
            </a:r>
          </a:p>
          <a:p>
            <a:pPr algn="ctr"/>
            <a:r>
              <a:rPr lang="fr-FR" sz="2000" i="1" dirty="0" smtClean="0">
                <a:solidFill>
                  <a:srgbClr val="0000FF"/>
                </a:solidFill>
                <a:latin typeface="Calibri"/>
                <a:cs typeface="Calibri"/>
              </a:rPr>
              <a:t>Elsevier (REED)</a:t>
            </a:r>
            <a:r>
              <a:rPr lang="fr-FR" sz="2000" dirty="0" smtClean="0"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i="1" dirty="0" smtClean="0">
                <a:solidFill>
                  <a:srgbClr val="0000FF"/>
                </a:solidFill>
                <a:latin typeface="Calibri"/>
                <a:cs typeface="Calibri"/>
              </a:rPr>
              <a:t>Springer Nature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ctr"/>
            <a:r>
              <a:rPr lang="fr-FR" sz="2000" i="1" dirty="0" err="1" smtClean="0">
                <a:solidFill>
                  <a:srgbClr val="0000FF"/>
                </a:solidFill>
                <a:latin typeface="Calibri"/>
                <a:cs typeface="Calibri"/>
              </a:rPr>
              <a:t>Wiley</a:t>
            </a:r>
            <a:r>
              <a:rPr lang="fr-FR" sz="2000" i="1" dirty="0" err="1" smtClean="0">
                <a:solidFill>
                  <a:srgbClr val="0000FF"/>
                </a:solidFill>
                <a:latin typeface="Calibri"/>
                <a:cs typeface="Calibri"/>
              </a:rPr>
              <a:t>-Blackwell</a:t>
            </a:r>
            <a:r>
              <a:rPr lang="fr-FR" sz="2000" i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i="1" dirty="0" err="1" smtClean="0">
                <a:solidFill>
                  <a:srgbClr val="0000FF"/>
                </a:solidFill>
                <a:latin typeface="Calibri"/>
                <a:cs typeface="Calibri"/>
              </a:rPr>
              <a:t>Taylor&amp;Francis</a:t>
            </a:r>
            <a:r>
              <a:rPr lang="fr-FR" sz="2000" i="1" dirty="0" smtClean="0">
                <a:solidFill>
                  <a:srgbClr val="0000FF"/>
                </a:solidFill>
                <a:latin typeface="Calibri"/>
                <a:cs typeface="Calibri"/>
              </a:rPr>
              <a:t> (Informa)</a:t>
            </a:r>
            <a:r>
              <a:rPr lang="fr-FR" sz="2000" dirty="0" smtClean="0">
                <a:latin typeface="Calibri"/>
                <a:cs typeface="Calibri"/>
              </a:rPr>
              <a:t>.</a:t>
            </a:r>
            <a:r>
              <a:rPr lang="fr-FR" sz="20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0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000" b="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4" name="Image 13" descr="Pasted Graphic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36" y="2655094"/>
            <a:ext cx="2573740" cy="20198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86" y="2733892"/>
            <a:ext cx="1965932" cy="19024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39552" y="4636293"/>
            <a:ext cx="439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8.4 Billions €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turnover of  </a:t>
            </a:r>
            <a:r>
              <a:rPr lang="fr-FR" sz="2000" i="1" dirty="0" smtClean="0">
                <a:solidFill>
                  <a:srgbClr val="FF0000"/>
                </a:solidFill>
              </a:rPr>
              <a:t>Reed-Elsevier (RELX</a:t>
            </a:r>
            <a:r>
              <a:rPr lang="fr-FR" sz="2000" i="1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fr-FR" sz="2000" i="1" dirty="0" smtClean="0">
                <a:solidFill>
                  <a:srgbClr val="FF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i</a:t>
            </a:r>
            <a:r>
              <a:rPr lang="fr-FR" sz="2000" dirty="0" smtClean="0">
                <a:solidFill>
                  <a:srgbClr val="000000"/>
                </a:solidFill>
              </a:rPr>
              <a:t>n 2017</a:t>
            </a:r>
          </a:p>
          <a:p>
            <a:pPr algn="ctr"/>
            <a:endParaRPr lang="fr-FR" dirty="0" smtClean="0">
              <a:solidFill>
                <a:srgbClr val="28C191"/>
              </a:solidFill>
            </a:endParaRP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744660" y="4625260"/>
            <a:ext cx="180720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smtClean="0">
                <a:solidFill>
                  <a:srgbClr val="FF0000"/>
                </a:solidFill>
              </a:rPr>
              <a:t>3.3 </a:t>
            </a:r>
            <a:r>
              <a:rPr lang="fr-FR" sz="2000" smtClean="0">
                <a:solidFill>
                  <a:srgbClr val="FF0000"/>
                </a:solidFill>
              </a:rPr>
              <a:t>Billions </a:t>
            </a:r>
            <a:r>
              <a:rPr lang="fr-FR" sz="2000" dirty="0" smtClean="0">
                <a:solidFill>
                  <a:srgbClr val="FF0000"/>
                </a:solidFill>
              </a:rPr>
              <a:t>€</a:t>
            </a:r>
          </a:p>
          <a:p>
            <a:pPr algn="ctr"/>
            <a:r>
              <a:rPr lang="fr-FR" sz="2000" dirty="0">
                <a:solidFill>
                  <a:srgbClr val="000000"/>
                </a:solidFill>
              </a:rPr>
              <a:t>b</a:t>
            </a:r>
            <a:r>
              <a:rPr lang="fr-FR" sz="2000" dirty="0" smtClean="0">
                <a:solidFill>
                  <a:srgbClr val="000000"/>
                </a:solidFill>
              </a:rPr>
              <a:t>udget of </a:t>
            </a:r>
            <a:r>
              <a:rPr lang="fr-FR" sz="2000" i="1" dirty="0" smtClean="0">
                <a:solidFill>
                  <a:srgbClr val="FF0000"/>
                </a:solidFill>
              </a:rPr>
              <a:t>CNRS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in 2017</a:t>
            </a: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99992" y="3389039"/>
            <a:ext cx="6062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 smtClean="0"/>
              <a:t>&gt;&gt;</a:t>
            </a:r>
            <a:endParaRPr lang="fr-FR" sz="3300" dirty="0"/>
          </a:p>
        </p:txBody>
      </p:sp>
      <p:sp>
        <p:nvSpPr>
          <p:cNvPr id="12" name="ZoneTexte 14"/>
          <p:cNvSpPr txBox="1"/>
          <p:nvPr/>
        </p:nvSpPr>
        <p:spPr>
          <a:xfrm>
            <a:off x="1763688" y="5930696"/>
            <a:ext cx="2088232" cy="30777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http://</a:t>
            </a:r>
            <a:r>
              <a:rPr lang="fr-FR" sz="1400" i="1" dirty="0" err="1" smtClean="0">
                <a:latin typeface="Times"/>
              </a:rPr>
              <a:t>www.elsevier.com</a:t>
            </a:r>
            <a:endParaRPr lang="fr-FR" sz="1400" i="1" dirty="0" smtClean="0">
              <a:latin typeface="Times"/>
            </a:endParaRPr>
          </a:p>
        </p:txBody>
      </p:sp>
      <p:sp>
        <p:nvSpPr>
          <p:cNvPr id="16" name="ZoneTexte 14"/>
          <p:cNvSpPr txBox="1"/>
          <p:nvPr/>
        </p:nvSpPr>
        <p:spPr>
          <a:xfrm>
            <a:off x="5508104" y="5939988"/>
            <a:ext cx="2498720" cy="30777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http://</a:t>
            </a:r>
            <a:r>
              <a:rPr lang="fr-FR" sz="1400" i="1" dirty="0" err="1" smtClean="0">
                <a:latin typeface="Times"/>
              </a:rPr>
              <a:t>www.cnrs.fr</a:t>
            </a:r>
            <a:r>
              <a:rPr lang="fr-FR" sz="1400" i="1" dirty="0">
                <a:latin typeface="Times"/>
              </a:rPr>
              <a:t>/</a:t>
            </a:r>
            <a:r>
              <a:rPr lang="fr-FR" sz="1400" i="1" dirty="0" err="1">
                <a:latin typeface="Times"/>
              </a:rPr>
              <a:t>fr</a:t>
            </a:r>
            <a:r>
              <a:rPr lang="fr-FR" sz="1400" i="1" dirty="0">
                <a:latin typeface="Times"/>
              </a:rPr>
              <a:t>/le-</a:t>
            </a:r>
            <a:r>
              <a:rPr lang="fr-FR" sz="1400" i="1" dirty="0" err="1">
                <a:latin typeface="Times"/>
              </a:rPr>
              <a:t>cnrs</a:t>
            </a:r>
            <a:endParaRPr lang="fr-FR" sz="1400" i="1" dirty="0" smtClean="0">
              <a:latin typeface="Times"/>
            </a:endParaRP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2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481"/>
            <a:ext cx="9144000" cy="4480743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2011, a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revolutionary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platform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2" name="Picture 11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3" name="ZoneTexte 7"/>
          <p:cNvSpPr txBox="1"/>
          <p:nvPr/>
        </p:nvSpPr>
        <p:spPr>
          <a:xfrm>
            <a:off x="1760714" y="5311368"/>
            <a:ext cx="612365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Allez sur le site où l’article est bloqué par un péage,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 recopiez son </a:t>
            </a:r>
            <a:r>
              <a:rPr lang="fr-FR" sz="2000" i="1" dirty="0" smtClean="0">
                <a:solidFill>
                  <a:srgbClr val="28C191"/>
                </a:solidFill>
              </a:rPr>
              <a:t>DOI (Digital Object Identifier)</a:t>
            </a:r>
            <a:r>
              <a:rPr lang="fr-FR" sz="2000" dirty="0" smtClean="0">
                <a:solidFill>
                  <a:srgbClr val="28C191"/>
                </a:solidFill>
              </a:rPr>
              <a:t>,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puis aller sur </a:t>
            </a:r>
            <a:r>
              <a:rPr lang="fr-FR" sz="2000" i="1" dirty="0" err="1" smtClean="0">
                <a:solidFill>
                  <a:srgbClr val="28C191"/>
                </a:solidFill>
              </a:rPr>
              <a:t>Sci</a:t>
            </a:r>
            <a:r>
              <a:rPr lang="fr-FR" sz="2000" i="1" dirty="0" smtClean="0">
                <a:solidFill>
                  <a:srgbClr val="28C191"/>
                </a:solidFill>
              </a:rPr>
              <a:t>-Hub </a:t>
            </a:r>
            <a:r>
              <a:rPr lang="fr-FR" sz="2000" dirty="0" smtClean="0">
                <a:solidFill>
                  <a:srgbClr val="28C191"/>
                </a:solidFill>
              </a:rPr>
              <a:t>et entrez son </a:t>
            </a:r>
            <a:r>
              <a:rPr lang="fr-FR" sz="2000" i="1" dirty="0" smtClean="0">
                <a:solidFill>
                  <a:srgbClr val="28C191"/>
                </a:solidFill>
              </a:rPr>
              <a:t>DOI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 </a:t>
            </a:r>
          </a:p>
        </p:txBody>
      </p:sp>
      <p:sp>
        <p:nvSpPr>
          <p:cNvPr id="15" name="ZoneTexte 7"/>
          <p:cNvSpPr txBox="1"/>
          <p:nvPr/>
        </p:nvSpPr>
        <p:spPr>
          <a:xfrm>
            <a:off x="2915816" y="6381328"/>
            <a:ext cx="3960440" cy="338554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Times"/>
              </a:rPr>
              <a:t>http://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 smtClean="0">
                <a:latin typeface="Times"/>
              </a:rPr>
              <a:t>/OTHER/SCIHUB</a:t>
            </a:r>
            <a:r>
              <a:rPr lang="fr-FR" sz="1600" i="1" dirty="0" smtClean="0">
                <a:latin typeface="Time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8503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the ‘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Cost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Knowledge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’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revolt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84" y="2348880"/>
            <a:ext cx="6237312" cy="4015487"/>
          </a:xfrm>
          <a:prstGeom prst="rect">
            <a:avLst/>
          </a:prstGeom>
        </p:spPr>
      </p:pic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0" y="866036"/>
            <a:ext cx="91085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In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2012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</a:rPr>
              <a:t> Tim </a:t>
            </a:r>
            <a:r>
              <a:rPr lang="fr-FR" sz="2000" i="1" dirty="0" err="1" smtClean="0">
                <a:solidFill>
                  <a:srgbClr val="3366FF"/>
                </a:solidFill>
                <a:latin typeface="Calibri"/>
              </a:rPr>
              <a:t>Gowers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and 33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mathematicians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called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for a </a:t>
            </a:r>
            <a:r>
              <a:rPr lang="fr-FR" sz="2000" dirty="0" smtClean="0">
                <a:solidFill>
                  <a:srgbClr val="3366FF"/>
                </a:solidFill>
              </a:rPr>
              <a:t>boycott of </a:t>
            </a:r>
            <a:r>
              <a:rPr lang="fr-FR" sz="2000" i="1" dirty="0" smtClean="0">
                <a:solidFill>
                  <a:srgbClr val="3366FF"/>
                </a:solidFill>
              </a:rPr>
              <a:t>Elsevier</a:t>
            </a:r>
            <a:r>
              <a:rPr lang="fr-FR" sz="2000" dirty="0">
                <a:solidFill>
                  <a:srgbClr val="000000"/>
                </a:solidFill>
              </a:rPr>
              <a:t>.</a:t>
            </a:r>
            <a:endParaRPr lang="fr-FR" sz="2000" dirty="0" smtClean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They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succeeded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in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stopping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the</a:t>
            </a:r>
            <a:r>
              <a:rPr lang="fr-FR" sz="20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b="0" i="1" dirty="0" err="1" smtClean="0">
                <a:solidFill>
                  <a:srgbClr val="3366FF"/>
                </a:solidFill>
                <a:latin typeface="Calibri"/>
              </a:rPr>
              <a:t>Research</a:t>
            </a:r>
            <a:r>
              <a:rPr lang="fr-FR" sz="2000" b="0" i="1" dirty="0" smtClean="0">
                <a:solidFill>
                  <a:srgbClr val="3366FF"/>
                </a:solidFill>
                <a:latin typeface="Calibri"/>
              </a:rPr>
              <a:t> Works </a:t>
            </a:r>
            <a:r>
              <a:rPr lang="fr-FR" sz="2000" b="0" i="1" dirty="0" err="1" smtClean="0">
                <a:solidFill>
                  <a:srgbClr val="3366FF"/>
                </a:solidFill>
                <a:latin typeface="Calibri"/>
              </a:rPr>
              <a:t>Act</a:t>
            </a:r>
            <a:r>
              <a:rPr lang="fr-FR" sz="2000" b="0" dirty="0" smtClean="0">
                <a:latin typeface="Calibri"/>
              </a:rPr>
              <a:t>, </a:t>
            </a:r>
            <a:r>
              <a:rPr lang="fr-FR" sz="2000" dirty="0" smtClean="0">
                <a:latin typeface="Calibri"/>
              </a:rPr>
              <a:t>a bill </a:t>
            </a:r>
            <a:r>
              <a:rPr lang="fr-FR" sz="2000" dirty="0" err="1" smtClean="0">
                <a:latin typeface="Calibri"/>
              </a:rPr>
              <a:t>introduced</a:t>
            </a:r>
            <a:r>
              <a:rPr lang="fr-FR" sz="2000" dirty="0" smtClean="0">
                <a:latin typeface="Calibri"/>
              </a:rPr>
              <a:t> in the </a:t>
            </a:r>
          </a:p>
          <a:p>
            <a:pPr algn="ctr"/>
            <a:r>
              <a:rPr lang="fr-FR" sz="2000" dirty="0" smtClean="0">
                <a:latin typeface="Calibri"/>
              </a:rPr>
              <a:t>U.S. </a:t>
            </a:r>
            <a:r>
              <a:rPr lang="fr-FR" sz="2000" dirty="0" err="1" smtClean="0">
                <a:latin typeface="Calibri"/>
              </a:rPr>
              <a:t>Congress</a:t>
            </a:r>
            <a:r>
              <a:rPr lang="fr-FR" sz="2000" dirty="0" smtClean="0">
                <a:latin typeface="Calibri"/>
              </a:rPr>
              <a:t> due to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i="1" dirty="0" err="1" smtClean="0">
                <a:solidFill>
                  <a:srgbClr val="3366FF"/>
                </a:solidFill>
                <a:latin typeface="Calibri"/>
              </a:rPr>
              <a:t>Elsevier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‘s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lobbying to control open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access</a:t>
            </a:r>
            <a:r>
              <a:rPr lang="fr-FR" sz="2000" i="1" dirty="0" smtClean="0">
                <a:latin typeface="Calibri"/>
              </a:rPr>
              <a:t>.</a:t>
            </a:r>
            <a:endParaRPr lang="fr-FR" sz="2000" b="0" i="1" dirty="0">
              <a:latin typeface="Calibri"/>
            </a:endParaRPr>
          </a:p>
        </p:txBody>
      </p:sp>
      <p:pic>
        <p:nvPicPr>
          <p:cNvPr id="2" name="Picture 1" descr="file.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8" y="2304256"/>
            <a:ext cx="2478022" cy="3717032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4427984" y="6381328"/>
            <a:ext cx="3096344" cy="30777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http://</a:t>
            </a:r>
            <a:r>
              <a:rPr lang="fr-FR" sz="1400" i="1" dirty="0" err="1" smtClean="0">
                <a:latin typeface="Times"/>
              </a:rPr>
              <a:t>www.thecostofknowledge.com</a:t>
            </a:r>
            <a:endParaRPr lang="fr-FR" sz="1400" i="1" dirty="0" smtClean="0">
              <a:latin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562" y="6021288"/>
            <a:ext cx="2069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Sir Tim </a:t>
            </a:r>
            <a:r>
              <a:rPr lang="en-US" sz="1600" i="1" dirty="0" err="1" smtClean="0"/>
              <a:t>Gowers</a:t>
            </a:r>
            <a:r>
              <a:rPr lang="en-US" sz="1600" i="1" dirty="0" smtClean="0"/>
              <a:t>,</a:t>
            </a:r>
          </a:p>
          <a:p>
            <a:pPr algn="ctr"/>
            <a:r>
              <a:rPr lang="en-US" sz="1600" i="1" dirty="0" smtClean="0"/>
              <a:t>Cambridge University,</a:t>
            </a:r>
          </a:p>
          <a:p>
            <a:pPr algn="ctr"/>
            <a:r>
              <a:rPr lang="en-US" sz="1600" i="1" dirty="0" smtClean="0"/>
              <a:t>Fields medal 1998</a:t>
            </a:r>
            <a:endParaRPr lang="en-US" sz="1600" i="1" dirty="0"/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381328"/>
            <a:ext cx="946449" cy="331140"/>
          </a:xfrm>
          <a:prstGeom prst="rect">
            <a:avLst/>
          </a:prstGeom>
        </p:spPr>
      </p:pic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3419872" y="3620924"/>
            <a:ext cx="5184576" cy="600164"/>
          </a:xfrm>
          <a:prstGeom prst="rect">
            <a:avLst/>
          </a:prstGeom>
          <a:noFill/>
          <a:ln w="57150" cmpd="sng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/>
              <a:t> </a:t>
            </a:r>
          </a:p>
          <a:p>
            <a:pPr algn="ctr"/>
            <a:endParaRPr lang="fr-FR" sz="1000" dirty="0" smtClean="0"/>
          </a:p>
        </p:txBody>
      </p:sp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4067944" y="4797152"/>
            <a:ext cx="4094111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6" name="直線コネクタ 14"/>
          <p:cNvCxnSpPr>
            <a:cxnSpLocks noChangeShapeType="1"/>
          </p:cNvCxnSpPr>
          <p:nvPr/>
        </p:nvCxnSpPr>
        <p:spPr bwMode="auto">
          <a:xfrm>
            <a:off x="6372200" y="4581128"/>
            <a:ext cx="237626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2" name="直線コネクタ 14"/>
          <p:cNvCxnSpPr>
            <a:cxnSpLocks noChangeShapeType="1"/>
          </p:cNvCxnSpPr>
          <p:nvPr/>
        </p:nvCxnSpPr>
        <p:spPr bwMode="auto">
          <a:xfrm>
            <a:off x="3491880" y="5877272"/>
            <a:ext cx="2088232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4" name="直線コネクタ 14"/>
          <p:cNvCxnSpPr>
            <a:cxnSpLocks noChangeShapeType="1"/>
          </p:cNvCxnSpPr>
          <p:nvPr/>
        </p:nvCxnSpPr>
        <p:spPr bwMode="auto">
          <a:xfrm>
            <a:off x="4427984" y="6093296"/>
            <a:ext cx="3623320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6" name="直線コネクタ 14"/>
          <p:cNvCxnSpPr>
            <a:cxnSpLocks noChangeShapeType="1"/>
          </p:cNvCxnSpPr>
          <p:nvPr/>
        </p:nvCxnSpPr>
        <p:spPr bwMode="auto">
          <a:xfrm>
            <a:off x="3491880" y="6309320"/>
            <a:ext cx="1080120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54859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0" name="Image 9" descr="to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56992"/>
            <a:ext cx="4633394" cy="249737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69568" y="1124744"/>
            <a:ext cx="7788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latin typeface="Calibri"/>
                <a:cs typeface="Calibri"/>
              </a:rPr>
              <a:t>`</a:t>
            </a:r>
            <a:r>
              <a:rPr lang="fr-FR" sz="2000" dirty="0" err="1" smtClean="0">
                <a:solidFill>
                  <a:srgbClr val="33CCCC"/>
                </a:solidFill>
                <a:latin typeface="Calibri"/>
                <a:cs typeface="Calibri"/>
              </a:rPr>
              <a:t>Neither</a:t>
            </a:r>
            <a:r>
              <a:rPr lang="fr-FR" sz="2000" dirty="0" smtClean="0">
                <a:solidFill>
                  <a:srgbClr val="33CCCC"/>
                </a:solidFill>
                <a:latin typeface="Calibri"/>
                <a:cs typeface="Calibri"/>
              </a:rPr>
              <a:t> </a:t>
            </a:r>
            <a:r>
              <a:rPr lang="fr-FR" sz="2000" dirty="0" err="1" smtClean="0">
                <a:solidFill>
                  <a:srgbClr val="33CCCC"/>
                </a:solidFill>
                <a:latin typeface="Calibri"/>
                <a:cs typeface="Calibri"/>
              </a:rPr>
              <a:t>author</a:t>
            </a:r>
            <a:r>
              <a:rPr lang="fr-FR" sz="2000" dirty="0" smtClean="0">
                <a:solidFill>
                  <a:srgbClr val="33CCCC"/>
                </a:solidFill>
                <a:latin typeface="Calibri"/>
                <a:cs typeface="Calibri"/>
              </a:rPr>
              <a:t> </a:t>
            </a:r>
            <a:r>
              <a:rPr lang="fr-FR" sz="2000" dirty="0" err="1" smtClean="0">
                <a:solidFill>
                  <a:srgbClr val="33CCCC"/>
                </a:solidFill>
                <a:latin typeface="Calibri"/>
                <a:cs typeface="Calibri"/>
              </a:rPr>
              <a:t>nor</a:t>
            </a:r>
            <a:r>
              <a:rPr lang="fr-FR" sz="2000" dirty="0" smtClean="0">
                <a:solidFill>
                  <a:srgbClr val="33CCCC"/>
                </a:solidFill>
                <a:latin typeface="Calibri"/>
                <a:cs typeface="Calibri"/>
              </a:rPr>
              <a:t> </a:t>
            </a:r>
            <a:r>
              <a:rPr lang="fr-FR" sz="2000" dirty="0" err="1" smtClean="0">
                <a:solidFill>
                  <a:srgbClr val="33CCCC"/>
                </a:solidFill>
                <a:latin typeface="Calibri"/>
                <a:cs typeface="Calibri"/>
              </a:rPr>
              <a:t>reader</a:t>
            </a:r>
            <a:r>
              <a:rPr lang="fr-FR" sz="2000" dirty="0" smtClean="0">
                <a:solidFill>
                  <a:srgbClr val="33CCCC"/>
                </a:solidFill>
                <a:latin typeface="Calibri"/>
                <a:cs typeface="Calibri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should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have to </a:t>
            </a:r>
            <a:r>
              <a:rPr lang="fr-FR" sz="2000" dirty="0" err="1" smtClean="0">
                <a:solidFill>
                  <a:srgbClr val="33CCCC"/>
                </a:solidFill>
                <a:latin typeface="Calibri"/>
                <a:cs typeface="Calibri"/>
              </a:rPr>
              <a:t>pay</a:t>
            </a:r>
            <a:r>
              <a:rPr lang="fr-FR" sz="2000" dirty="0" smtClean="0">
                <a:solidFill>
                  <a:srgbClr val="33CCCC"/>
                </a:solidFill>
                <a:latin typeface="Calibri"/>
                <a:cs typeface="Calibri"/>
              </a:rPr>
              <a:t> to </a:t>
            </a:r>
            <a:r>
              <a:rPr lang="fr-FR" sz="2000" dirty="0" err="1" smtClean="0">
                <a:solidFill>
                  <a:srgbClr val="33CCCC"/>
                </a:solidFill>
                <a:latin typeface="Calibri"/>
                <a:cs typeface="Calibri"/>
              </a:rPr>
              <a:t>publish</a:t>
            </a:r>
            <a:r>
              <a:rPr lang="fr-FR" sz="2000" dirty="0" smtClean="0">
                <a:solidFill>
                  <a:srgbClr val="33CCCC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latin typeface="Calibri"/>
                <a:cs typeface="Calibri"/>
              </a:rPr>
              <a:t>and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a journal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should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no more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belong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to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publisher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but to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its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editorial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alibri"/>
                <a:cs typeface="Calibri"/>
              </a:rPr>
              <a:t>board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P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eer-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reviewing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 smtClean="0">
                <a:latin typeface="Calibri"/>
                <a:cs typeface="Calibri"/>
              </a:rPr>
              <a:t>and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publishing</a:t>
            </a:r>
            <a:r>
              <a:rPr lang="fr-FR" sz="2000" dirty="0" smtClean="0">
                <a:latin typeface="Calibri"/>
                <a:cs typeface="Calibri"/>
              </a:rPr>
              <a:t> are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done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using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public infrastructures </a:t>
            </a:r>
            <a:endParaRPr lang="fr-FR" sz="2000" dirty="0" smtClean="0">
              <a:latin typeface="Calibri"/>
              <a:cs typeface="Calibri"/>
            </a:endParaRPr>
          </a:p>
          <a:p>
            <a:pPr algn="ctr"/>
            <a:r>
              <a:rPr lang="fr-FR" sz="2000" dirty="0" err="1" smtClean="0">
                <a:solidFill>
                  <a:srgbClr val="3366FF"/>
                </a:solidFill>
                <a:latin typeface="Calibri"/>
                <a:cs typeface="Calibri"/>
              </a:rPr>
              <a:t>where</a:t>
            </a:r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articles are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archived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and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accessible online for free</a:t>
            </a:r>
            <a:r>
              <a:rPr lang="fr-FR" sz="2000" dirty="0" smtClean="0">
                <a:latin typeface="Calibri"/>
                <a:cs typeface="Calibri"/>
              </a:rPr>
              <a:t>.’</a:t>
            </a:r>
            <a:endParaRPr lang="fr-FR" sz="2000" dirty="0">
              <a:latin typeface="Calibri"/>
              <a:cs typeface="Calibri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-882483" y="5805264"/>
            <a:ext cx="703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Diamond</a:t>
            </a:r>
            <a:r>
              <a:rPr lang="fr-FR" i="1" dirty="0" smtClean="0">
                <a:latin typeface="Times"/>
              </a:rPr>
              <a:t> Sutra, the </a:t>
            </a:r>
            <a:r>
              <a:rPr lang="fr-FR" i="1" dirty="0" err="1" smtClean="0">
                <a:latin typeface="Times"/>
              </a:rPr>
              <a:t>oldest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dated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printed</a:t>
            </a:r>
            <a:r>
              <a:rPr lang="fr-FR" i="1" dirty="0" smtClean="0">
                <a:latin typeface="Times"/>
              </a:rPr>
              <a:t> book,</a:t>
            </a:r>
          </a:p>
          <a:p>
            <a:pPr algn="ctr"/>
            <a:r>
              <a:rPr lang="fr-FR" i="1" dirty="0" smtClean="0">
                <a:latin typeface="Times"/>
              </a:rPr>
              <a:t> China, 11th May 868</a:t>
            </a:r>
            <a:endParaRPr lang="fr-FR" i="1" dirty="0">
              <a:latin typeface="Time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921405" y="6444044"/>
            <a:ext cx="1570475" cy="3077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British Library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259632" y="2492896"/>
            <a:ext cx="6696744" cy="52322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>
                <a:latin typeface="Times"/>
              </a:rPr>
              <a:t>June</a:t>
            </a:r>
            <a:r>
              <a:rPr lang="fr-FR" sz="1400" i="1" dirty="0">
                <a:latin typeface="Times"/>
              </a:rPr>
              <a:t> 29</a:t>
            </a:r>
            <a:r>
              <a:rPr lang="fr-FR" sz="1400" i="1" baseline="30000" dirty="0">
                <a:latin typeface="Times"/>
              </a:rPr>
              <a:t>th</a:t>
            </a:r>
            <a:r>
              <a:rPr lang="fr-FR" sz="1400" i="1" dirty="0">
                <a:latin typeface="Times"/>
              </a:rPr>
              <a:t> 2012</a:t>
            </a:r>
            <a:r>
              <a:rPr lang="fr-FR" sz="1400" i="1" dirty="0" smtClean="0">
                <a:latin typeface="Times"/>
              </a:rPr>
              <a:t>, Marie Farge, Note for </a:t>
            </a:r>
            <a:r>
              <a:rPr lang="fr-FR" sz="1400" i="1" dirty="0">
                <a:latin typeface="Times"/>
              </a:rPr>
              <a:t>Geneviève </a:t>
            </a:r>
            <a:r>
              <a:rPr lang="fr-FR" sz="1400" i="1" dirty="0" err="1" smtClean="0">
                <a:latin typeface="Times"/>
              </a:rPr>
              <a:t>Fioraso</a:t>
            </a:r>
            <a:r>
              <a:rPr lang="fr-FR" sz="1400" i="1" dirty="0" smtClean="0">
                <a:latin typeface="Times"/>
              </a:rPr>
              <a:t>, French </a:t>
            </a:r>
            <a:r>
              <a:rPr lang="fr-FR" sz="1400" i="1" dirty="0" err="1" smtClean="0">
                <a:latin typeface="Times"/>
              </a:rPr>
              <a:t>Minister</a:t>
            </a:r>
            <a:r>
              <a:rPr lang="fr-FR" sz="1400" i="1" dirty="0" smtClean="0">
                <a:latin typeface="Times"/>
              </a:rPr>
              <a:t> of </a:t>
            </a:r>
            <a:r>
              <a:rPr lang="fr-FR" sz="1400" i="1" dirty="0" err="1" smtClean="0">
                <a:latin typeface="Times"/>
              </a:rPr>
              <a:t>Research</a:t>
            </a:r>
            <a:r>
              <a:rPr lang="fr-FR" sz="1400" i="1" dirty="0" smtClean="0">
                <a:latin typeface="Times"/>
              </a:rPr>
              <a:t>, </a:t>
            </a:r>
          </a:p>
          <a:p>
            <a:pPr algn="ctr"/>
            <a:r>
              <a:rPr lang="fr-FR" sz="1400" i="1" dirty="0" smtClean="0">
                <a:latin typeface="Times"/>
              </a:rPr>
              <a:t>http</a:t>
            </a:r>
            <a:r>
              <a:rPr lang="fr-FR" sz="1400" i="1" dirty="0">
                <a:latin typeface="Times"/>
              </a:rPr>
              <a:t>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>
                <a:latin typeface="Times"/>
              </a:rPr>
              <a:t>/MARIE_FARGE</a:t>
            </a:r>
            <a:r>
              <a:rPr lang="fr-FR" sz="1400" i="1" dirty="0" smtClean="0">
                <a:latin typeface="Times"/>
              </a:rPr>
              <a:t>/</a:t>
            </a: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3991" y="3481844"/>
            <a:ext cx="3360741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Inspired by the Diamond Sutra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printed in China in 868,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I proposed calling this model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Diamond OA to outbid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publishers’ Gold OA model.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2012,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r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esearchers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proposed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OA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" name="ZoneTexte 19"/>
          <p:cNvSpPr txBox="1"/>
          <p:nvPr/>
        </p:nvSpPr>
        <p:spPr>
          <a:xfrm>
            <a:off x="5518448" y="5282044"/>
            <a:ext cx="2797968" cy="52322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>
                <a:latin typeface="Times"/>
              </a:rPr>
              <a:t>Wikipedia</a:t>
            </a:r>
            <a:r>
              <a:rPr lang="fr-FR" sz="1400" i="1" dirty="0" smtClean="0">
                <a:latin typeface="Times"/>
              </a:rPr>
              <a:t>, </a:t>
            </a:r>
            <a:r>
              <a:rPr lang="fr-FR" sz="1400" i="1" dirty="0" err="1" smtClean="0">
                <a:latin typeface="Times"/>
              </a:rPr>
              <a:t>Diamond</a:t>
            </a:r>
            <a:r>
              <a:rPr lang="fr-FR" sz="1400" i="1" dirty="0" smtClean="0">
                <a:latin typeface="Times"/>
              </a:rPr>
              <a:t> Sutra</a:t>
            </a:r>
          </a:p>
          <a:p>
            <a:pPr algn="ctr"/>
            <a:r>
              <a:rPr lang="fr-FR" sz="1400" i="1" dirty="0" err="1" smtClean="0">
                <a:latin typeface="Times"/>
              </a:rPr>
              <a:t>Wikipedia</a:t>
            </a:r>
            <a:r>
              <a:rPr lang="fr-FR" sz="1400" i="1" dirty="0" smtClean="0">
                <a:latin typeface="Times"/>
              </a:rPr>
              <a:t>, </a:t>
            </a:r>
            <a:r>
              <a:rPr lang="fr-FR" sz="1400" i="1" dirty="0" err="1" smtClean="0">
                <a:latin typeface="Times"/>
              </a:rPr>
              <a:t>Diamond</a:t>
            </a:r>
            <a:r>
              <a:rPr lang="fr-FR" sz="1400" i="1" dirty="0" smtClean="0">
                <a:latin typeface="Times"/>
              </a:rPr>
              <a:t> Open Access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Open Access model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360040" y="4293096"/>
            <a:ext cx="8964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E</a:t>
            </a:r>
            <a:r>
              <a:rPr lang="fr-FR" sz="2000" dirty="0" smtClean="0">
                <a:solidFill>
                  <a:srgbClr val="FF0000"/>
                </a:solidFill>
              </a:rPr>
              <a:t>ditors </a:t>
            </a:r>
            <a:r>
              <a:rPr lang="fr-FR" sz="2000" dirty="0" err="1" smtClean="0">
                <a:solidFill>
                  <a:srgbClr val="FF0000"/>
                </a:solidFill>
              </a:rPr>
              <a:t>collectively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own</a:t>
            </a:r>
            <a:r>
              <a:rPr lang="fr-FR" sz="2000" dirty="0" smtClean="0">
                <a:solidFill>
                  <a:srgbClr val="FF0000"/>
                </a:solidFill>
              </a:rPr>
              <a:t> the</a:t>
            </a:r>
            <a:r>
              <a:rPr lang="fr-FR" sz="2000" dirty="0" smtClean="0"/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title</a:t>
            </a:r>
            <a:r>
              <a:rPr lang="fr-FR" sz="2000" dirty="0" smtClean="0">
                <a:solidFill>
                  <a:srgbClr val="FF0000"/>
                </a:solidFill>
              </a:rPr>
              <a:t> and </a:t>
            </a:r>
            <a:r>
              <a:rPr lang="fr-FR" sz="2000" dirty="0" err="1" smtClean="0">
                <a:solidFill>
                  <a:srgbClr val="FF0000"/>
                </a:solidFill>
              </a:rPr>
              <a:t>assets</a:t>
            </a:r>
            <a:r>
              <a:rPr lang="fr-FR" sz="2000" dirty="0" smtClean="0">
                <a:solidFill>
                  <a:srgbClr val="FF0000"/>
                </a:solidFill>
              </a:rPr>
              <a:t> of </a:t>
            </a:r>
            <a:r>
              <a:rPr lang="fr-FR" sz="2000" dirty="0" err="1" smtClean="0">
                <a:solidFill>
                  <a:srgbClr val="FF0000"/>
                </a:solidFill>
              </a:rPr>
              <a:t>academic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journals</a:t>
            </a:r>
            <a:r>
              <a:rPr lang="fr-FR" sz="2000" dirty="0" smtClean="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as </a:t>
            </a:r>
            <a:r>
              <a:rPr lang="fr-FR" sz="2000" dirty="0" err="1" smtClean="0">
                <a:solidFill>
                  <a:srgbClr val="000000"/>
                </a:solidFill>
              </a:rPr>
              <a:t>they</a:t>
            </a:r>
            <a:r>
              <a:rPr lang="fr-FR" sz="2000" dirty="0" smtClean="0">
                <a:solidFill>
                  <a:srgbClr val="000000"/>
                </a:solidFill>
              </a:rPr>
              <a:t> are </a:t>
            </a:r>
            <a:r>
              <a:rPr lang="fr-FR" sz="2000" dirty="0" err="1" smtClean="0">
                <a:solidFill>
                  <a:srgbClr val="000000"/>
                </a:solidFill>
              </a:rPr>
              <a:t>responsible</a:t>
            </a:r>
            <a:r>
              <a:rPr lang="fr-FR" sz="2000" dirty="0" smtClean="0">
                <a:solidFill>
                  <a:srgbClr val="000000"/>
                </a:solidFill>
              </a:rPr>
              <a:t> of the </a:t>
            </a:r>
            <a:r>
              <a:rPr lang="fr-FR" sz="2000" dirty="0" err="1" smtClean="0">
                <a:solidFill>
                  <a:srgbClr val="000000"/>
                </a:solidFill>
              </a:rPr>
              <a:t>peer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review</a:t>
            </a:r>
            <a:r>
              <a:rPr lang="fr-FR" sz="2000" dirty="0" smtClean="0">
                <a:solidFill>
                  <a:srgbClr val="000000"/>
                </a:solidFill>
              </a:rPr>
              <a:t> of </a:t>
            </a:r>
            <a:r>
              <a:rPr lang="fr-FR" sz="2000" dirty="0" err="1" smtClean="0">
                <a:solidFill>
                  <a:srgbClr val="000000"/>
                </a:solidFill>
              </a:rPr>
              <a:t>submitted</a:t>
            </a:r>
            <a:r>
              <a:rPr lang="fr-FR" sz="2000" dirty="0" smtClean="0">
                <a:solidFill>
                  <a:srgbClr val="000000"/>
                </a:solidFill>
              </a:rPr>
              <a:t> articles.</a:t>
            </a:r>
          </a:p>
          <a:p>
            <a:pPr algn="ctr"/>
            <a:r>
              <a:rPr lang="fr-FR" sz="2000" dirty="0">
                <a:solidFill>
                  <a:srgbClr val="28C191"/>
                </a:solidFill>
              </a:rPr>
              <a:t>E</a:t>
            </a:r>
            <a:r>
              <a:rPr lang="fr-FR" sz="2000" dirty="0" smtClean="0">
                <a:solidFill>
                  <a:srgbClr val="28C191"/>
                </a:solidFill>
              </a:rPr>
              <a:t>ditors and referees </a:t>
            </a:r>
            <a:r>
              <a:rPr lang="fr-FR" sz="2000" dirty="0" err="1" smtClean="0">
                <a:solidFill>
                  <a:srgbClr val="28C191"/>
                </a:solidFill>
              </a:rPr>
              <a:t>peer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review</a:t>
            </a:r>
            <a:r>
              <a:rPr lang="fr-FR" sz="2000" dirty="0" smtClean="0">
                <a:solidFill>
                  <a:srgbClr val="28C191"/>
                </a:solidFill>
              </a:rPr>
              <a:t> free of charge </a:t>
            </a:r>
            <a:r>
              <a:rPr lang="fr-FR" sz="2000" dirty="0" smtClean="0">
                <a:solidFill>
                  <a:srgbClr val="000000"/>
                </a:solidFill>
              </a:rPr>
              <a:t>as part of </a:t>
            </a:r>
            <a:r>
              <a:rPr lang="fr-FR" sz="2000" dirty="0" err="1" smtClean="0">
                <a:solidFill>
                  <a:srgbClr val="000000"/>
                </a:solidFill>
              </a:rPr>
              <a:t>their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academic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duty</a:t>
            </a:r>
            <a:r>
              <a:rPr lang="fr-FR" sz="2000" dirty="0" smtClean="0"/>
              <a:t>.</a:t>
            </a: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539552" y="1988840"/>
            <a:ext cx="87129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Authors retain their copyright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3366FF"/>
                </a:solidFill>
              </a:rPr>
              <a:t>before submitting their article to a journal</a:t>
            </a:r>
            <a:endParaRPr lang="en-US" sz="2000" dirty="0" smtClean="0"/>
          </a:p>
          <a:p>
            <a:pPr algn="ctr"/>
            <a:r>
              <a:rPr lang="en-US" sz="2000" dirty="0"/>
              <a:t>t</a:t>
            </a:r>
            <a:r>
              <a:rPr lang="en-US" sz="2000" dirty="0" smtClean="0"/>
              <a:t>hey </a:t>
            </a:r>
            <a:r>
              <a:rPr lang="en-US" sz="2000" dirty="0" smtClean="0">
                <a:solidFill>
                  <a:srgbClr val="FF0000"/>
                </a:solidFill>
              </a:rPr>
              <a:t>depose it with a CC-BY license</a:t>
            </a:r>
            <a:r>
              <a:rPr lang="en-US" sz="2000" dirty="0" smtClean="0"/>
              <a:t>,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which allows anyone to publish it</a:t>
            </a:r>
          </a:p>
          <a:p>
            <a:pPr algn="ctr"/>
            <a:r>
              <a:rPr lang="en-US" sz="2000" dirty="0"/>
              <a:t>as long as the authors are credited as the copyright holders </a:t>
            </a:r>
            <a:endParaRPr lang="en-US" sz="2000" dirty="0" smtClean="0"/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800454" y="5589240"/>
            <a:ext cx="75339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0000"/>
                </a:solidFill>
              </a:rPr>
              <a:t>Publishers</a:t>
            </a:r>
            <a:r>
              <a:rPr lang="fr-FR" sz="2000" dirty="0" smtClean="0">
                <a:solidFill>
                  <a:srgbClr val="FF0000"/>
                </a:solidFill>
              </a:rPr>
              <a:t> no longer </a:t>
            </a:r>
            <a:r>
              <a:rPr lang="fr-FR" sz="2000" dirty="0" err="1" smtClean="0">
                <a:solidFill>
                  <a:srgbClr val="FF0000"/>
                </a:solidFill>
              </a:rPr>
              <a:t>own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academic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journals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but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/>
              <a:t>continue </a:t>
            </a:r>
            <a:r>
              <a:rPr lang="fr-FR" sz="2000" dirty="0" smtClean="0"/>
              <a:t>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to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provide</a:t>
            </a:r>
            <a:r>
              <a:rPr lang="fr-FR" sz="2000" dirty="0" smtClean="0">
                <a:solidFill>
                  <a:srgbClr val="000000"/>
                </a:solidFill>
              </a:rPr>
              <a:t> services to </a:t>
            </a:r>
            <a:r>
              <a:rPr lang="fr-FR" sz="2000" dirty="0" smtClean="0">
                <a:solidFill>
                  <a:srgbClr val="3366FF"/>
                </a:solidFill>
              </a:rPr>
              <a:t>journal editors</a:t>
            </a:r>
            <a:r>
              <a:rPr lang="fr-FR" sz="2000" dirty="0" smtClean="0">
                <a:solidFill>
                  <a:srgbClr val="000000"/>
                </a:solidFill>
              </a:rPr>
              <a:t>, </a:t>
            </a:r>
            <a:r>
              <a:rPr lang="fr-FR" sz="2000" dirty="0" err="1" smtClean="0"/>
              <a:t>who</a:t>
            </a:r>
            <a:r>
              <a:rPr lang="fr-FR" sz="2000" dirty="0" smtClean="0"/>
              <a:t> have </a:t>
            </a:r>
            <a:r>
              <a:rPr lang="fr-FR" sz="2000" dirty="0" err="1" smtClean="0"/>
              <a:t>regained</a:t>
            </a:r>
            <a:r>
              <a:rPr lang="fr-FR" sz="2000" dirty="0" smtClean="0"/>
              <a:t> the power to </a:t>
            </a:r>
            <a:endParaRPr lang="fr-FR" sz="2000" dirty="0" smtClean="0">
              <a:solidFill>
                <a:srgbClr val="3366FF"/>
              </a:solidFill>
            </a:endParaRPr>
          </a:p>
          <a:p>
            <a:pPr algn="ctr"/>
            <a:r>
              <a:rPr lang="fr-FR" sz="2000" dirty="0" err="1" smtClean="0">
                <a:solidFill>
                  <a:srgbClr val="3366FF"/>
                </a:solidFill>
              </a:rPr>
              <a:t>choose</a:t>
            </a:r>
            <a:r>
              <a:rPr lang="fr-FR" sz="2000" dirty="0" smtClean="0">
                <a:solidFill>
                  <a:srgbClr val="3366FF"/>
                </a:solidFill>
              </a:rPr>
              <a:t> on a </a:t>
            </a:r>
            <a:r>
              <a:rPr lang="fr-FR" sz="2000" dirty="0" err="1" smtClean="0">
                <a:solidFill>
                  <a:srgbClr val="3366FF"/>
                </a:solidFill>
              </a:rPr>
              <a:t>competitive</a:t>
            </a:r>
            <a:r>
              <a:rPr lang="fr-FR" sz="2000" dirty="0" smtClean="0">
                <a:solidFill>
                  <a:srgbClr val="3366FF"/>
                </a:solidFill>
              </a:rPr>
              <a:t> basis  the </a:t>
            </a:r>
            <a:r>
              <a:rPr lang="fr-FR" sz="2000" dirty="0" err="1" smtClean="0">
                <a:solidFill>
                  <a:srgbClr val="3366FF"/>
                </a:solidFill>
              </a:rPr>
              <a:t>publishers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 smtClean="0"/>
              <a:t>they</a:t>
            </a:r>
            <a:r>
              <a:rPr lang="fr-FR" sz="2000" dirty="0" smtClean="0"/>
              <a:t> </a:t>
            </a:r>
            <a:r>
              <a:rPr lang="fr-FR" sz="2000" dirty="0" err="1" smtClean="0"/>
              <a:t>prefer</a:t>
            </a:r>
            <a:r>
              <a:rPr lang="fr-FR" sz="2000" dirty="0" smtClean="0"/>
              <a:t>.</a:t>
            </a:r>
            <a:r>
              <a:rPr lang="en-US" sz="2000" dirty="0" smtClean="0"/>
              <a:t> </a:t>
            </a:r>
            <a:endParaRPr lang="fr-FR" sz="2000" b="0" dirty="0">
              <a:latin typeface="Calibri"/>
            </a:endParaRPr>
          </a:p>
        </p:txBody>
      </p:sp>
      <p:sp>
        <p:nvSpPr>
          <p:cNvPr id="10" name="ZoneTexte 8"/>
          <p:cNvSpPr txBox="1"/>
          <p:nvPr/>
        </p:nvSpPr>
        <p:spPr>
          <a:xfrm>
            <a:off x="3131840" y="3049215"/>
            <a:ext cx="3096344" cy="30777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Times"/>
                <a:cs typeface="Times"/>
              </a:rPr>
              <a:t>https://</a:t>
            </a:r>
            <a:r>
              <a:rPr lang="en-US" sz="1400" i="1" dirty="0" err="1">
                <a:latin typeface="Times"/>
                <a:cs typeface="Times"/>
              </a:rPr>
              <a:t>creativecommons.org</a:t>
            </a:r>
            <a:r>
              <a:rPr lang="en-US" sz="1400" i="1" dirty="0">
                <a:latin typeface="Times"/>
                <a:cs typeface="Times"/>
              </a:rPr>
              <a:t>/licenses/</a:t>
            </a:r>
            <a:endParaRPr lang="fr-FR" sz="1400" i="1" dirty="0" smtClean="0">
              <a:latin typeface="Times"/>
              <a:cs typeface="Times"/>
            </a:endParaRP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8306" y="1196752"/>
            <a:ext cx="5265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33CCCC"/>
                </a:solidFill>
              </a:rPr>
              <a:t>Peer review and publication </a:t>
            </a:r>
            <a:r>
              <a:rPr lang="en-US" sz="2000" dirty="0"/>
              <a:t>are </a:t>
            </a:r>
            <a:r>
              <a:rPr lang="en-US" sz="2000" dirty="0" smtClean="0"/>
              <a:t>done </a:t>
            </a:r>
          </a:p>
          <a:p>
            <a:pPr algn="ctr"/>
            <a:r>
              <a:rPr lang="en-US" sz="2000" dirty="0" smtClean="0">
                <a:solidFill>
                  <a:srgbClr val="33CCCC"/>
                </a:solidFill>
              </a:rPr>
              <a:t>without </a:t>
            </a:r>
            <a:r>
              <a:rPr lang="en-US" sz="2000" dirty="0">
                <a:solidFill>
                  <a:srgbClr val="33CCCC"/>
                </a:solidFill>
              </a:rPr>
              <a:t>authors and readers having to </a:t>
            </a:r>
            <a:r>
              <a:rPr lang="en-US" sz="2000" dirty="0" smtClean="0">
                <a:solidFill>
                  <a:srgbClr val="33CCCC"/>
                </a:solidFill>
              </a:rPr>
              <a:t>pay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823328"/>
              </p:ext>
            </p:extLst>
          </p:nvPr>
        </p:nvGraphicFramePr>
        <p:xfrm>
          <a:off x="4283968" y="5301208"/>
          <a:ext cx="1008112" cy="40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6" name="Equation" r:id="rId5" imgW="228600" imgH="203200" progId="Equation.3">
                  <p:embed/>
                </p:oleObj>
              </mc:Choice>
              <mc:Fallback>
                <p:oleObj name="Equation" r:id="rId5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5301208"/>
                        <a:ext cx="1008112" cy="405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ZoneTexte 16"/>
          <p:cNvSpPr txBox="1"/>
          <p:nvPr/>
        </p:nvSpPr>
        <p:spPr>
          <a:xfrm>
            <a:off x="323528" y="2062589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2.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24" name="ZoneTexte 16"/>
          <p:cNvSpPr txBox="1"/>
          <p:nvPr/>
        </p:nvSpPr>
        <p:spPr>
          <a:xfrm>
            <a:off x="1409123" y="1052736"/>
            <a:ext cx="570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1.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25" name="ZoneTexte 16"/>
          <p:cNvSpPr txBox="1"/>
          <p:nvPr/>
        </p:nvSpPr>
        <p:spPr>
          <a:xfrm>
            <a:off x="143508" y="4365104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28C191"/>
                </a:solidFill>
              </a:rPr>
              <a:t>3</a:t>
            </a:r>
            <a:r>
              <a:rPr lang="fr-FR" sz="3600" b="1" dirty="0" smtClean="0">
                <a:solidFill>
                  <a:srgbClr val="28C191"/>
                </a:solidFill>
              </a:rPr>
              <a:t>.</a:t>
            </a:r>
            <a:endParaRPr lang="fr-FR" sz="3600" b="1" dirty="0">
              <a:solidFill>
                <a:srgbClr val="28C191"/>
              </a:solidFill>
            </a:endParaRPr>
          </a:p>
        </p:txBody>
      </p:sp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707396"/>
              </p:ext>
            </p:extLst>
          </p:nvPr>
        </p:nvGraphicFramePr>
        <p:xfrm>
          <a:off x="4283968" y="3383048"/>
          <a:ext cx="1008112" cy="40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7" name="Equation" r:id="rId7" imgW="228600" imgH="203200" progId="Equation.3">
                  <p:embed/>
                </p:oleObj>
              </mc:Choice>
              <mc:Fallback>
                <p:oleObj name="Equation" r:id="rId7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3383048"/>
                        <a:ext cx="1008112" cy="405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971600" y="3604954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Their </a:t>
            </a:r>
            <a:r>
              <a:rPr lang="en-US" sz="2000" dirty="0" smtClean="0">
                <a:solidFill>
                  <a:srgbClr val="3366FF"/>
                </a:solidFill>
              </a:rPr>
              <a:t>article </a:t>
            </a:r>
            <a:r>
              <a:rPr lang="en-US" sz="2000" dirty="0" smtClean="0">
                <a:solidFill>
                  <a:srgbClr val="000000"/>
                </a:solidFill>
              </a:rPr>
              <a:t>is </a:t>
            </a:r>
            <a:r>
              <a:rPr lang="en-US" sz="2000" dirty="0" smtClean="0">
                <a:solidFill>
                  <a:srgbClr val="3366FF"/>
                </a:solidFill>
              </a:rPr>
              <a:t>officially dated </a:t>
            </a:r>
            <a:r>
              <a:rPr lang="en-US" sz="2000" dirty="0" smtClean="0"/>
              <a:t>and</a:t>
            </a:r>
            <a:r>
              <a:rPr lang="en-US" sz="2000" dirty="0" smtClean="0">
                <a:solidFill>
                  <a:srgbClr val="3366FF"/>
                </a:solidFill>
              </a:rPr>
              <a:t> in open access </a:t>
            </a:r>
            <a:r>
              <a:rPr lang="en-US" sz="2000" dirty="0" smtClean="0">
                <a:solidFill>
                  <a:srgbClr val="000000"/>
                </a:solidFill>
              </a:rPr>
              <a:t>for free.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0" name="ZoneTexte 14"/>
          <p:cNvSpPr txBox="1">
            <a:spLocks noChangeArrowheads="1"/>
          </p:cNvSpPr>
          <p:nvPr/>
        </p:nvSpPr>
        <p:spPr bwMode="auto">
          <a:xfrm>
            <a:off x="683568" y="4234443"/>
            <a:ext cx="8280920" cy="1138773"/>
          </a:xfrm>
          <a:prstGeom prst="rect">
            <a:avLst/>
          </a:prstGeom>
          <a:noFill/>
          <a:ln w="57150" cmpd="sng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000" dirty="0" smtClean="0">
              <a:latin typeface="+mj-lt"/>
            </a:endParaRPr>
          </a:p>
          <a:p>
            <a:pPr algn="ctr"/>
            <a:endParaRPr lang="fr-FR" sz="2000" dirty="0">
              <a:latin typeface="+mj-lt"/>
            </a:endParaRPr>
          </a:p>
          <a:p>
            <a:pPr algn="ctr"/>
            <a:r>
              <a:rPr lang="fr-FR" sz="2000" dirty="0" smtClean="0">
                <a:latin typeface="+mj-lt"/>
              </a:rPr>
              <a:t>.</a:t>
            </a:r>
          </a:p>
          <a:p>
            <a:pPr algn="ctr"/>
            <a:endParaRPr lang="fr-FR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8520" y="-152400"/>
            <a:ext cx="95770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Researchers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ask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for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publishing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platforms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278791" y="1340768"/>
            <a:ext cx="66199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err="1">
                <a:solidFill>
                  <a:srgbClr val="33CCCC"/>
                </a:solidFill>
              </a:rPr>
              <a:t>F</a:t>
            </a:r>
            <a:r>
              <a:rPr lang="fr-FR" sz="2000" dirty="0" err="1" smtClean="0">
                <a:solidFill>
                  <a:srgbClr val="33CCCC"/>
                </a:solidFill>
              </a:rPr>
              <a:t>unding</a:t>
            </a:r>
            <a:r>
              <a:rPr lang="fr-FR" sz="2000" dirty="0" smtClean="0">
                <a:solidFill>
                  <a:srgbClr val="33CCCC"/>
                </a:solidFill>
              </a:rPr>
              <a:t> </a:t>
            </a:r>
            <a:r>
              <a:rPr lang="fr-FR" sz="2000" dirty="0" err="1" smtClean="0">
                <a:solidFill>
                  <a:srgbClr val="33CCCC"/>
                </a:solidFill>
              </a:rPr>
              <a:t>agencies</a:t>
            </a:r>
            <a:r>
              <a:rPr lang="fr-FR" sz="2000" dirty="0" smtClean="0">
                <a:solidFill>
                  <a:srgbClr val="33CCCC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should</a:t>
            </a:r>
            <a:r>
              <a:rPr lang="fr-FR" sz="2000" dirty="0" smtClean="0">
                <a:solidFill>
                  <a:srgbClr val="33CCCC"/>
                </a:solidFill>
              </a:rPr>
              <a:t> </a:t>
            </a:r>
            <a:r>
              <a:rPr lang="fr-FR" sz="2000" dirty="0" err="1" smtClean="0">
                <a:solidFill>
                  <a:srgbClr val="33CCCC"/>
                </a:solidFill>
              </a:rPr>
              <a:t>provide</a:t>
            </a:r>
            <a:r>
              <a:rPr lang="fr-FR" sz="2000" dirty="0" smtClean="0">
                <a:solidFill>
                  <a:srgbClr val="33CCCC"/>
                </a:solidFill>
              </a:rPr>
              <a:t> for free </a:t>
            </a:r>
            <a:r>
              <a:rPr lang="fr-FR" sz="2000" dirty="0" smtClean="0">
                <a:solidFill>
                  <a:srgbClr val="000000"/>
                </a:solidFill>
              </a:rPr>
              <a:t>to </a:t>
            </a:r>
            <a:r>
              <a:rPr lang="fr-FR" sz="2000" dirty="0" err="1" smtClean="0">
                <a:solidFill>
                  <a:srgbClr val="000000"/>
                </a:solidFill>
              </a:rPr>
              <a:t>researchers</a:t>
            </a:r>
            <a:endParaRPr lang="fr-FR" sz="2000" dirty="0" smtClean="0">
              <a:solidFill>
                <a:srgbClr val="000000"/>
              </a:solidFill>
            </a:endParaRPr>
          </a:p>
          <a:p>
            <a:pPr algn="ctr"/>
            <a:r>
              <a:rPr lang="fr-FR" sz="2000" dirty="0" smtClean="0">
                <a:solidFill>
                  <a:srgbClr val="33CCCC"/>
                </a:solidFill>
              </a:rPr>
              <a:t>non-profit </a:t>
            </a:r>
            <a:r>
              <a:rPr lang="fr-FR" sz="2000" dirty="0" err="1" smtClean="0">
                <a:solidFill>
                  <a:srgbClr val="33CCCC"/>
                </a:solidFill>
              </a:rPr>
              <a:t>platforms</a:t>
            </a:r>
            <a:r>
              <a:rPr lang="fr-FR" sz="2000" dirty="0" smtClean="0">
                <a:solidFill>
                  <a:srgbClr val="000000"/>
                </a:solidFill>
              </a:rPr>
              <a:t>, </a:t>
            </a:r>
            <a:r>
              <a:rPr lang="fr-FR" sz="2000" dirty="0" err="1" smtClean="0">
                <a:solidFill>
                  <a:srgbClr val="000000"/>
                </a:solidFill>
              </a:rPr>
              <a:t>developed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using</a:t>
            </a:r>
            <a:r>
              <a:rPr lang="fr-FR" sz="2000" dirty="0" smtClean="0">
                <a:solidFill>
                  <a:srgbClr val="28C191"/>
                </a:solidFill>
              </a:rPr>
              <a:t> open source softwares</a:t>
            </a:r>
            <a:r>
              <a:rPr lang="fr-FR" sz="2000" dirty="0" smtClean="0"/>
              <a:t>, </a:t>
            </a:r>
          </a:p>
          <a:p>
            <a:pPr algn="ctr"/>
            <a:r>
              <a:rPr lang="fr-FR" sz="2000" dirty="0" smtClean="0">
                <a:solidFill>
                  <a:srgbClr val="33CCCC"/>
                </a:solidFill>
              </a:rPr>
              <a:t>to </a:t>
            </a:r>
            <a:r>
              <a:rPr lang="fr-FR" sz="2000" dirty="0" err="1" smtClean="0">
                <a:solidFill>
                  <a:srgbClr val="33CCCC"/>
                </a:solidFill>
              </a:rPr>
              <a:t>peer</a:t>
            </a:r>
            <a:r>
              <a:rPr lang="fr-FR" sz="2000" dirty="0">
                <a:solidFill>
                  <a:srgbClr val="33CCCC"/>
                </a:solidFill>
              </a:rPr>
              <a:t> </a:t>
            </a:r>
            <a:r>
              <a:rPr lang="fr-FR" sz="2000" dirty="0" err="1" smtClean="0">
                <a:solidFill>
                  <a:srgbClr val="33CCCC"/>
                </a:solidFill>
              </a:rPr>
              <a:t>review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28C191"/>
                </a:solidFill>
              </a:rPr>
              <a:t>and</a:t>
            </a:r>
            <a:r>
              <a:rPr lang="fr-FR" sz="2000" dirty="0" smtClean="0">
                <a:solidFill>
                  <a:srgbClr val="33CCCC"/>
                </a:solidFill>
              </a:rPr>
              <a:t> </a:t>
            </a:r>
            <a:r>
              <a:rPr lang="fr-FR" sz="2000" dirty="0" err="1" smtClean="0">
                <a:solidFill>
                  <a:srgbClr val="33CCCC"/>
                </a:solidFill>
              </a:rPr>
              <a:t>disseminate</a:t>
            </a:r>
            <a:r>
              <a:rPr lang="fr-FR" sz="2000" dirty="0" smtClean="0">
                <a:solidFill>
                  <a:srgbClr val="33CCCC"/>
                </a:solidFill>
              </a:rPr>
              <a:t> </a:t>
            </a:r>
            <a:r>
              <a:rPr lang="fr-FR" sz="2000" dirty="0" err="1" smtClean="0"/>
              <a:t>their</a:t>
            </a:r>
            <a:r>
              <a:rPr lang="fr-FR" sz="2000" dirty="0" smtClean="0">
                <a:solidFill>
                  <a:srgbClr val="33CCCC"/>
                </a:solidFill>
              </a:rPr>
              <a:t> publications </a:t>
            </a:r>
            <a:r>
              <a:rPr lang="fr-FR" sz="2000" dirty="0" smtClean="0"/>
              <a:t>to all,</a:t>
            </a:r>
          </a:p>
          <a:p>
            <a:pPr algn="ctr"/>
            <a:r>
              <a:rPr lang="fr-FR" sz="2000" dirty="0" err="1" smtClean="0"/>
              <a:t>with</a:t>
            </a:r>
            <a:r>
              <a:rPr lang="fr-FR" sz="2000" dirty="0" smtClean="0"/>
              <a:t> the help of </a:t>
            </a:r>
            <a:r>
              <a:rPr lang="fr-FR" sz="2000" dirty="0" err="1" smtClean="0"/>
              <a:t>librarians</a:t>
            </a:r>
            <a:r>
              <a:rPr lang="fr-FR" sz="2000" dirty="0" smtClean="0"/>
              <a:t> and </a:t>
            </a:r>
            <a:r>
              <a:rPr lang="fr-FR" sz="2000" dirty="0" err="1" smtClean="0"/>
              <a:t>publishers</a:t>
            </a:r>
            <a:r>
              <a:rPr lang="fr-FR" sz="2000" dirty="0" smtClean="0"/>
              <a:t> as </a:t>
            </a:r>
            <a:r>
              <a:rPr lang="fr-FR" sz="2000" dirty="0" err="1" smtClean="0"/>
              <a:t>contractors</a:t>
            </a:r>
            <a:r>
              <a:rPr lang="fr-FR" sz="2000" dirty="0" smtClean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1048803" y="4784952"/>
            <a:ext cx="7252030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/>
              <a:t>The </a:t>
            </a:r>
            <a:r>
              <a:rPr lang="fr-FR" sz="2000" dirty="0" err="1" smtClean="0"/>
              <a:t>scientific</a:t>
            </a:r>
            <a:r>
              <a:rPr lang="fr-FR" sz="2000" dirty="0" smtClean="0"/>
              <a:t> </a:t>
            </a:r>
            <a:r>
              <a:rPr lang="fr-FR" sz="2000" dirty="0" err="1" smtClean="0"/>
              <a:t>committees</a:t>
            </a:r>
            <a:r>
              <a:rPr lang="fr-FR" sz="2000" dirty="0" smtClean="0"/>
              <a:t> of </a:t>
            </a:r>
            <a:r>
              <a:rPr lang="fr-FR" sz="2000" dirty="0" err="1"/>
              <a:t>p</a:t>
            </a:r>
            <a:r>
              <a:rPr lang="fr-FR" sz="2000" dirty="0" err="1" smtClean="0"/>
              <a:t>ublishing</a:t>
            </a:r>
            <a:r>
              <a:rPr lang="fr-FR" sz="2000" dirty="0" smtClean="0"/>
              <a:t> </a:t>
            </a:r>
            <a:r>
              <a:rPr lang="fr-FR" sz="2000" dirty="0" err="1" smtClean="0"/>
              <a:t>platforms</a:t>
            </a:r>
            <a:r>
              <a:rPr lang="fr-FR" sz="2000" dirty="0" smtClean="0"/>
              <a:t> </a:t>
            </a:r>
            <a:r>
              <a:rPr lang="fr-FR" sz="2000" dirty="0" err="1" smtClean="0"/>
              <a:t>would</a:t>
            </a:r>
            <a:r>
              <a:rPr lang="fr-FR" sz="2000" dirty="0" smtClean="0"/>
              <a:t> </a:t>
            </a:r>
            <a:r>
              <a:rPr lang="fr-FR" sz="2000" dirty="0" err="1" smtClean="0"/>
              <a:t>also</a:t>
            </a:r>
            <a:r>
              <a:rPr lang="fr-FR" sz="2000" dirty="0" smtClean="0"/>
              <a:t> </a:t>
            </a:r>
          </a:p>
          <a:p>
            <a:pPr algn="ctr"/>
            <a:r>
              <a:rPr lang="fr-FR" sz="2000" dirty="0" smtClean="0">
                <a:solidFill>
                  <a:srgbClr val="3366FF"/>
                </a:solidFill>
              </a:rPr>
              <a:t>control the </a:t>
            </a:r>
            <a:r>
              <a:rPr lang="fr-FR" sz="2000" dirty="0" err="1" smtClean="0">
                <a:solidFill>
                  <a:srgbClr val="3366FF"/>
                </a:solidFill>
              </a:rPr>
              <a:t>quality</a:t>
            </a:r>
            <a:r>
              <a:rPr lang="fr-FR" sz="2000" dirty="0" smtClean="0">
                <a:solidFill>
                  <a:srgbClr val="3366FF"/>
                </a:solidFill>
              </a:rPr>
              <a:t> of </a:t>
            </a:r>
            <a:r>
              <a:rPr lang="fr-FR" sz="2000" dirty="0" err="1" smtClean="0">
                <a:solidFill>
                  <a:srgbClr val="3366FF"/>
                </a:solidFill>
              </a:rPr>
              <a:t>peer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</a:rPr>
              <a:t>review</a:t>
            </a:r>
            <a:r>
              <a:rPr lang="fr-FR" sz="2000" dirty="0" smtClean="0">
                <a:solidFill>
                  <a:srgbClr val="3366FF"/>
                </a:solidFill>
              </a:rPr>
              <a:t> by </a:t>
            </a:r>
            <a:r>
              <a:rPr lang="fr-FR" sz="2000" dirty="0" err="1" smtClean="0">
                <a:solidFill>
                  <a:srgbClr val="3366FF"/>
                </a:solidFill>
              </a:rPr>
              <a:t>selecting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</a:rPr>
              <a:t>journals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</a:p>
          <a:p>
            <a:pPr algn="ctr"/>
            <a:r>
              <a:rPr lang="fr-FR" sz="2000" dirty="0" err="1" smtClean="0">
                <a:solidFill>
                  <a:srgbClr val="3366FF"/>
                </a:solidFill>
              </a:rPr>
              <a:t>with</a:t>
            </a:r>
            <a:r>
              <a:rPr lang="fr-FR" sz="2000" dirty="0" smtClean="0">
                <a:solidFill>
                  <a:srgbClr val="3366FF"/>
                </a:solidFill>
              </a:rPr>
              <a:t> good practices and </a:t>
            </a:r>
            <a:r>
              <a:rPr lang="fr-FR" sz="2000" dirty="0" err="1" smtClean="0">
                <a:solidFill>
                  <a:srgbClr val="3366FF"/>
                </a:solidFill>
              </a:rPr>
              <a:t>reputable</a:t>
            </a:r>
            <a:r>
              <a:rPr lang="fr-FR" sz="2000" dirty="0" smtClean="0">
                <a:solidFill>
                  <a:srgbClr val="3366FF"/>
                </a:solidFill>
              </a:rPr>
              <a:t> editors </a:t>
            </a:r>
            <a:r>
              <a:rPr lang="fr-FR" sz="2000" dirty="0" err="1" smtClean="0">
                <a:solidFill>
                  <a:srgbClr val="3366FF"/>
                </a:solidFill>
              </a:rPr>
              <a:t>with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</a:rPr>
              <a:t>limited</a:t>
            </a:r>
            <a:r>
              <a:rPr lang="fr-FR" sz="2000" dirty="0" smtClean="0">
                <a:solidFill>
                  <a:srgbClr val="3366FF"/>
                </a:solidFill>
              </a:rPr>
              <a:t> mandates</a:t>
            </a:r>
            <a:r>
              <a:rPr lang="fr-FR" sz="2000" dirty="0" smtClean="0"/>
              <a:t>.</a:t>
            </a:r>
          </a:p>
          <a:p>
            <a:pPr algn="ctr"/>
            <a:r>
              <a:rPr lang="fr-FR" sz="2000" dirty="0" smtClean="0"/>
              <a:t> This </a:t>
            </a:r>
            <a:r>
              <a:rPr lang="fr-FR" sz="2000" dirty="0" err="1" smtClean="0"/>
              <a:t>would</a:t>
            </a:r>
            <a:r>
              <a:rPr lang="fr-FR" sz="2000" dirty="0" smtClean="0"/>
              <a:t> </a:t>
            </a:r>
            <a:r>
              <a:rPr lang="fr-FR" sz="2000" dirty="0" err="1" smtClean="0">
                <a:solidFill>
                  <a:srgbClr val="3366FF"/>
                </a:solidFill>
              </a:rPr>
              <a:t>provide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researchers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</a:rPr>
              <a:t>tools</a:t>
            </a:r>
            <a:r>
              <a:rPr lang="fr-FR" sz="2000" dirty="0" smtClean="0">
                <a:solidFill>
                  <a:srgbClr val="3366FF"/>
                </a:solidFill>
              </a:rPr>
              <a:t> to </a:t>
            </a:r>
            <a:r>
              <a:rPr lang="fr-FR" sz="2000" dirty="0" err="1">
                <a:solidFill>
                  <a:srgbClr val="3366FF"/>
                </a:solidFill>
              </a:rPr>
              <a:t>experiment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smtClean="0">
                <a:solidFill>
                  <a:srgbClr val="3366FF"/>
                </a:solidFill>
              </a:rPr>
              <a:t>new </a:t>
            </a:r>
            <a:r>
              <a:rPr lang="fr-FR" sz="2000" dirty="0" err="1">
                <a:solidFill>
                  <a:srgbClr val="3366FF"/>
                </a:solidFill>
              </a:rPr>
              <a:t>ways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endParaRPr lang="fr-FR" sz="2000" dirty="0" smtClean="0">
              <a:solidFill>
                <a:srgbClr val="3366FF"/>
              </a:solidFill>
            </a:endParaRPr>
          </a:p>
          <a:p>
            <a:pPr algn="ctr"/>
            <a:r>
              <a:rPr lang="fr-FR" sz="2000" dirty="0" smtClean="0">
                <a:solidFill>
                  <a:srgbClr val="3366FF"/>
                </a:solidFill>
              </a:rPr>
              <a:t>of </a:t>
            </a:r>
            <a:r>
              <a:rPr lang="fr-FR" sz="2000" dirty="0" err="1" smtClean="0">
                <a:solidFill>
                  <a:srgbClr val="3366FF"/>
                </a:solidFill>
              </a:rPr>
              <a:t>publishing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their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results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>
                <a:solidFill>
                  <a:srgbClr val="3366FF"/>
                </a:solidFill>
              </a:rPr>
              <a:t>(</a:t>
            </a:r>
            <a:r>
              <a:rPr lang="fr-FR" sz="2000" i="1" dirty="0" err="1" smtClean="0">
                <a:solidFill>
                  <a:srgbClr val="3366FF"/>
                </a:solidFill>
              </a:rPr>
              <a:t>e.g</a:t>
            </a:r>
            <a:r>
              <a:rPr lang="fr-FR" sz="2000" dirty="0">
                <a:solidFill>
                  <a:srgbClr val="3366FF"/>
                </a:solidFill>
              </a:rPr>
              <a:t>., open </a:t>
            </a:r>
            <a:r>
              <a:rPr lang="fr-FR" sz="2000" dirty="0" err="1" smtClean="0">
                <a:solidFill>
                  <a:srgbClr val="3366FF"/>
                </a:solidFill>
              </a:rPr>
              <a:t>peer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</a:rPr>
              <a:t>review</a:t>
            </a:r>
            <a:r>
              <a:rPr lang="fr-FR" sz="2000" dirty="0" smtClean="0">
                <a:solidFill>
                  <a:srgbClr val="3366FF"/>
                </a:solidFill>
              </a:rPr>
              <a:t>)</a:t>
            </a:r>
            <a:r>
              <a:rPr lang="fr-FR" sz="2000" dirty="0"/>
              <a:t>.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 </a:t>
            </a:r>
          </a:p>
          <a:p>
            <a:pPr algn="ctr"/>
            <a:endParaRPr lang="fr-FR" sz="2400" dirty="0" smtClean="0"/>
          </a:p>
          <a:p>
            <a:pPr algn="ctr"/>
            <a:r>
              <a:rPr lang="fr-FR" sz="2400" dirty="0" smtClean="0"/>
              <a:t> </a:t>
            </a:r>
            <a:endParaRPr lang="en-US" sz="2400" dirty="0"/>
          </a:p>
        </p:txBody>
      </p:sp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755576" y="3442355"/>
            <a:ext cx="7504300" cy="1138773"/>
          </a:xfrm>
          <a:prstGeom prst="rect">
            <a:avLst/>
          </a:prstGeom>
          <a:noFill/>
          <a:ln w="57150" cmpd="sng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Everyone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 in the world </a:t>
            </a:r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would</a:t>
            </a:r>
            <a:r>
              <a:rPr lang="fr-FR" sz="2000" dirty="0" smtClean="0">
                <a:solidFill>
                  <a:srgbClr val="000000"/>
                </a:solidFill>
                <a:latin typeface="+mj-lt"/>
              </a:rPr>
              <a:t> have 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free </a:t>
            </a:r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access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smtClean="0">
                <a:latin typeface="+mj-lt"/>
              </a:rPr>
              <a:t>(</a:t>
            </a:r>
            <a:r>
              <a:rPr lang="fr-FR" sz="2000" i="1" dirty="0" smtClean="0">
                <a:latin typeface="+mj-lt"/>
              </a:rPr>
              <a:t>i.e</a:t>
            </a:r>
            <a:r>
              <a:rPr lang="fr-FR" sz="2000" dirty="0" smtClean="0">
                <a:latin typeface="+mj-lt"/>
              </a:rPr>
              <a:t>., open </a:t>
            </a:r>
            <a:r>
              <a:rPr lang="fr-FR" sz="2000" dirty="0">
                <a:latin typeface="+mj-lt"/>
              </a:rPr>
              <a:t>and gratis) 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to  </a:t>
            </a:r>
            <a:r>
              <a:rPr lang="fr-FR" sz="2000" dirty="0" err="1">
                <a:solidFill>
                  <a:srgbClr val="FF0000"/>
                </a:solidFill>
                <a:latin typeface="+mj-lt"/>
              </a:rPr>
              <a:t>peer-reviewed</a:t>
            </a:r>
            <a:r>
              <a:rPr lang="fr-FR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publications</a:t>
            </a:r>
            <a:r>
              <a:rPr lang="fr-FR" sz="2000" dirty="0" smtClean="0">
                <a:latin typeface="+mj-lt"/>
              </a:rPr>
              <a:t> (</a:t>
            </a:r>
            <a:r>
              <a:rPr lang="fr-FR" sz="2000" i="1" dirty="0" smtClean="0">
                <a:latin typeface="+mj-lt"/>
              </a:rPr>
              <a:t>e.g.</a:t>
            </a:r>
            <a:r>
              <a:rPr lang="fr-FR" sz="2000" dirty="0" smtClean="0">
                <a:latin typeface="+mj-lt"/>
              </a:rPr>
              <a:t>,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smtClean="0">
                <a:latin typeface="+mj-lt"/>
              </a:rPr>
              <a:t>articles, data, codes, </a:t>
            </a:r>
            <a:r>
              <a:rPr lang="fr-FR" sz="2000" dirty="0" err="1" smtClean="0">
                <a:latin typeface="+mj-lt"/>
              </a:rPr>
              <a:t>videos</a:t>
            </a:r>
            <a:r>
              <a:rPr lang="fr-FR" sz="2000" dirty="0" smtClean="0">
                <a:latin typeface="+mj-lt"/>
              </a:rPr>
              <a:t>, etc.)</a:t>
            </a:r>
            <a:endParaRPr lang="fr-FR" sz="2000" dirty="0">
              <a:latin typeface="+mj-lt"/>
            </a:endParaRPr>
          </a:p>
          <a:p>
            <a:pPr algn="ctr"/>
            <a:r>
              <a:rPr lang="fr-FR" sz="2000" dirty="0" err="1">
                <a:solidFill>
                  <a:srgbClr val="FF0000"/>
                </a:solidFill>
                <a:latin typeface="+mj-lt"/>
              </a:rPr>
              <a:t>w</a:t>
            </a:r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ithout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researchers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having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to </a:t>
            </a:r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pay</a:t>
            </a:r>
            <a:r>
              <a:rPr lang="fr-FR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or </a:t>
            </a:r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give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their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copyrights</a:t>
            </a:r>
            <a:r>
              <a:rPr lang="fr-FR" sz="2000" dirty="0" smtClean="0">
                <a:latin typeface="+mj-lt"/>
              </a:rPr>
              <a:t>.</a:t>
            </a:r>
          </a:p>
          <a:p>
            <a:pPr algn="ctr"/>
            <a:endParaRPr lang="fr-FR" sz="800" dirty="0"/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306221"/>
              </p:ext>
            </p:extLst>
          </p:nvPr>
        </p:nvGraphicFramePr>
        <p:xfrm>
          <a:off x="3995936" y="2780928"/>
          <a:ext cx="792088" cy="40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4" name="Equation" r:id="rId4" imgW="228600" imgH="203200" progId="Equation.3">
                  <p:embed/>
                </p:oleObj>
              </mc:Choice>
              <mc:Fallback>
                <p:oleObj name="Equation" r:id="rId4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2780928"/>
                        <a:ext cx="792088" cy="405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310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smtClean="0">
                <a:solidFill>
                  <a:srgbClr val="FF0000"/>
                </a:solidFill>
                <a:latin typeface="Arial"/>
              </a:rPr>
              <a:t>2010, Diamond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OA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65345" y="2446853"/>
            <a:ext cx="850987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Founded</a:t>
            </a:r>
            <a:r>
              <a:rPr lang="fr-FR" sz="2300" dirty="0" smtClean="0">
                <a:solidFill>
                  <a:srgbClr val="0000FF"/>
                </a:solidFill>
              </a:rPr>
              <a:t> in 2010 by Jean-Michel Morel</a:t>
            </a:r>
            <a:r>
              <a:rPr lang="fr-FR" sz="2300" dirty="0" smtClean="0"/>
              <a:t>, IPOL has </a:t>
            </a:r>
            <a:r>
              <a:rPr lang="fr-FR" sz="2300" dirty="0" smtClean="0">
                <a:solidFill>
                  <a:srgbClr val="0000FF"/>
                </a:solidFill>
              </a:rPr>
              <a:t>41 editors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financed</a:t>
            </a:r>
            <a:r>
              <a:rPr lang="fr-FR" sz="2300" dirty="0" smtClean="0">
                <a:solidFill>
                  <a:srgbClr val="0000FF"/>
                </a:solidFill>
              </a:rPr>
              <a:t> by CNES</a:t>
            </a:r>
            <a:r>
              <a:rPr lang="fr-FR" sz="2300" dirty="0" smtClean="0"/>
              <a:t>,</a:t>
            </a:r>
            <a:r>
              <a:rPr lang="fr-FR" sz="2300" dirty="0" smtClean="0">
                <a:solidFill>
                  <a:srgbClr val="0000FF"/>
                </a:solidFill>
              </a:rPr>
              <a:t> ERC </a:t>
            </a:r>
            <a:r>
              <a:rPr lang="fr-FR" sz="2300" dirty="0" smtClean="0"/>
              <a:t>and</a:t>
            </a:r>
            <a:r>
              <a:rPr lang="fr-FR" sz="2300" dirty="0" smtClean="0">
                <a:solidFill>
                  <a:srgbClr val="0000FF"/>
                </a:solidFill>
              </a:rPr>
              <a:t> 13 public institutions </a:t>
            </a:r>
            <a:r>
              <a:rPr lang="fr-FR" sz="2300" dirty="0" err="1" smtClean="0">
                <a:solidFill>
                  <a:srgbClr val="0000FF"/>
                </a:solidFill>
              </a:rPr>
              <a:t>from</a:t>
            </a:r>
            <a:r>
              <a:rPr lang="fr-FR" sz="2300" dirty="0" smtClean="0">
                <a:solidFill>
                  <a:srgbClr val="0000FF"/>
                </a:solidFill>
              </a:rPr>
              <a:t> 5 countries</a:t>
            </a:r>
            <a:r>
              <a:rPr lang="fr-FR" sz="2300" dirty="0" smtClean="0"/>
              <a:t>.</a:t>
            </a:r>
          </a:p>
          <a:p>
            <a:pPr algn="ctr"/>
            <a:r>
              <a:rPr sz="2300" dirty="0" smtClean="0"/>
              <a:t>Each article contains </a:t>
            </a:r>
            <a:r>
              <a:rPr lang="fr-FR" sz="2300" dirty="0" smtClean="0"/>
              <a:t>the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>
                <a:solidFill>
                  <a:srgbClr val="FF0000"/>
                </a:solidFill>
              </a:rPr>
              <a:t>text</a:t>
            </a:r>
            <a:r>
              <a:rPr lang="fr-FR" sz="2300" dirty="0" smtClean="0"/>
              <a:t>, the</a:t>
            </a:r>
            <a:r>
              <a:rPr sz="2300" dirty="0" smtClean="0"/>
              <a:t> </a:t>
            </a:r>
            <a:r>
              <a:rPr sz="2300" dirty="0" smtClean="0">
                <a:solidFill>
                  <a:srgbClr val="FF0000"/>
                </a:solidFill>
              </a:rPr>
              <a:t>algorithm</a:t>
            </a:r>
            <a:r>
              <a:rPr sz="2300" dirty="0" smtClean="0"/>
              <a:t> and </a:t>
            </a:r>
            <a:r>
              <a:rPr lang="fr-FR" sz="2300" dirty="0" smtClean="0"/>
              <a:t>the</a:t>
            </a:r>
            <a:r>
              <a:rPr sz="2300" dirty="0" smtClean="0">
                <a:solidFill>
                  <a:srgbClr val="FF0000"/>
                </a:solidFill>
              </a:rPr>
              <a:t> source code</a:t>
            </a:r>
            <a:r>
              <a:rPr sz="2300" dirty="0" smtClean="0"/>
              <a:t>,</a:t>
            </a:r>
            <a:endParaRPr lang="fr-FR" sz="2300" dirty="0" smtClean="0"/>
          </a:p>
          <a:p>
            <a:pPr algn="ctr"/>
            <a:r>
              <a:rPr lang="fr-FR" sz="2300" dirty="0" err="1" smtClean="0"/>
              <a:t>which</a:t>
            </a:r>
            <a:r>
              <a:rPr lang="fr-FR" sz="2300" dirty="0" smtClean="0"/>
              <a:t> all are </a:t>
            </a:r>
            <a:r>
              <a:rPr lang="fr-FR" sz="2300" dirty="0" err="1" smtClean="0">
                <a:solidFill>
                  <a:srgbClr val="FF0000"/>
                </a:solidFill>
              </a:rPr>
              <a:t>peer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reviewed</a:t>
            </a:r>
            <a:r>
              <a:rPr lang="fr-FR" sz="2300" dirty="0" smtClean="0"/>
              <a:t>. The journal </a:t>
            </a:r>
            <a:r>
              <a:rPr lang="fr-FR" sz="2300" dirty="0" err="1" smtClean="0"/>
              <a:t>platform</a:t>
            </a:r>
            <a:r>
              <a:rPr lang="fr-FR" sz="2300" dirty="0" smtClean="0"/>
              <a:t> </a:t>
            </a:r>
            <a:r>
              <a:rPr lang="fr-FR" sz="2300" dirty="0" err="1" smtClean="0"/>
              <a:t>also</a:t>
            </a:r>
            <a:r>
              <a:rPr lang="fr-FR" sz="2300" dirty="0" smtClean="0"/>
              <a:t> </a:t>
            </a:r>
            <a:r>
              <a:rPr lang="fr-FR" sz="2300" dirty="0" err="1" smtClean="0"/>
              <a:t>provides</a:t>
            </a:r>
            <a:r>
              <a:rPr sz="2300" dirty="0" smtClean="0"/>
              <a:t> </a:t>
            </a:r>
            <a:endParaRPr lang="fr-FR" sz="2300" dirty="0" smtClean="0"/>
          </a:p>
          <a:p>
            <a:pPr algn="ctr"/>
            <a:r>
              <a:rPr sz="2300" dirty="0" smtClean="0">
                <a:solidFill>
                  <a:srgbClr val="28C191"/>
                </a:solidFill>
              </a:rPr>
              <a:t>online demonstration facilit</a:t>
            </a:r>
            <a:r>
              <a:rPr lang="fr-FR" sz="2300" dirty="0">
                <a:solidFill>
                  <a:srgbClr val="28C191"/>
                </a:solidFill>
              </a:rPr>
              <a:t>y</a:t>
            </a:r>
            <a:r>
              <a:rPr sz="2300" dirty="0" smtClean="0">
                <a:solidFill>
                  <a:srgbClr val="28C191"/>
                </a:solidFill>
              </a:rPr>
              <a:t> </a:t>
            </a:r>
            <a:r>
              <a:rPr sz="2300" dirty="0" smtClean="0"/>
              <a:t>and</a:t>
            </a:r>
            <a:r>
              <a:rPr lang="fr-FR" sz="2300" dirty="0" smtClean="0"/>
              <a:t> an</a:t>
            </a:r>
            <a:r>
              <a:rPr sz="2300" dirty="0" smtClean="0"/>
              <a:t> </a:t>
            </a:r>
            <a:r>
              <a:rPr sz="2300" dirty="0" smtClean="0">
                <a:solidFill>
                  <a:srgbClr val="28C191"/>
                </a:solidFill>
              </a:rPr>
              <a:t>archive of experiments</a:t>
            </a:r>
            <a:r>
              <a:rPr sz="2300" dirty="0" smtClean="0"/>
              <a:t>. </a:t>
            </a:r>
          </a:p>
          <a:p>
            <a:pPr algn="ctr"/>
            <a:r>
              <a:rPr sz="2300" dirty="0" smtClean="0"/>
              <a:t>IPOL </a:t>
            </a:r>
            <a:r>
              <a:rPr lang="fr-FR" sz="2300" dirty="0" err="1" smtClean="0"/>
              <a:t>thus</a:t>
            </a:r>
            <a:r>
              <a:rPr lang="fr-FR" sz="2300" dirty="0" smtClean="0"/>
              <a:t> </a:t>
            </a:r>
            <a:r>
              <a:rPr lang="fr-FR" sz="2300" dirty="0" err="1" smtClean="0"/>
              <a:t>ensures</a:t>
            </a:r>
            <a:r>
              <a:rPr sz="2300" dirty="0" smtClean="0"/>
              <a:t> </a:t>
            </a:r>
            <a:r>
              <a:rPr lang="fr-FR" sz="2300" dirty="0">
                <a:solidFill>
                  <a:srgbClr val="FF0000"/>
                </a:solidFill>
              </a:rPr>
              <a:t>o</a:t>
            </a:r>
            <a:r>
              <a:rPr sz="2300" dirty="0" smtClean="0">
                <a:solidFill>
                  <a:srgbClr val="FF0000"/>
                </a:solidFill>
              </a:rPr>
              <a:t>pen </a:t>
            </a:r>
            <a:r>
              <a:rPr lang="fr-FR" sz="2300" dirty="0">
                <a:solidFill>
                  <a:srgbClr val="FF0000"/>
                </a:solidFill>
              </a:rPr>
              <a:t>s</a:t>
            </a:r>
            <a:r>
              <a:rPr sz="2300" dirty="0" smtClean="0">
                <a:solidFill>
                  <a:srgbClr val="FF0000"/>
                </a:solidFill>
              </a:rPr>
              <a:t>cience and </a:t>
            </a:r>
            <a:r>
              <a:rPr lang="fr-FR" sz="2300" dirty="0" smtClean="0">
                <a:solidFill>
                  <a:srgbClr val="FF0000"/>
                </a:solidFill>
              </a:rPr>
              <a:t>r</a:t>
            </a:r>
            <a:r>
              <a:rPr sz="2300" dirty="0" smtClean="0">
                <a:solidFill>
                  <a:srgbClr val="FF0000"/>
                </a:solidFill>
              </a:rPr>
              <a:t>eproducible </a:t>
            </a:r>
            <a:r>
              <a:rPr lang="fr-FR" sz="2300" dirty="0" smtClean="0">
                <a:solidFill>
                  <a:srgbClr val="FF0000"/>
                </a:solidFill>
              </a:rPr>
              <a:t>r</a:t>
            </a:r>
            <a:r>
              <a:rPr sz="2300" dirty="0" smtClean="0">
                <a:solidFill>
                  <a:srgbClr val="FF0000"/>
                </a:solidFill>
              </a:rPr>
              <a:t>esearch</a:t>
            </a:r>
            <a:r>
              <a:rPr sz="2300" dirty="0" smtClean="0"/>
              <a:t>. </a:t>
            </a:r>
            <a:r>
              <a:rPr lang="en-US" sz="2300" dirty="0" smtClean="0"/>
              <a:t> </a:t>
            </a:r>
            <a:endParaRPr lang="fr-FR" sz="2300" b="0" dirty="0">
              <a:latin typeface="Calibri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769" y="998364"/>
            <a:ext cx="6690591" cy="12065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483768" y="4869160"/>
            <a:ext cx="5217468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discreteanalysisjournal.com</a:t>
            </a:r>
            <a:r>
              <a:rPr lang="fr-FR" i="1" dirty="0" smtClean="0">
                <a:latin typeface="Times"/>
              </a:rPr>
              <a:t>    </a:t>
            </a:r>
            <a:r>
              <a:rPr i="1" dirty="0" smtClean="0">
                <a:latin typeface="Times"/>
              </a:rPr>
              <a:t>ISSN : 2</a:t>
            </a:r>
            <a:r>
              <a:rPr lang="fr-FR" i="1" dirty="0" smtClean="0">
                <a:latin typeface="Times"/>
              </a:rPr>
              <a:t>397</a:t>
            </a:r>
            <a:r>
              <a:rPr i="1" dirty="0" smtClean="0">
                <a:latin typeface="Times"/>
              </a:rPr>
              <a:t>-</a:t>
            </a:r>
            <a:r>
              <a:rPr lang="fr-FR" i="1" dirty="0" smtClean="0">
                <a:latin typeface="Times"/>
              </a:rPr>
              <a:t>3129</a:t>
            </a:r>
            <a:endParaRPr lang="fr-FR" i="1" dirty="0">
              <a:latin typeface="Times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696544"/>
            <a:ext cx="1381891" cy="1828800"/>
          </a:xfrm>
          <a:prstGeom prst="rect">
            <a:avLst/>
          </a:prstGeom>
        </p:spPr>
      </p:pic>
      <p:sp>
        <p:nvSpPr>
          <p:cNvPr id="23" name="ZoneTexte 22"/>
          <p:cNvSpPr txBox="1">
            <a:spLocks noChangeArrowheads="1"/>
          </p:cNvSpPr>
          <p:nvPr/>
        </p:nvSpPr>
        <p:spPr bwMode="auto">
          <a:xfrm>
            <a:off x="1752600" y="5289376"/>
            <a:ext cx="690923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0000FF"/>
                </a:solidFill>
              </a:rPr>
              <a:t>Founded</a:t>
            </a:r>
            <a:r>
              <a:rPr lang="fr-FR" sz="2300" dirty="0" smtClean="0">
                <a:solidFill>
                  <a:srgbClr val="0000FF"/>
                </a:solidFill>
              </a:rPr>
              <a:t> in 2015 by Tim </a:t>
            </a:r>
            <a:r>
              <a:rPr lang="fr-FR" sz="2300" dirty="0" err="1" smtClean="0">
                <a:solidFill>
                  <a:srgbClr val="0000FF"/>
                </a:solidFill>
              </a:rPr>
              <a:t>Gowers</a:t>
            </a:r>
            <a:r>
              <a:rPr lang="fr-FR" sz="2300" dirty="0" smtClean="0"/>
              <a:t>, DA has </a:t>
            </a:r>
            <a:r>
              <a:rPr lang="fr-FR" sz="2300" dirty="0" smtClean="0">
                <a:solidFill>
                  <a:srgbClr val="0000FF"/>
                </a:solidFill>
              </a:rPr>
              <a:t>12 editors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an </a:t>
            </a:r>
            <a:r>
              <a:rPr lang="fr-FR" sz="2300" dirty="0" smtClean="0">
                <a:solidFill>
                  <a:srgbClr val="FF0000"/>
                </a:solidFill>
              </a:rPr>
              <a:t>overlay journal on the open </a:t>
            </a:r>
            <a:r>
              <a:rPr lang="fr-FR" sz="2300" dirty="0" err="1" smtClean="0">
                <a:solidFill>
                  <a:srgbClr val="FF0000"/>
                </a:solidFill>
              </a:rPr>
              <a:t>repository</a:t>
            </a:r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</a:rPr>
              <a:t>arXiv</a:t>
            </a:r>
            <a:r>
              <a:rPr lang="fr-FR" sz="2300" dirty="0" smtClean="0"/>
              <a:t>.</a:t>
            </a:r>
          </a:p>
          <a:p>
            <a:pPr algn="ctr"/>
            <a:r>
              <a:rPr lang="fr-FR" sz="2300" dirty="0" smtClean="0"/>
              <a:t>It </a:t>
            </a:r>
            <a:r>
              <a:rPr lang="fr-FR" sz="2300" dirty="0" err="1" smtClean="0"/>
              <a:t>is</a:t>
            </a:r>
            <a:r>
              <a:rPr lang="fr-FR" sz="2300" dirty="0" smtClean="0"/>
              <a:t> </a:t>
            </a:r>
            <a:r>
              <a:rPr lang="fr-FR" sz="2300" dirty="0" err="1" smtClean="0">
                <a:solidFill>
                  <a:srgbClr val="0000FF"/>
                </a:solidFill>
              </a:rPr>
              <a:t>financed</a:t>
            </a:r>
            <a:r>
              <a:rPr lang="fr-FR" sz="2300" dirty="0" smtClean="0">
                <a:solidFill>
                  <a:srgbClr val="0000FF"/>
                </a:solidFill>
              </a:rPr>
              <a:t> by Cambridge </a:t>
            </a:r>
            <a:r>
              <a:rPr lang="fr-FR" sz="2300" dirty="0" err="1" smtClean="0">
                <a:solidFill>
                  <a:srgbClr val="0000FF"/>
                </a:solidFill>
              </a:rPr>
              <a:t>University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r>
              <a:rPr lang="fr-FR" sz="2300" dirty="0" smtClean="0"/>
              <a:t>(10$/submission).</a:t>
            </a:r>
            <a:r>
              <a:rPr lang="fr-FR" sz="2300" dirty="0" smtClean="0">
                <a:solidFill>
                  <a:srgbClr val="0000FF"/>
                </a:solidFill>
              </a:rPr>
              <a:t> </a:t>
            </a:r>
            <a:endParaRPr lang="fr-FR" sz="2300" b="0" dirty="0">
              <a:latin typeface="Calibri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2133600" y="2051556"/>
            <a:ext cx="5885334" cy="369332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//</a:t>
            </a:r>
            <a:r>
              <a:rPr lang="fr-FR" i="1" dirty="0" err="1" smtClean="0">
                <a:latin typeface="Times"/>
              </a:rPr>
              <a:t>www.ipol.im</a:t>
            </a:r>
            <a:r>
              <a:rPr lang="fr-FR" i="1" dirty="0" smtClean="0">
                <a:latin typeface="Times"/>
              </a:rPr>
              <a:t>      </a:t>
            </a:r>
            <a:r>
              <a:rPr i="1" dirty="0" smtClean="0">
                <a:latin typeface="Times"/>
              </a:rPr>
              <a:t>ISSN : 2105-1232</a:t>
            </a:r>
            <a:r>
              <a:rPr lang="fr-FR" i="1" dirty="0" smtClean="0">
                <a:latin typeface="Times"/>
              </a:rPr>
              <a:t>     </a:t>
            </a:r>
            <a:r>
              <a:rPr i="1" dirty="0" smtClean="0">
                <a:latin typeface="Times"/>
              </a:rPr>
              <a:t>DOI : 10.5201/ipol</a:t>
            </a:r>
            <a:endParaRPr lang="fr-FR" i="1" dirty="0">
              <a:latin typeface="Times"/>
            </a:endParaRPr>
          </a:p>
        </p:txBody>
      </p:sp>
      <p:sp>
        <p:nvSpPr>
          <p:cNvPr id="12" name="ZoneTexte 15"/>
          <p:cNvSpPr txBox="1"/>
          <p:nvPr/>
        </p:nvSpPr>
        <p:spPr>
          <a:xfrm>
            <a:off x="179512" y="1412776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28C191"/>
                </a:solidFill>
              </a:rPr>
              <a:t>1</a:t>
            </a:r>
            <a:endParaRPr lang="fr-FR" sz="3600" b="1" dirty="0">
              <a:solidFill>
                <a:srgbClr val="28C191"/>
              </a:solidFill>
            </a:endParaRPr>
          </a:p>
        </p:txBody>
      </p:sp>
      <p:sp>
        <p:nvSpPr>
          <p:cNvPr id="14" name="ZoneTexte 15"/>
          <p:cNvSpPr txBox="1"/>
          <p:nvPr/>
        </p:nvSpPr>
        <p:spPr>
          <a:xfrm>
            <a:off x="179512" y="4581128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28C191"/>
                </a:solidFill>
              </a:rPr>
              <a:t>2</a:t>
            </a:r>
          </a:p>
        </p:txBody>
      </p:sp>
      <p:pic>
        <p:nvPicPr>
          <p:cNvPr id="13" name="Picture 12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2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25908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476672"/>
            <a:ext cx="8801100" cy="396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5490699"/>
            <a:ext cx="1011563" cy="732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5590726"/>
            <a:ext cx="948725" cy="632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5460163"/>
            <a:ext cx="2431677" cy="800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8556" y="5359114"/>
            <a:ext cx="1559162" cy="1224136"/>
          </a:xfrm>
          <a:prstGeom prst="rect">
            <a:avLst/>
          </a:prstGeom>
        </p:spPr>
      </p:pic>
      <p:sp>
        <p:nvSpPr>
          <p:cNvPr id="14" name="ZoneTexte 8"/>
          <p:cNvSpPr txBox="1"/>
          <p:nvPr/>
        </p:nvSpPr>
        <p:spPr>
          <a:xfrm>
            <a:off x="3131840" y="6361583"/>
            <a:ext cx="2952328" cy="30777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Times"/>
                <a:cs typeface="Times"/>
              </a:rPr>
              <a:t>https://</a:t>
            </a:r>
            <a:r>
              <a:rPr lang="en-US" sz="1400" i="1" dirty="0" err="1">
                <a:latin typeface="Times"/>
                <a:cs typeface="Times"/>
              </a:rPr>
              <a:t>www.centre-</a:t>
            </a:r>
            <a:r>
              <a:rPr lang="en-US" sz="1400" i="1" dirty="0" err="1" smtClean="0">
                <a:latin typeface="Times"/>
                <a:cs typeface="Times"/>
              </a:rPr>
              <a:t>mersenne.org</a:t>
            </a:r>
            <a:endParaRPr lang="fr-FR" sz="1400" i="1" dirty="0" smtClean="0">
              <a:latin typeface="Times"/>
              <a:cs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170" y="5399141"/>
            <a:ext cx="1318542" cy="1270219"/>
          </a:xfrm>
          <a:prstGeom prst="rect">
            <a:avLst/>
          </a:prstGeom>
        </p:spPr>
      </p:pic>
      <p:cxnSp>
        <p:nvCxnSpPr>
          <p:cNvPr id="16" name="直線コネクタ 14"/>
          <p:cNvCxnSpPr>
            <a:cxnSpLocks noChangeShapeType="1"/>
          </p:cNvCxnSpPr>
          <p:nvPr/>
        </p:nvCxnSpPr>
        <p:spPr bwMode="auto">
          <a:xfrm>
            <a:off x="677416" y="4149080"/>
            <a:ext cx="641486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65100" y="-152400"/>
            <a:ext cx="88011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2017,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Diamond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OA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p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latform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2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TextBox 1"/>
          <p:cNvSpPr txBox="1"/>
          <p:nvPr/>
        </p:nvSpPr>
        <p:spPr>
          <a:xfrm>
            <a:off x="1006529" y="4437112"/>
            <a:ext cx="7237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The</a:t>
            </a:r>
            <a:r>
              <a:rPr lang="en-US" sz="2000" dirty="0" smtClean="0"/>
              <a:t> production </a:t>
            </a:r>
            <a:r>
              <a:rPr lang="en-US" sz="2000" dirty="0" smtClean="0">
                <a:solidFill>
                  <a:srgbClr val="FF0000"/>
                </a:solidFill>
              </a:rPr>
              <a:t>cost is </a:t>
            </a:r>
            <a:r>
              <a:rPr lang="en-US" sz="2000" dirty="0" smtClean="0">
                <a:solidFill>
                  <a:srgbClr val="000000"/>
                </a:solidFill>
              </a:rPr>
              <a:t>on average </a:t>
            </a:r>
            <a:r>
              <a:rPr lang="en-US" sz="2000" dirty="0" smtClean="0">
                <a:solidFill>
                  <a:srgbClr val="FF0000"/>
                </a:solidFill>
              </a:rPr>
              <a:t>700 € per article </a:t>
            </a:r>
            <a:r>
              <a:rPr lang="en-US" sz="2000" dirty="0" smtClean="0">
                <a:solidFill>
                  <a:srgbClr val="000000"/>
                </a:solidFill>
              </a:rPr>
              <a:t>and</a:t>
            </a:r>
            <a:r>
              <a:rPr lang="en-US" sz="2000" dirty="0" smtClean="0">
                <a:solidFill>
                  <a:srgbClr val="FF0000"/>
                </a:solidFill>
              </a:rPr>
              <a:t> 35 €/pages</a:t>
            </a:r>
            <a:r>
              <a:rPr lang="en-US" sz="2000" dirty="0" smtClean="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w</a:t>
            </a:r>
            <a:r>
              <a:rPr lang="en-US" sz="2000" dirty="0" smtClean="0">
                <a:solidFill>
                  <a:srgbClr val="000000"/>
                </a:solidFill>
              </a:rPr>
              <a:t>hich is </a:t>
            </a:r>
            <a:r>
              <a:rPr lang="en-US" sz="2000" dirty="0" smtClean="0">
                <a:solidFill>
                  <a:srgbClr val="FF0000"/>
                </a:solidFill>
              </a:rPr>
              <a:t>financed by </a:t>
            </a:r>
            <a:r>
              <a:rPr lang="en-US" sz="2000" dirty="0" smtClean="0">
                <a:solidFill>
                  <a:srgbClr val="000000"/>
                </a:solidFill>
              </a:rPr>
              <a:t>French</a:t>
            </a:r>
            <a:r>
              <a:rPr lang="en-US" sz="2000" dirty="0" smtClean="0">
                <a:solidFill>
                  <a:srgbClr val="FF0000"/>
                </a:solidFill>
              </a:rPr>
              <a:t> public research funding institutions</a:t>
            </a:r>
            <a:r>
              <a:rPr lang="en-US" sz="2000" dirty="0" smtClean="0">
                <a:solidFill>
                  <a:srgbClr val="000000"/>
                </a:solidFill>
              </a:rPr>
              <a:t> : </a:t>
            </a:r>
            <a:endParaRPr lang="en-US" sz="2000" dirty="0">
              <a:solidFill>
                <a:srgbClr val="000000"/>
              </a:solidFill>
            </a:endParaRPr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340992"/>
              </p:ext>
            </p:extLst>
          </p:nvPr>
        </p:nvGraphicFramePr>
        <p:xfrm>
          <a:off x="467544" y="4509120"/>
          <a:ext cx="792088" cy="40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5" name="Equation" r:id="rId10" imgW="228600" imgH="203200" progId="Equation.3">
                  <p:embed/>
                </p:oleObj>
              </mc:Choice>
              <mc:Fallback>
                <p:oleObj name="Equation" r:id="rId10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509120"/>
                        <a:ext cx="792088" cy="405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直線コネクタ 14"/>
          <p:cNvCxnSpPr>
            <a:cxnSpLocks noChangeShapeType="1"/>
          </p:cNvCxnSpPr>
          <p:nvPr/>
        </p:nvCxnSpPr>
        <p:spPr bwMode="auto">
          <a:xfrm>
            <a:off x="677416" y="2204864"/>
            <a:ext cx="4398640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6" name="直線コネクタ 14"/>
          <p:cNvCxnSpPr>
            <a:cxnSpLocks noChangeShapeType="1"/>
          </p:cNvCxnSpPr>
          <p:nvPr/>
        </p:nvCxnSpPr>
        <p:spPr bwMode="auto">
          <a:xfrm>
            <a:off x="683568" y="3068960"/>
            <a:ext cx="2592288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pic>
        <p:nvPicPr>
          <p:cNvPr id="28" name="Picture 27" descr="CC-B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213" y="1533571"/>
            <a:ext cx="3668181" cy="4271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952" y="1628800"/>
            <a:ext cx="3650544" cy="417646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J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ournals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by Mersenne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628800"/>
            <a:ext cx="1582869" cy="2557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365104"/>
            <a:ext cx="1656183" cy="12961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357" y="2996952"/>
            <a:ext cx="1938947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9848" y="5877272"/>
            <a:ext cx="864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3366FF"/>
                </a:solidFill>
              </a:rPr>
              <a:t>Mersenne</a:t>
            </a:r>
            <a:r>
              <a:rPr lang="en-US" sz="2000" b="1" dirty="0" smtClean="0">
                <a:solidFill>
                  <a:srgbClr val="3366FF"/>
                </a:solidFill>
              </a:rPr>
              <a:t> also publish other journals </a:t>
            </a:r>
            <a:r>
              <a:rPr lang="en-US" sz="2000" b="1" dirty="0" smtClean="0">
                <a:solidFill>
                  <a:srgbClr val="000000"/>
                </a:solidFill>
              </a:rPr>
              <a:t>(</a:t>
            </a:r>
            <a:r>
              <a:rPr lang="en-US" sz="2000" b="1" i="1" dirty="0" smtClean="0">
                <a:solidFill>
                  <a:srgbClr val="000000"/>
                </a:solidFill>
              </a:rPr>
              <a:t>e.g., CRAS </a:t>
            </a:r>
            <a:r>
              <a:rPr lang="en-US" sz="2000" b="1" dirty="0" smtClean="0">
                <a:solidFill>
                  <a:srgbClr val="000000"/>
                </a:solidFill>
              </a:rPr>
              <a:t>and </a:t>
            </a:r>
            <a:r>
              <a:rPr lang="en-US" sz="2000" b="1" i="1" dirty="0" smtClean="0">
                <a:solidFill>
                  <a:srgbClr val="000000"/>
                </a:solidFill>
              </a:rPr>
              <a:t>Peer Community Journal</a:t>
            </a:r>
            <a:r>
              <a:rPr lang="en-US" sz="2000" b="1" dirty="0" smtClean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en-US" sz="2000" b="1" dirty="0" smtClean="0">
                <a:solidFill>
                  <a:srgbClr val="3366FF"/>
                </a:solidFill>
              </a:rPr>
              <a:t> </a:t>
            </a:r>
            <a:r>
              <a:rPr lang="en-US" sz="2000" b="1" dirty="0">
                <a:solidFill>
                  <a:srgbClr val="3366FF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together with </a:t>
            </a:r>
            <a:r>
              <a:rPr lang="en-US" sz="2000" b="1" dirty="0" smtClean="0">
                <a:solidFill>
                  <a:srgbClr val="3366FF"/>
                </a:solidFill>
              </a:rPr>
              <a:t>conference proceedings</a:t>
            </a:r>
            <a:r>
              <a:rPr lang="en-US" sz="2000" b="1" dirty="0" smtClean="0">
                <a:solidFill>
                  <a:srgbClr val="000000"/>
                </a:solidFill>
              </a:rPr>
              <a:t>,</a:t>
            </a:r>
            <a:r>
              <a:rPr lang="en-US" sz="2000" b="1" dirty="0" smtClean="0">
                <a:solidFill>
                  <a:srgbClr val="3366FF"/>
                </a:solidFill>
              </a:rPr>
              <a:t> seminars </a:t>
            </a:r>
            <a:r>
              <a:rPr lang="en-US" sz="2000" b="1" dirty="0" smtClean="0">
                <a:solidFill>
                  <a:srgbClr val="000000"/>
                </a:solidFill>
              </a:rPr>
              <a:t>and</a:t>
            </a:r>
            <a:r>
              <a:rPr lang="en-US" sz="2000" b="1" dirty="0" smtClean="0">
                <a:solidFill>
                  <a:srgbClr val="3366FF"/>
                </a:solidFill>
              </a:rPr>
              <a:t> books</a:t>
            </a:r>
            <a:r>
              <a:rPr lang="en-US" sz="2000" b="1" dirty="0" smtClean="0">
                <a:solidFill>
                  <a:srgbClr val="000000"/>
                </a:solidFill>
              </a:rPr>
              <a:t>.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2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741" y="1356333"/>
            <a:ext cx="4114747" cy="502499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Comptes-Rendus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Acad.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Sci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. Paris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Rectangle 5"/>
          <p:cNvSpPr/>
          <p:nvPr/>
        </p:nvSpPr>
        <p:spPr>
          <a:xfrm>
            <a:off x="144016" y="38610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cs typeface="Calibri"/>
              </a:rPr>
              <a:t>`It </a:t>
            </a:r>
            <a:r>
              <a:rPr lang="fr-FR" dirty="0" err="1" smtClean="0">
                <a:solidFill>
                  <a:srgbClr val="FF0000"/>
                </a:solidFill>
                <a:cs typeface="Calibri"/>
              </a:rPr>
              <a:t>would</a:t>
            </a:r>
            <a:r>
              <a:rPr lang="fr-FR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cs typeface="Calibri"/>
              </a:rPr>
              <a:t>be</a:t>
            </a:r>
            <a:r>
              <a:rPr lang="fr-FR" dirty="0" smtClean="0">
                <a:solidFill>
                  <a:srgbClr val="FF0000"/>
                </a:solidFill>
                <a:cs typeface="Calibri"/>
              </a:rPr>
              <a:t> an excellent </a:t>
            </a:r>
            <a:r>
              <a:rPr lang="fr-FR" dirty="0" err="1" smtClean="0">
                <a:solidFill>
                  <a:srgbClr val="FF0000"/>
                </a:solidFill>
                <a:cs typeface="Calibri"/>
              </a:rPr>
              <a:t>advertisement</a:t>
            </a:r>
            <a:endParaRPr lang="fr-FR" dirty="0" smtClean="0">
              <a:solidFill>
                <a:srgbClr val="FF0000"/>
              </a:solidFill>
              <a:cs typeface="Calibri"/>
            </a:endParaRPr>
          </a:p>
          <a:p>
            <a:pPr algn="ctr"/>
            <a:r>
              <a:rPr lang="fr-FR" dirty="0">
                <a:solidFill>
                  <a:srgbClr val="FF0000"/>
                </a:solidFill>
                <a:cs typeface="Calibri"/>
              </a:rPr>
              <a:t>f</a:t>
            </a:r>
            <a:r>
              <a:rPr lang="fr-FR" dirty="0" smtClean="0">
                <a:solidFill>
                  <a:srgbClr val="FF0000"/>
                </a:solidFill>
                <a:cs typeface="Calibri"/>
              </a:rPr>
              <a:t>or the ‘Académie des Sciences de Paris’</a:t>
            </a:r>
          </a:p>
          <a:p>
            <a:pPr algn="ctr"/>
            <a:r>
              <a:rPr lang="fr-FR" dirty="0">
                <a:solidFill>
                  <a:srgbClr val="FF0000"/>
                </a:solidFill>
                <a:cs typeface="Calibri"/>
              </a:rPr>
              <a:t>i</a:t>
            </a:r>
            <a:r>
              <a:rPr lang="fr-FR" dirty="0" smtClean="0">
                <a:solidFill>
                  <a:srgbClr val="FF0000"/>
                </a:solidFill>
                <a:cs typeface="Calibri"/>
              </a:rPr>
              <a:t>f </a:t>
            </a:r>
            <a:r>
              <a:rPr lang="fr-FR" dirty="0" err="1" smtClean="0">
                <a:solidFill>
                  <a:srgbClr val="FF0000"/>
                </a:solidFill>
                <a:cs typeface="Calibri"/>
              </a:rPr>
              <a:t>its</a:t>
            </a:r>
            <a:r>
              <a:rPr lang="fr-FR" dirty="0" smtClean="0">
                <a:solidFill>
                  <a:srgbClr val="FF0000"/>
                </a:solidFill>
                <a:cs typeface="Calibri"/>
              </a:rPr>
              <a:t> ‘</a:t>
            </a:r>
            <a:r>
              <a:rPr lang="fr-FR" dirty="0" err="1" smtClean="0">
                <a:solidFill>
                  <a:srgbClr val="FF0000"/>
                </a:solidFill>
                <a:cs typeface="Calibri"/>
              </a:rPr>
              <a:t>Comptes-Rendus</a:t>
            </a:r>
            <a:r>
              <a:rPr lang="fr-FR" dirty="0" smtClean="0">
                <a:solidFill>
                  <a:srgbClr val="FF0000"/>
                </a:solidFill>
                <a:cs typeface="Calibri"/>
              </a:rPr>
              <a:t>’ </a:t>
            </a:r>
            <a:r>
              <a:rPr lang="fr-FR" dirty="0" err="1" smtClean="0">
                <a:solidFill>
                  <a:srgbClr val="FF0000"/>
                </a:solidFill>
                <a:cs typeface="Calibri"/>
              </a:rPr>
              <a:t>were</a:t>
            </a:r>
            <a:r>
              <a:rPr lang="fr-FR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cs typeface="Calibri"/>
              </a:rPr>
              <a:t>published</a:t>
            </a:r>
            <a:endParaRPr lang="fr-FR" dirty="0" smtClean="0">
              <a:solidFill>
                <a:srgbClr val="FF0000"/>
              </a:solidFill>
              <a:cs typeface="Calibri"/>
            </a:endParaRPr>
          </a:p>
          <a:p>
            <a:pPr algn="ctr"/>
            <a:r>
              <a:rPr lang="fr-FR" dirty="0" err="1" smtClean="0">
                <a:solidFill>
                  <a:srgbClr val="FF0000"/>
                </a:solidFill>
                <a:cs typeface="Calibri"/>
              </a:rPr>
              <a:t>using</a:t>
            </a:r>
            <a:r>
              <a:rPr lang="fr-FR" dirty="0" smtClean="0">
                <a:solidFill>
                  <a:srgbClr val="FF0000"/>
                </a:solidFill>
                <a:cs typeface="Calibri"/>
              </a:rPr>
              <a:t> the ‘</a:t>
            </a:r>
            <a:r>
              <a:rPr lang="fr-FR" dirty="0" err="1" smtClean="0">
                <a:solidFill>
                  <a:srgbClr val="FF0000"/>
                </a:solidFill>
                <a:cs typeface="Calibri"/>
              </a:rPr>
              <a:t>Diamond</a:t>
            </a:r>
            <a:r>
              <a:rPr lang="fr-FR" dirty="0" smtClean="0">
                <a:solidFill>
                  <a:srgbClr val="FF0000"/>
                </a:solidFill>
                <a:cs typeface="Calibri"/>
              </a:rPr>
              <a:t> OA’ model.’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ZoneTexte 13"/>
          <p:cNvSpPr txBox="1"/>
          <p:nvPr/>
        </p:nvSpPr>
        <p:spPr>
          <a:xfrm>
            <a:off x="467544" y="5085184"/>
            <a:ext cx="3816424" cy="307777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Marie Farge, Note for Geneviève </a:t>
            </a:r>
            <a:r>
              <a:rPr lang="fr-FR" sz="1400" i="1" dirty="0" err="1" smtClean="0">
                <a:latin typeface="Times"/>
              </a:rPr>
              <a:t>Fioraso</a:t>
            </a:r>
            <a:r>
              <a:rPr lang="fr-FR" sz="1400" i="1" dirty="0" smtClean="0">
                <a:latin typeface="Times"/>
              </a:rPr>
              <a:t>,  2012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016" y="56740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err="1" smtClean="0">
                <a:solidFill>
                  <a:srgbClr val="28C191"/>
                </a:solidFill>
                <a:cs typeface="Calibri"/>
              </a:rPr>
              <a:t>Since</a:t>
            </a:r>
            <a:r>
              <a:rPr lang="fr-FR" dirty="0" smtClean="0">
                <a:solidFill>
                  <a:srgbClr val="28C191"/>
                </a:solidFill>
                <a:cs typeface="Calibri"/>
              </a:rPr>
              <a:t> 2020</a:t>
            </a:r>
            <a:r>
              <a:rPr lang="fr-FR" dirty="0" smtClean="0">
                <a:cs typeface="Calibri"/>
              </a:rPr>
              <a:t>, </a:t>
            </a:r>
            <a:r>
              <a:rPr lang="fr-FR" dirty="0" smtClean="0">
                <a:solidFill>
                  <a:srgbClr val="28C191"/>
                </a:solidFill>
                <a:cs typeface="Calibri"/>
              </a:rPr>
              <a:t>CRAS are</a:t>
            </a:r>
            <a:r>
              <a:rPr lang="fr-FR" dirty="0" smtClean="0">
                <a:cs typeface="Calibri"/>
              </a:rPr>
              <a:t> </a:t>
            </a:r>
            <a:r>
              <a:rPr lang="fr-FR" dirty="0" err="1" smtClean="0">
                <a:solidFill>
                  <a:srgbClr val="28C191"/>
                </a:solidFill>
                <a:cs typeface="Calibri"/>
              </a:rPr>
              <a:t>published</a:t>
            </a:r>
            <a:r>
              <a:rPr lang="fr-FR" dirty="0">
                <a:cs typeface="Calibri"/>
              </a:rPr>
              <a:t>,</a:t>
            </a:r>
            <a:r>
              <a:rPr lang="fr-FR" dirty="0" smtClean="0">
                <a:cs typeface="Calibri"/>
              </a:rPr>
              <a:t> </a:t>
            </a:r>
          </a:p>
          <a:p>
            <a:pPr algn="ctr"/>
            <a:r>
              <a:rPr lang="fr-FR" dirty="0" smtClean="0">
                <a:cs typeface="Calibri"/>
              </a:rPr>
              <a:t>no longer </a:t>
            </a:r>
            <a:r>
              <a:rPr lang="fr-FR" dirty="0">
                <a:cs typeface="Calibri"/>
              </a:rPr>
              <a:t>in Gold Open Access by </a:t>
            </a:r>
            <a:r>
              <a:rPr lang="fr-FR" dirty="0" smtClean="0">
                <a:cs typeface="Calibri"/>
              </a:rPr>
              <a:t>Elsevier, </a:t>
            </a:r>
          </a:p>
          <a:p>
            <a:pPr algn="ctr"/>
            <a:r>
              <a:rPr lang="fr-FR" dirty="0">
                <a:cs typeface="Calibri"/>
              </a:rPr>
              <a:t>b</a:t>
            </a:r>
            <a:r>
              <a:rPr lang="fr-FR" dirty="0" smtClean="0">
                <a:cs typeface="Calibri"/>
              </a:rPr>
              <a:t>ut</a:t>
            </a:r>
            <a:r>
              <a:rPr lang="fr-FR" dirty="0" smtClean="0">
                <a:solidFill>
                  <a:srgbClr val="28C191"/>
                </a:solidFill>
                <a:cs typeface="Calibri"/>
              </a:rPr>
              <a:t> in </a:t>
            </a:r>
            <a:r>
              <a:rPr lang="fr-FR" dirty="0" err="1">
                <a:solidFill>
                  <a:srgbClr val="28C191"/>
                </a:solidFill>
                <a:cs typeface="Calibri"/>
              </a:rPr>
              <a:t>Diamond</a:t>
            </a:r>
            <a:r>
              <a:rPr lang="fr-FR" dirty="0">
                <a:solidFill>
                  <a:srgbClr val="28C191"/>
                </a:solidFill>
                <a:cs typeface="Calibri"/>
              </a:rPr>
              <a:t> OA </a:t>
            </a:r>
            <a:r>
              <a:rPr lang="fr-FR" dirty="0" smtClean="0">
                <a:solidFill>
                  <a:srgbClr val="28C191"/>
                </a:solidFill>
                <a:cs typeface="Calibri"/>
              </a:rPr>
              <a:t>by the </a:t>
            </a:r>
            <a:r>
              <a:rPr lang="fr-FR" dirty="0" err="1" smtClean="0">
                <a:solidFill>
                  <a:srgbClr val="28C191"/>
                </a:solidFill>
                <a:cs typeface="Calibri"/>
              </a:rPr>
              <a:t>platform</a:t>
            </a:r>
            <a:r>
              <a:rPr lang="fr-FR" dirty="0" smtClean="0">
                <a:solidFill>
                  <a:srgbClr val="28C191"/>
                </a:solidFill>
                <a:cs typeface="Calibri"/>
              </a:rPr>
              <a:t> Mersenne</a:t>
            </a:r>
            <a:r>
              <a:rPr lang="fr-FR" dirty="0" smtClean="0">
                <a:cs typeface="Calibri"/>
              </a:rPr>
              <a:t>.</a:t>
            </a:r>
            <a:endParaRPr lang="en-US" dirty="0"/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8"/>
          <p:cNvSpPr txBox="1"/>
          <p:nvPr/>
        </p:nvSpPr>
        <p:spPr>
          <a:xfrm>
            <a:off x="179512" y="3429000"/>
            <a:ext cx="1512168" cy="30777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Times"/>
              </a:rPr>
              <a:t>5</a:t>
            </a:r>
            <a:r>
              <a:rPr lang="fr-FR" sz="1400" i="1" baseline="30000" dirty="0" smtClean="0">
                <a:latin typeface="Times"/>
              </a:rPr>
              <a:t>th</a:t>
            </a:r>
            <a:r>
              <a:rPr lang="fr-FR" sz="1400" i="1" dirty="0" smtClean="0">
                <a:latin typeface="Times"/>
              </a:rPr>
              <a:t> </a:t>
            </a:r>
            <a:r>
              <a:rPr lang="fr-FR" sz="1400" i="1" dirty="0" err="1" smtClean="0">
                <a:latin typeface="Times"/>
              </a:rPr>
              <a:t>January</a:t>
            </a:r>
            <a:r>
              <a:rPr lang="fr-FR" sz="1400" i="1" dirty="0" smtClean="0">
                <a:latin typeface="Times"/>
              </a:rPr>
              <a:t> 1665</a:t>
            </a:r>
            <a:endParaRPr lang="fr-FR" sz="1400" i="1" dirty="0">
              <a:latin typeface="Time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7584" y="112474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33CCCC"/>
                </a:solidFill>
              </a:rPr>
              <a:t>In 1665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33CCCC"/>
                </a:solidFill>
              </a:rPr>
              <a:t> </a:t>
            </a:r>
            <a:r>
              <a:rPr lang="en-US" dirty="0" smtClean="0"/>
              <a:t>creation of the</a:t>
            </a:r>
          </a:p>
          <a:p>
            <a:pPr algn="ctr"/>
            <a:r>
              <a:rPr lang="en-US" dirty="0">
                <a:solidFill>
                  <a:srgbClr val="33CCCC"/>
                </a:solidFill>
              </a:rPr>
              <a:t>`</a:t>
            </a:r>
            <a:r>
              <a:rPr lang="en-US" dirty="0" smtClean="0">
                <a:solidFill>
                  <a:srgbClr val="33CCCC"/>
                </a:solidFill>
              </a:rPr>
              <a:t>Journal des </a:t>
            </a:r>
            <a:r>
              <a:rPr lang="en-US" dirty="0" err="1" smtClean="0">
                <a:solidFill>
                  <a:srgbClr val="33CCCC"/>
                </a:solidFill>
              </a:rPr>
              <a:t>Sçavans</a:t>
            </a:r>
            <a:r>
              <a:rPr lang="en-US" dirty="0" smtClean="0">
                <a:solidFill>
                  <a:srgbClr val="33CCCC"/>
                </a:solidFill>
              </a:rPr>
              <a:t>’</a:t>
            </a:r>
            <a:r>
              <a:rPr lang="en-US" dirty="0" smtClean="0"/>
              <a:t>. </a:t>
            </a:r>
          </a:p>
          <a:p>
            <a:pPr algn="ctr"/>
            <a:r>
              <a:rPr lang="en-US" dirty="0" smtClean="0">
                <a:solidFill>
                  <a:srgbClr val="33CCCC"/>
                </a:solidFill>
              </a:rPr>
              <a:t>In 1835</a:t>
            </a:r>
            <a:r>
              <a:rPr lang="en-US" dirty="0"/>
              <a:t>, </a:t>
            </a:r>
            <a:r>
              <a:rPr lang="en-US" dirty="0" smtClean="0"/>
              <a:t>it became the</a:t>
            </a:r>
          </a:p>
          <a:p>
            <a:pPr algn="ctr"/>
            <a:r>
              <a:rPr lang="en-US" dirty="0" smtClean="0">
                <a:solidFill>
                  <a:srgbClr val="33CCCC"/>
                </a:solidFill>
              </a:rPr>
              <a:t>`</a:t>
            </a:r>
            <a:r>
              <a:rPr lang="en-US" dirty="0" err="1" smtClean="0">
                <a:solidFill>
                  <a:srgbClr val="33CCCC"/>
                </a:solidFill>
              </a:rPr>
              <a:t>Comptes-Rendus</a:t>
            </a:r>
            <a:r>
              <a:rPr lang="en-US" dirty="0" smtClean="0">
                <a:solidFill>
                  <a:srgbClr val="33CCCC"/>
                </a:solidFill>
              </a:rPr>
              <a:t> de</a:t>
            </a:r>
          </a:p>
          <a:p>
            <a:pPr algn="ctr"/>
            <a:r>
              <a:rPr lang="en-US" dirty="0" err="1">
                <a:solidFill>
                  <a:srgbClr val="33CCCC"/>
                </a:solidFill>
              </a:rPr>
              <a:t>l</a:t>
            </a:r>
            <a:r>
              <a:rPr lang="en-US" dirty="0" err="1" smtClean="0">
                <a:solidFill>
                  <a:srgbClr val="33CCCC"/>
                </a:solidFill>
              </a:rPr>
              <a:t>’Académie</a:t>
            </a:r>
            <a:r>
              <a:rPr lang="en-US" dirty="0" smtClean="0">
                <a:solidFill>
                  <a:srgbClr val="33CCCC"/>
                </a:solidFill>
              </a:rPr>
              <a:t> des Sciences’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(CRAS), which were</a:t>
            </a:r>
            <a:r>
              <a:rPr lang="en-US" dirty="0"/>
              <a:t> </a:t>
            </a:r>
            <a:r>
              <a:rPr lang="en-US" dirty="0" smtClean="0">
                <a:solidFill>
                  <a:srgbClr val="33CCCC"/>
                </a:solidFill>
              </a:rPr>
              <a:t>published </a:t>
            </a:r>
          </a:p>
          <a:p>
            <a:pPr algn="ctr"/>
            <a:r>
              <a:rPr lang="en-US" dirty="0" smtClean="0">
                <a:solidFill>
                  <a:srgbClr val="33CCCC"/>
                </a:solidFill>
              </a:rPr>
              <a:t>by Gauthier-Villars.  </a:t>
            </a:r>
          </a:p>
          <a:p>
            <a:pPr algn="ctr"/>
            <a:r>
              <a:rPr lang="en-US" dirty="0">
                <a:solidFill>
                  <a:srgbClr val="33CCCC"/>
                </a:solidFill>
              </a:rPr>
              <a:t>I</a:t>
            </a:r>
            <a:r>
              <a:rPr lang="en-US" dirty="0" smtClean="0">
                <a:solidFill>
                  <a:srgbClr val="33CCCC"/>
                </a:solidFill>
              </a:rPr>
              <a:t>n 2000</a:t>
            </a:r>
            <a:r>
              <a:rPr lang="en-US" dirty="0"/>
              <a:t>,</a:t>
            </a:r>
            <a:r>
              <a:rPr lang="en-US" dirty="0" smtClean="0">
                <a:solidFill>
                  <a:srgbClr val="33CCCC"/>
                </a:solidFill>
              </a:rPr>
              <a:t> Elsevier bought</a:t>
            </a:r>
          </a:p>
          <a:p>
            <a:pPr algn="ctr"/>
            <a:r>
              <a:rPr lang="en-US" dirty="0" smtClean="0">
                <a:solidFill>
                  <a:srgbClr val="33CCCC"/>
                </a:solidFill>
              </a:rPr>
              <a:t>Gauthier-Villars</a:t>
            </a:r>
            <a:r>
              <a:rPr lang="en-US" dirty="0" smtClean="0"/>
              <a:t>.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052736"/>
            <a:ext cx="1484948" cy="2298873"/>
          </a:xfrm>
          <a:prstGeom prst="rect">
            <a:avLst/>
          </a:prstGeom>
        </p:spPr>
      </p:pic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79512" y="5602595"/>
            <a:ext cx="4536504" cy="1138773"/>
          </a:xfrm>
          <a:prstGeom prst="rect">
            <a:avLst/>
          </a:prstGeom>
          <a:noFill/>
          <a:ln w="57150" cmpd="sng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000" dirty="0" smtClean="0">
              <a:latin typeface="+mj-lt"/>
            </a:endParaRPr>
          </a:p>
          <a:p>
            <a:pPr algn="ctr"/>
            <a:endParaRPr lang="fr-FR" sz="2000" dirty="0">
              <a:latin typeface="+mj-lt"/>
            </a:endParaRPr>
          </a:p>
          <a:p>
            <a:pPr algn="ctr"/>
            <a:r>
              <a:rPr lang="fr-FR" sz="2000" dirty="0" smtClean="0">
                <a:latin typeface="+mj-lt"/>
              </a:rPr>
              <a:t>.</a:t>
            </a:r>
          </a:p>
          <a:p>
            <a:pPr algn="ctr"/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06931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5496" y="-152400"/>
            <a:ext cx="921702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                           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Principle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  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1763688" y="5949280"/>
            <a:ext cx="3442792" cy="738664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Charlotte Hess and </a:t>
            </a:r>
            <a:r>
              <a:rPr lang="fr-FR" sz="1400" i="1" dirty="0" err="1" smtClean="0">
                <a:latin typeface="Times"/>
              </a:rPr>
              <a:t>Elinor</a:t>
            </a:r>
            <a:r>
              <a:rPr lang="fr-FR" sz="1400" i="1" dirty="0" smtClean="0">
                <a:latin typeface="Times"/>
              </a:rPr>
              <a:t> </a:t>
            </a:r>
            <a:r>
              <a:rPr lang="fr-FR" sz="1400" i="1" dirty="0" err="1" smtClean="0">
                <a:latin typeface="Times"/>
              </a:rPr>
              <a:t>Ostrom</a:t>
            </a:r>
            <a:r>
              <a:rPr lang="fr-FR" sz="1400" i="1" dirty="0" smtClean="0">
                <a:latin typeface="Times"/>
              </a:rPr>
              <a:t>, </a:t>
            </a:r>
          </a:p>
          <a:p>
            <a:pPr algn="ctr"/>
            <a:r>
              <a:rPr lang="fr-FR" sz="1400" i="1" dirty="0" err="1" smtClean="0">
                <a:latin typeface="Times"/>
              </a:rPr>
              <a:t>Understanding</a:t>
            </a:r>
            <a:r>
              <a:rPr lang="fr-FR" sz="1400" i="1" dirty="0" smtClean="0">
                <a:latin typeface="Times"/>
              </a:rPr>
              <a:t> </a:t>
            </a:r>
            <a:r>
              <a:rPr lang="fr-FR" sz="1400" i="1" dirty="0" err="1" smtClean="0">
                <a:latin typeface="Times"/>
              </a:rPr>
              <a:t>knowledge</a:t>
            </a:r>
            <a:r>
              <a:rPr lang="fr-FR" sz="1400" i="1" dirty="0" smtClean="0">
                <a:latin typeface="Times"/>
              </a:rPr>
              <a:t> as a Commons, </a:t>
            </a:r>
          </a:p>
          <a:p>
            <a:pPr algn="ctr"/>
            <a:r>
              <a:rPr lang="fr-FR" sz="1400" i="1" dirty="0" smtClean="0">
                <a:latin typeface="Times"/>
              </a:rPr>
              <a:t>MIT </a:t>
            </a:r>
            <a:r>
              <a:rPr lang="fr-FR" sz="1400" i="1" dirty="0" err="1" smtClean="0">
                <a:latin typeface="Times"/>
              </a:rPr>
              <a:t>Press</a:t>
            </a:r>
            <a:r>
              <a:rPr lang="fr-FR" sz="1400" i="1" dirty="0" smtClean="0">
                <a:latin typeface="Times"/>
              </a:rPr>
              <a:t>, 2006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806855" y="1196752"/>
            <a:ext cx="7543800" cy="2246769"/>
          </a:xfrm>
          <a:prstGeom prst="rect">
            <a:avLst/>
          </a:prstGeom>
          <a:noFill/>
          <a:ln w="57150" cmpd="sng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000" b="0" dirty="0" err="1" smtClean="0">
                <a:solidFill>
                  <a:srgbClr val="3366FF"/>
                </a:solidFill>
                <a:latin typeface="+mj-lt"/>
              </a:rPr>
              <a:t>Ideas</a:t>
            </a:r>
            <a:r>
              <a:rPr lang="fr-FR" sz="2000" b="0" dirty="0" smtClean="0">
                <a:solidFill>
                  <a:srgbClr val="3366FF"/>
                </a:solidFill>
                <a:latin typeface="+mj-lt"/>
              </a:rPr>
              <a:t> are not </a:t>
            </a:r>
            <a:r>
              <a:rPr lang="fr-FR" sz="2000" dirty="0" smtClean="0">
                <a:solidFill>
                  <a:srgbClr val="3366FF"/>
                </a:solidFill>
                <a:latin typeface="+mj-lt"/>
              </a:rPr>
              <a:t>of the </a:t>
            </a:r>
            <a:r>
              <a:rPr lang="fr-FR" sz="2000" dirty="0" err="1" smtClean="0">
                <a:solidFill>
                  <a:srgbClr val="3366FF"/>
                </a:solidFill>
                <a:latin typeface="+mj-lt"/>
              </a:rPr>
              <a:t>same</a:t>
            </a:r>
            <a:r>
              <a:rPr lang="fr-FR" sz="2000" dirty="0" smtClean="0">
                <a:solidFill>
                  <a:srgbClr val="3366FF"/>
                </a:solidFill>
                <a:latin typeface="+mj-lt"/>
              </a:rPr>
              <a:t> nature as </a:t>
            </a:r>
            <a:r>
              <a:rPr lang="fr-FR" sz="2000" dirty="0" err="1" smtClean="0">
                <a:solidFill>
                  <a:srgbClr val="3366FF"/>
                </a:solidFill>
                <a:latin typeface="+mj-lt"/>
              </a:rPr>
              <a:t>material</a:t>
            </a:r>
            <a:r>
              <a:rPr lang="fr-FR" sz="2000" dirty="0" smtClean="0">
                <a:solidFill>
                  <a:srgbClr val="3366FF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latin typeface="+mj-lt"/>
              </a:rPr>
              <a:t>products</a:t>
            </a:r>
            <a:r>
              <a:rPr lang="fr-FR" sz="2000" dirty="0">
                <a:latin typeface="+mj-lt"/>
              </a:rPr>
              <a:t>,</a:t>
            </a:r>
            <a:endParaRPr lang="fr-FR" sz="2000" dirty="0" smtClean="0">
              <a:latin typeface="+mj-lt"/>
            </a:endParaRPr>
          </a:p>
          <a:p>
            <a:pPr algn="ctr"/>
            <a:r>
              <a:rPr lang="fr-FR" sz="2000" dirty="0" err="1">
                <a:latin typeface="+mj-lt"/>
              </a:rPr>
              <a:t>s</a:t>
            </a:r>
            <a:r>
              <a:rPr lang="fr-FR" sz="2000" dirty="0" err="1" smtClean="0">
                <a:latin typeface="+mj-lt"/>
              </a:rPr>
              <a:t>ince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>
                <a:solidFill>
                  <a:srgbClr val="33CCCC"/>
                </a:solidFill>
                <a:latin typeface="+mj-lt"/>
              </a:rPr>
              <a:t>w</a:t>
            </a:r>
            <a:r>
              <a:rPr lang="fr-FR" sz="2000" dirty="0" err="1" smtClean="0">
                <a:solidFill>
                  <a:srgbClr val="33CCCC"/>
                </a:solidFill>
                <a:latin typeface="+mj-lt"/>
              </a:rPr>
              <a:t>hen</a:t>
            </a:r>
            <a:r>
              <a:rPr lang="fr-FR" sz="2000" dirty="0" smtClean="0">
                <a:solidFill>
                  <a:srgbClr val="33CCCC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33CCCC"/>
                </a:solidFill>
                <a:latin typeface="+mj-lt"/>
              </a:rPr>
              <a:t>you</a:t>
            </a:r>
            <a:r>
              <a:rPr lang="fr-FR" sz="2000" dirty="0">
                <a:solidFill>
                  <a:srgbClr val="33CCCC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33CCCC"/>
                </a:solidFill>
                <a:latin typeface="+mj-lt"/>
              </a:rPr>
              <a:t>give</a:t>
            </a:r>
            <a:r>
              <a:rPr lang="fr-FR" sz="2000" dirty="0">
                <a:solidFill>
                  <a:srgbClr val="33CCCC"/>
                </a:solidFill>
                <a:latin typeface="+mj-lt"/>
              </a:rPr>
              <a:t> an </a:t>
            </a:r>
            <a:r>
              <a:rPr lang="fr-FR" sz="2000" dirty="0" err="1" smtClean="0">
                <a:solidFill>
                  <a:srgbClr val="33CCCC"/>
                </a:solidFill>
                <a:latin typeface="+mj-lt"/>
              </a:rPr>
              <a:t>idea</a:t>
            </a:r>
            <a:r>
              <a:rPr lang="fr-FR" sz="2000" dirty="0" smtClean="0">
                <a:solidFill>
                  <a:srgbClr val="33CCCC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33CCCC"/>
                </a:solidFill>
                <a:latin typeface="+mj-lt"/>
              </a:rPr>
              <a:t>you</a:t>
            </a:r>
            <a:r>
              <a:rPr lang="fr-FR" sz="2000" dirty="0">
                <a:solidFill>
                  <a:srgbClr val="33CCCC"/>
                </a:solidFill>
                <a:latin typeface="+mj-lt"/>
              </a:rPr>
              <a:t> do not </a:t>
            </a:r>
            <a:r>
              <a:rPr lang="fr-FR" sz="2000" dirty="0" err="1">
                <a:solidFill>
                  <a:srgbClr val="33CCCC"/>
                </a:solidFill>
                <a:latin typeface="+mj-lt"/>
              </a:rPr>
              <a:t>lose</a:t>
            </a:r>
            <a:r>
              <a:rPr lang="fr-FR" sz="2000" dirty="0">
                <a:solidFill>
                  <a:srgbClr val="33CCCC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33CCCC"/>
                </a:solidFill>
                <a:latin typeface="+mj-lt"/>
              </a:rPr>
              <a:t>it</a:t>
            </a:r>
            <a:r>
              <a:rPr lang="fr-FR" sz="2000" dirty="0">
                <a:latin typeface="+mj-lt"/>
              </a:rPr>
              <a:t>.</a:t>
            </a:r>
          </a:p>
          <a:p>
            <a:pPr algn="ctr"/>
            <a:r>
              <a:rPr lang="fr-FR" sz="2000" dirty="0" err="1" smtClean="0">
                <a:solidFill>
                  <a:srgbClr val="000000"/>
                </a:solidFill>
                <a:latin typeface="+mj-lt"/>
              </a:rPr>
              <a:t>Therefore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j-lt"/>
              </a:rPr>
              <a:t>k</a:t>
            </a:r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nowledge</a:t>
            </a:r>
            <a:r>
              <a:rPr lang="fr-FR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j-lt"/>
              </a:rPr>
              <a:t>is</a:t>
            </a:r>
            <a:r>
              <a:rPr lang="fr-FR" sz="2000" dirty="0">
                <a:solidFill>
                  <a:srgbClr val="FF0000"/>
                </a:solidFill>
                <a:latin typeface="+mj-lt"/>
              </a:rPr>
              <a:t> not a </a:t>
            </a:r>
            <a:r>
              <a:rPr lang="fr-FR" sz="2000" dirty="0" err="1">
                <a:solidFill>
                  <a:srgbClr val="FF0000"/>
                </a:solidFill>
                <a:latin typeface="+mj-lt"/>
              </a:rPr>
              <a:t>product</a:t>
            </a:r>
            <a:r>
              <a:rPr lang="fr-FR" sz="2000" dirty="0">
                <a:solidFill>
                  <a:srgbClr val="FF0000"/>
                </a:solidFill>
                <a:latin typeface="+mj-lt"/>
              </a:rPr>
              <a:t> to </a:t>
            </a:r>
            <a:r>
              <a:rPr lang="fr-FR" sz="2000" dirty="0" err="1">
                <a:solidFill>
                  <a:srgbClr val="FF0000"/>
                </a:solidFill>
                <a:latin typeface="+mj-lt"/>
              </a:rPr>
              <a:t>be</a:t>
            </a:r>
            <a:r>
              <a:rPr lang="fr-FR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FF0000"/>
                </a:solidFill>
                <a:latin typeface="+mj-lt"/>
              </a:rPr>
              <a:t>traded</a:t>
            </a:r>
            <a:r>
              <a:rPr lang="fr-FR" sz="2000" dirty="0">
                <a:latin typeface="+mj-lt"/>
              </a:rPr>
              <a:t>,</a:t>
            </a:r>
          </a:p>
          <a:p>
            <a:pPr algn="ctr"/>
            <a:r>
              <a:rPr lang="fr-FR" sz="2000" dirty="0" smtClean="0">
                <a:latin typeface="+mj-lt"/>
              </a:rPr>
              <a:t>but  </a:t>
            </a:r>
            <a:r>
              <a:rPr lang="fr-FR" sz="2000" dirty="0">
                <a:solidFill>
                  <a:srgbClr val="FF0000"/>
                </a:solidFill>
                <a:latin typeface="+mj-lt"/>
              </a:rPr>
              <a:t>a </a:t>
            </a:r>
            <a:r>
              <a:rPr lang="fr-FR" sz="2000" dirty="0" err="1">
                <a:solidFill>
                  <a:srgbClr val="FF0000"/>
                </a:solidFill>
                <a:latin typeface="+mj-lt"/>
              </a:rPr>
              <a:t>commons</a:t>
            </a:r>
            <a:r>
              <a:rPr lang="fr-FR" sz="2000" dirty="0">
                <a:solidFill>
                  <a:srgbClr val="FF0000"/>
                </a:solidFill>
                <a:latin typeface="+mj-lt"/>
              </a:rPr>
              <a:t> to </a:t>
            </a:r>
            <a:r>
              <a:rPr lang="fr-FR" sz="2000" dirty="0" err="1">
                <a:solidFill>
                  <a:srgbClr val="FF0000"/>
                </a:solidFill>
                <a:latin typeface="+mj-lt"/>
              </a:rPr>
              <a:t>be</a:t>
            </a:r>
            <a:r>
              <a:rPr lang="fr-FR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+mj-lt"/>
              </a:rPr>
              <a:t>shared</a:t>
            </a:r>
            <a:r>
              <a:rPr lang="fr-FR" sz="2000" dirty="0" smtClean="0">
                <a:latin typeface="+mj-lt"/>
              </a:rPr>
              <a:t>.</a:t>
            </a:r>
          </a:p>
          <a:p>
            <a:pPr algn="ctr"/>
            <a:r>
              <a:rPr lang="fr-FR" sz="2000" dirty="0" smtClean="0">
                <a:latin typeface="+mj-lt"/>
              </a:rPr>
              <a:t>If not </a:t>
            </a:r>
            <a:r>
              <a:rPr lang="fr-FR" sz="2000" dirty="0" err="1" smtClean="0">
                <a:latin typeface="+mj-lt"/>
              </a:rPr>
              <a:t>shared</a:t>
            </a:r>
            <a:r>
              <a:rPr lang="fr-FR" sz="2000" dirty="0" smtClean="0">
                <a:latin typeface="+mj-lt"/>
              </a:rPr>
              <a:t>, an </a:t>
            </a:r>
            <a:r>
              <a:rPr lang="fr-FR" sz="2000" dirty="0" err="1" smtClean="0">
                <a:latin typeface="+mj-lt"/>
              </a:rPr>
              <a:t>idea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is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lost</a:t>
            </a:r>
            <a:r>
              <a:rPr lang="fr-FR" sz="2000" dirty="0" smtClean="0">
                <a:latin typeface="+mj-lt"/>
              </a:rPr>
              <a:t> </a:t>
            </a:r>
            <a:r>
              <a:rPr lang="fr-FR" sz="2000" dirty="0" err="1" smtClean="0">
                <a:latin typeface="+mj-lt"/>
              </a:rPr>
              <a:t>forever</a:t>
            </a:r>
            <a:r>
              <a:rPr lang="fr-FR" sz="2000" dirty="0" smtClean="0">
                <a:latin typeface="+mj-lt"/>
              </a:rPr>
              <a:t> !</a:t>
            </a:r>
          </a:p>
          <a:p>
            <a:pPr algn="ctr"/>
            <a:r>
              <a:rPr lang="fr-FR" sz="2000" dirty="0" smtClean="0">
                <a:latin typeface="+mj-lt"/>
              </a:rPr>
              <a:t>       </a:t>
            </a:r>
            <a:r>
              <a:rPr lang="fr-FR" sz="2000" dirty="0" smtClean="0">
                <a:solidFill>
                  <a:srgbClr val="33CCCC"/>
                </a:solidFill>
                <a:latin typeface="+mj-lt"/>
              </a:rPr>
              <a:t>Sharing </a:t>
            </a:r>
            <a:r>
              <a:rPr lang="fr-FR" sz="2000" dirty="0" err="1" smtClean="0">
                <a:solidFill>
                  <a:srgbClr val="33CCCC"/>
                </a:solidFill>
                <a:latin typeface="+mj-lt"/>
              </a:rPr>
              <a:t>ideas</a:t>
            </a:r>
            <a:r>
              <a:rPr lang="fr-FR" sz="2000" dirty="0" smtClean="0">
                <a:solidFill>
                  <a:srgbClr val="33CCCC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rgbClr val="33CCCC"/>
                </a:solidFill>
                <a:latin typeface="+mj-lt"/>
              </a:rPr>
              <a:t>is</a:t>
            </a:r>
            <a:r>
              <a:rPr lang="fr-FR" sz="2000" dirty="0" smtClean="0">
                <a:solidFill>
                  <a:srgbClr val="33CCCC"/>
                </a:solidFill>
                <a:latin typeface="+mj-lt"/>
              </a:rPr>
              <a:t> a positive-</a:t>
            </a:r>
            <a:r>
              <a:rPr lang="fr-FR" sz="2000" dirty="0" err="1" smtClean="0">
                <a:solidFill>
                  <a:srgbClr val="33CCCC"/>
                </a:solidFill>
                <a:latin typeface="+mj-lt"/>
              </a:rPr>
              <a:t>sum</a:t>
            </a:r>
            <a:r>
              <a:rPr lang="fr-FR" sz="2000" dirty="0" smtClean="0">
                <a:solidFill>
                  <a:srgbClr val="33CCCC"/>
                </a:solidFill>
                <a:latin typeface="+mj-lt"/>
              </a:rPr>
              <a:t> </a:t>
            </a:r>
            <a:r>
              <a:rPr lang="fr-FR" sz="2000" dirty="0" err="1" smtClean="0">
                <a:solidFill>
                  <a:srgbClr val="33CCCC"/>
                </a:solidFill>
                <a:latin typeface="+mj-lt"/>
              </a:rPr>
              <a:t>game</a:t>
            </a:r>
            <a:r>
              <a:rPr lang="fr-FR" sz="2000" dirty="0" smtClean="0">
                <a:latin typeface="+mj-lt"/>
              </a:rPr>
              <a:t>.</a:t>
            </a:r>
          </a:p>
          <a:p>
            <a:pPr algn="ctr"/>
            <a:endParaRPr lang="fr-FR" sz="1000" dirty="0">
              <a:latin typeface="+mj-lt"/>
            </a:endParaRP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976339" y="3573016"/>
            <a:ext cx="4747789" cy="238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Calibri"/>
              </a:rPr>
              <a:t>In 2009 </a:t>
            </a:r>
            <a:r>
              <a:rPr lang="fr-FR" dirty="0" err="1" smtClean="0">
                <a:solidFill>
                  <a:srgbClr val="3366FF"/>
                </a:solidFill>
                <a:latin typeface="Calibri"/>
              </a:rPr>
              <a:t>Elinor</a:t>
            </a:r>
            <a:r>
              <a:rPr lang="fr-FR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dirty="0" err="1" smtClean="0">
                <a:solidFill>
                  <a:srgbClr val="3366FF"/>
                </a:solidFill>
                <a:latin typeface="Calibri"/>
              </a:rPr>
              <a:t>Ostrom</a:t>
            </a:r>
            <a:r>
              <a:rPr lang="fr-FR" dirty="0">
                <a:solidFill>
                  <a:srgbClr val="3366FF"/>
                </a:solidFill>
                <a:latin typeface="Calibri"/>
              </a:rPr>
              <a:t> </a:t>
            </a:r>
            <a:r>
              <a:rPr lang="fr-FR" dirty="0" err="1" smtClean="0">
                <a:latin typeface="Calibri"/>
              </a:rPr>
              <a:t>got</a:t>
            </a:r>
            <a:r>
              <a:rPr lang="fr-FR" dirty="0" smtClean="0">
                <a:latin typeface="Calibri"/>
              </a:rPr>
              <a:t> the </a:t>
            </a:r>
          </a:p>
          <a:p>
            <a:pPr algn="ctr"/>
            <a:r>
              <a:rPr lang="fr-FR" dirty="0" smtClean="0">
                <a:solidFill>
                  <a:srgbClr val="3366FF"/>
                </a:solidFill>
                <a:latin typeface="Calibri"/>
              </a:rPr>
              <a:t>Nobel </a:t>
            </a:r>
            <a:r>
              <a:rPr lang="fr-FR" dirty="0" err="1" smtClean="0">
                <a:solidFill>
                  <a:srgbClr val="3366FF"/>
                </a:solidFill>
                <a:latin typeface="Calibri"/>
              </a:rPr>
              <a:t>prize</a:t>
            </a:r>
            <a:r>
              <a:rPr lang="fr-FR" dirty="0" smtClean="0">
                <a:solidFill>
                  <a:srgbClr val="3366FF"/>
                </a:solidFill>
                <a:latin typeface="Calibri"/>
              </a:rPr>
              <a:t> in </a:t>
            </a:r>
            <a:r>
              <a:rPr lang="fr-FR" dirty="0" err="1" smtClean="0">
                <a:solidFill>
                  <a:srgbClr val="3366FF"/>
                </a:solidFill>
                <a:latin typeface="Calibri"/>
              </a:rPr>
              <a:t>economic</a:t>
            </a:r>
            <a:r>
              <a:rPr lang="fr-FR" dirty="0" smtClean="0">
                <a:solidFill>
                  <a:srgbClr val="3366FF"/>
                </a:solidFill>
                <a:latin typeface="Calibri"/>
              </a:rPr>
              <a:t> sciences </a:t>
            </a:r>
            <a:r>
              <a:rPr lang="fr-FR" dirty="0" smtClean="0">
                <a:latin typeface="Calibri"/>
              </a:rPr>
              <a:t>for: </a:t>
            </a:r>
          </a:p>
          <a:p>
            <a:pPr algn="ctr"/>
            <a:r>
              <a:rPr lang="fr-FR" i="1" dirty="0" smtClean="0">
                <a:latin typeface="Calibri"/>
              </a:rPr>
              <a:t> </a:t>
            </a:r>
            <a:r>
              <a:rPr lang="fr-FR" i="1" dirty="0">
                <a:latin typeface="Calibri"/>
              </a:rPr>
              <a:t>`</a:t>
            </a:r>
            <a:r>
              <a:rPr lang="fr-FR" i="1" dirty="0" err="1" smtClean="0">
                <a:latin typeface="Calibri"/>
              </a:rPr>
              <a:t>her</a:t>
            </a:r>
            <a:r>
              <a:rPr lang="fr-FR" i="1" dirty="0" smtClean="0">
                <a:latin typeface="Calibri"/>
              </a:rPr>
              <a:t> </a:t>
            </a:r>
            <a:r>
              <a:rPr lang="fr-FR" i="1" dirty="0" err="1" smtClean="0">
                <a:latin typeface="Calibri"/>
              </a:rPr>
              <a:t>analysis</a:t>
            </a:r>
            <a:r>
              <a:rPr lang="fr-FR" i="1" dirty="0" smtClean="0">
                <a:latin typeface="Calibri"/>
              </a:rPr>
              <a:t> of </a:t>
            </a:r>
            <a:r>
              <a:rPr lang="fr-FR" i="1" dirty="0" err="1" smtClean="0">
                <a:latin typeface="Calibri"/>
              </a:rPr>
              <a:t>economic</a:t>
            </a:r>
            <a:r>
              <a:rPr lang="fr-FR" i="1" dirty="0" smtClean="0">
                <a:latin typeface="Calibri"/>
              </a:rPr>
              <a:t> gouvernance,</a:t>
            </a:r>
            <a:r>
              <a:rPr lang="is-IS" i="1" dirty="0" smtClean="0">
                <a:latin typeface="Calibri"/>
              </a:rPr>
              <a:t> </a:t>
            </a:r>
          </a:p>
          <a:p>
            <a:pPr algn="ctr"/>
            <a:r>
              <a:rPr lang="is-IS" i="1" dirty="0" smtClean="0">
                <a:latin typeface="Calibri"/>
              </a:rPr>
              <a:t>especially the commons, showing how </a:t>
            </a:r>
          </a:p>
          <a:p>
            <a:pPr algn="ctr"/>
            <a:r>
              <a:rPr lang="is-IS" i="1" dirty="0" smtClean="0">
                <a:solidFill>
                  <a:srgbClr val="FF0000"/>
                </a:solidFill>
                <a:latin typeface="Calibri"/>
              </a:rPr>
              <a:t>common resources 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c</a:t>
            </a:r>
            <a:r>
              <a:rPr lang="is-IS" i="1" dirty="0" smtClean="0">
                <a:solidFill>
                  <a:srgbClr val="FF0000"/>
                </a:solidFill>
                <a:latin typeface="Calibri"/>
              </a:rPr>
              <a:t>an be managed successfully  </a:t>
            </a:r>
          </a:p>
          <a:p>
            <a:pPr algn="ctr"/>
            <a:r>
              <a:rPr lang="is-IS" i="1" dirty="0" smtClean="0">
                <a:solidFill>
                  <a:srgbClr val="FF0000"/>
                </a:solidFill>
                <a:latin typeface="Calibri"/>
              </a:rPr>
              <a:t>by the people who use them, </a:t>
            </a:r>
            <a:r>
              <a:rPr lang="en-US" i="1" dirty="0" smtClean="0">
                <a:solidFill>
                  <a:srgbClr val="FF0000"/>
                </a:solidFill>
                <a:latin typeface="Calibri"/>
              </a:rPr>
              <a:t>r</a:t>
            </a:r>
            <a:r>
              <a:rPr lang="is-IS" i="1" dirty="0" smtClean="0">
                <a:solidFill>
                  <a:srgbClr val="FF0000"/>
                </a:solidFill>
                <a:latin typeface="Calibri"/>
              </a:rPr>
              <a:t>ather than </a:t>
            </a:r>
          </a:p>
          <a:p>
            <a:pPr algn="ctr"/>
            <a:r>
              <a:rPr lang="is-IS" i="1" dirty="0" smtClean="0">
                <a:solidFill>
                  <a:srgbClr val="FF0000"/>
                </a:solidFill>
                <a:latin typeface="Calibri"/>
              </a:rPr>
              <a:t>by governments or private companies</a:t>
            </a:r>
            <a:r>
              <a:rPr lang="is-IS" i="1" dirty="0" smtClean="0">
                <a:solidFill>
                  <a:srgbClr val="000000"/>
                </a:solidFill>
                <a:latin typeface="Calibri"/>
              </a:rPr>
              <a:t>’</a:t>
            </a:r>
            <a:r>
              <a:rPr lang="is-IS" dirty="0" smtClean="0">
                <a:solidFill>
                  <a:srgbClr val="000000"/>
                </a:solidFill>
                <a:latin typeface="Calibri"/>
              </a:rPr>
              <a:t>.</a:t>
            </a:r>
            <a:endParaRPr lang="fr-FR" dirty="0" smtClean="0">
              <a:solidFill>
                <a:srgbClr val="000000"/>
              </a:solidFill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481457"/>
              </p:ext>
            </p:extLst>
          </p:nvPr>
        </p:nvGraphicFramePr>
        <p:xfrm>
          <a:off x="2195736" y="2924944"/>
          <a:ext cx="792088" cy="40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2" name="Equation" r:id="rId4" imgW="228600" imgH="203200" progId="Equation.3">
                  <p:embed/>
                </p:oleObj>
              </mc:Choice>
              <mc:Fallback>
                <p:oleObj name="Equation" r:id="rId4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924944"/>
                        <a:ext cx="792088" cy="405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3533478"/>
            <a:ext cx="2642282" cy="25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152400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2014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boost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Green OA 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76872"/>
            <a:ext cx="8839200" cy="3098800"/>
          </a:xfrm>
          <a:prstGeom prst="rect">
            <a:avLst/>
          </a:prstGeom>
        </p:spPr>
      </p:pic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1619672" y="5733256"/>
            <a:ext cx="6028610" cy="754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i="1" dirty="0" smtClean="0">
                <a:solidFill>
                  <a:srgbClr val="28C191"/>
                </a:solidFill>
              </a:rPr>
              <a:t>‘</a:t>
            </a:r>
            <a:r>
              <a:rPr lang="fr-FR" sz="2000" i="1" dirty="0" smtClean="0">
                <a:solidFill>
                  <a:srgbClr val="28C191"/>
                </a:solidFill>
              </a:rPr>
              <a:t>Spot </a:t>
            </a:r>
            <a:r>
              <a:rPr lang="fr-FR" sz="2000" i="1" dirty="0" err="1" smtClean="0">
                <a:solidFill>
                  <a:srgbClr val="28C191"/>
                </a:solidFill>
              </a:rPr>
              <a:t>your</a:t>
            </a:r>
            <a:r>
              <a:rPr lang="fr-FR" sz="2000" i="1" dirty="0" smtClean="0">
                <a:solidFill>
                  <a:srgbClr val="28C191"/>
                </a:solidFill>
              </a:rPr>
              <a:t> </a:t>
            </a:r>
            <a:r>
              <a:rPr lang="fr-FR" sz="2000" i="1" dirty="0" err="1" smtClean="0">
                <a:solidFill>
                  <a:srgbClr val="28C191"/>
                </a:solidFill>
              </a:rPr>
              <a:t>own</a:t>
            </a:r>
            <a:r>
              <a:rPr lang="fr-FR" sz="2000" i="1" dirty="0" smtClean="0">
                <a:solidFill>
                  <a:srgbClr val="28C191"/>
                </a:solidFill>
              </a:rPr>
              <a:t> </a:t>
            </a:r>
            <a:r>
              <a:rPr lang="fr-FR" sz="2000" i="1" dirty="0" err="1" smtClean="0">
                <a:solidFill>
                  <a:srgbClr val="28C191"/>
                </a:solidFill>
              </a:rPr>
              <a:t>paywalled</a:t>
            </a:r>
            <a:r>
              <a:rPr lang="fr-FR" sz="2000" i="1" dirty="0" smtClean="0">
                <a:solidFill>
                  <a:srgbClr val="28C191"/>
                </a:solidFill>
              </a:rPr>
              <a:t> </a:t>
            </a:r>
            <a:r>
              <a:rPr lang="fr-FR" sz="2000" i="1" dirty="0" err="1" smtClean="0">
                <a:solidFill>
                  <a:srgbClr val="28C191"/>
                </a:solidFill>
              </a:rPr>
              <a:t>papers</a:t>
            </a:r>
            <a:r>
              <a:rPr lang="fr-FR" sz="2000" i="1" dirty="0" smtClean="0">
                <a:solidFill>
                  <a:srgbClr val="28C191"/>
                </a:solidFill>
              </a:rPr>
              <a:t>. </a:t>
            </a:r>
          </a:p>
          <a:p>
            <a:pPr algn="ctr"/>
            <a:r>
              <a:rPr lang="fr-FR" sz="2000" i="1" dirty="0" err="1" smtClean="0">
                <a:solidFill>
                  <a:srgbClr val="28C191"/>
                </a:solidFill>
              </a:rPr>
              <a:t>Liberate</a:t>
            </a:r>
            <a:r>
              <a:rPr lang="fr-FR" sz="2000" i="1" dirty="0" smtClean="0">
                <a:solidFill>
                  <a:srgbClr val="28C191"/>
                </a:solidFill>
              </a:rPr>
              <a:t> </a:t>
            </a:r>
            <a:r>
              <a:rPr lang="fr-FR" sz="2000" i="1" dirty="0" err="1" smtClean="0">
                <a:solidFill>
                  <a:srgbClr val="28C191"/>
                </a:solidFill>
              </a:rPr>
              <a:t>them</a:t>
            </a:r>
            <a:r>
              <a:rPr lang="fr-FR" sz="2000" i="1" dirty="0" smtClean="0">
                <a:solidFill>
                  <a:srgbClr val="28C191"/>
                </a:solidFill>
              </a:rPr>
              <a:t> in one click!’</a:t>
            </a:r>
            <a:endParaRPr lang="fr-FR" sz="2000" b="0" i="1" dirty="0">
              <a:solidFill>
                <a:srgbClr val="28C191"/>
              </a:solidFill>
            </a:endParaRPr>
          </a:p>
        </p:txBody>
      </p:sp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2040891" y="1189201"/>
            <a:ext cx="51122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smtClean="0"/>
              <a:t>In </a:t>
            </a:r>
            <a:r>
              <a:rPr lang="fr-FR" sz="2000" dirty="0" err="1"/>
              <a:t>September</a:t>
            </a:r>
            <a:r>
              <a:rPr lang="fr-FR" sz="2000" dirty="0"/>
              <a:t> 2014 </a:t>
            </a:r>
            <a:r>
              <a:rPr lang="fr-FR" sz="2000" i="1" dirty="0">
                <a:solidFill>
                  <a:srgbClr val="FF0000"/>
                </a:solidFill>
              </a:rPr>
              <a:t>Antonin </a:t>
            </a:r>
            <a:r>
              <a:rPr lang="fr-FR" sz="2000" i="1" dirty="0" err="1" smtClean="0">
                <a:solidFill>
                  <a:srgbClr val="FF0000"/>
                </a:solidFill>
              </a:rPr>
              <a:t>Delpeuch</a:t>
            </a:r>
            <a:r>
              <a:rPr lang="fr-FR" sz="2000" i="1" dirty="0">
                <a:solidFill>
                  <a:srgbClr val="FF0000"/>
                </a:solidFill>
              </a:rPr>
              <a:t> </a:t>
            </a:r>
            <a:endParaRPr lang="fr-FR" sz="2000" dirty="0" smtClean="0"/>
          </a:p>
          <a:p>
            <a:pPr algn="ctr"/>
            <a:r>
              <a:rPr lang="fr-FR" sz="2000" dirty="0" err="1">
                <a:solidFill>
                  <a:srgbClr val="FF0000"/>
                </a:solidFill>
              </a:rPr>
              <a:t>c</a:t>
            </a:r>
            <a:r>
              <a:rPr lang="fr-FR" sz="2000" dirty="0" err="1" smtClean="0">
                <a:solidFill>
                  <a:srgbClr val="FF0000"/>
                </a:solidFill>
              </a:rPr>
              <a:t>reated</a:t>
            </a:r>
            <a:r>
              <a:rPr lang="fr-FR" sz="2000" dirty="0" smtClean="0">
                <a:solidFill>
                  <a:srgbClr val="FF0000"/>
                </a:solidFill>
              </a:rPr>
              <a:t> the </a:t>
            </a:r>
            <a:r>
              <a:rPr lang="fr-FR" sz="2000" dirty="0" err="1" smtClean="0">
                <a:solidFill>
                  <a:srgbClr val="FF0000"/>
                </a:solidFill>
              </a:rPr>
              <a:t>platform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</a:rPr>
              <a:t>http://</a:t>
            </a:r>
            <a:r>
              <a:rPr lang="fr-FR" sz="2000" i="1" dirty="0" err="1" smtClean="0">
                <a:solidFill>
                  <a:srgbClr val="FF0000"/>
                </a:solidFill>
              </a:rPr>
              <a:t>dissem.in</a:t>
            </a:r>
            <a:endParaRPr lang="fr-FR" sz="2000" i="1" dirty="0" smtClean="0">
              <a:solidFill>
                <a:srgbClr val="FF0000"/>
              </a:solidFill>
            </a:endParaRPr>
          </a:p>
          <a:p>
            <a:pPr algn="ctr"/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 smtClean="0"/>
              <a:t>which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>
                <a:solidFill>
                  <a:srgbClr val="3366FF"/>
                </a:solidFill>
              </a:rPr>
              <a:t>collectively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</a:rPr>
              <a:t>developed</a:t>
            </a:r>
            <a:r>
              <a:rPr lang="fr-FR" sz="2000" dirty="0" smtClean="0">
                <a:solidFill>
                  <a:srgbClr val="3366FF"/>
                </a:solidFill>
              </a:rPr>
              <a:t> in open source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03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The team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CAPSH /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810844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88" y="4797152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4789080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666" y="4800600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672512" y="6439108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Pablo </a:t>
            </a:r>
            <a:r>
              <a:rPr lang="fr-FR" sz="2300" dirty="0" err="1" smtClean="0">
                <a:solidFill>
                  <a:srgbClr val="4373AF"/>
                </a:solidFill>
              </a:rPr>
              <a:t>Rauzy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411724"/>
            <a:ext cx="21162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Antoine </a:t>
            </a:r>
            <a:r>
              <a:rPr lang="fr-FR" sz="2300" dirty="0" err="1" smtClean="0">
                <a:solidFill>
                  <a:srgbClr val="4373AF"/>
                </a:solidFill>
              </a:rPr>
              <a:t>Amarilli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79624" y="6411724"/>
            <a:ext cx="161291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Marie Farge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626088" y="6420976"/>
            <a:ext cx="228807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4373AF"/>
                </a:solidFill>
              </a:rPr>
              <a:t>Thomas </a:t>
            </a:r>
            <a:r>
              <a:rPr lang="fr-FR" sz="2300" dirty="0" err="1" smtClean="0">
                <a:solidFill>
                  <a:srgbClr val="4373AF"/>
                </a:solidFill>
              </a:rPr>
              <a:t>Bourgeat</a:t>
            </a:r>
            <a:endParaRPr lang="fr-FR" sz="2300" dirty="0">
              <a:solidFill>
                <a:srgbClr val="4373A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561033" y="980728"/>
            <a:ext cx="80719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i="1" dirty="0" smtClean="0">
                <a:solidFill>
                  <a:srgbClr val="FF0000"/>
                </a:solidFill>
              </a:rPr>
              <a:t>http://</a:t>
            </a:r>
            <a:r>
              <a:rPr lang="fr-FR" sz="2000" i="1" dirty="0" err="1" smtClean="0">
                <a:solidFill>
                  <a:srgbClr val="FF0000"/>
                </a:solidFill>
              </a:rPr>
              <a:t>dissem.in</a:t>
            </a:r>
            <a:r>
              <a:rPr lang="fr-FR" sz="2000" i="1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is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supported</a:t>
            </a:r>
            <a:r>
              <a:rPr lang="fr-FR" sz="2000" dirty="0" smtClean="0">
                <a:solidFill>
                  <a:srgbClr val="28C191"/>
                </a:solidFill>
              </a:rPr>
              <a:t> by the non profit association CAPSH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</a:rPr>
              <a:t>(</a:t>
            </a:r>
            <a:r>
              <a:rPr lang="fr-FR" sz="2000" dirty="0" err="1" smtClean="0">
                <a:solidFill>
                  <a:srgbClr val="28C191"/>
                </a:solidFill>
              </a:rPr>
              <a:t>Committee</a:t>
            </a:r>
            <a:r>
              <a:rPr lang="fr-FR" sz="2000" dirty="0" smtClean="0">
                <a:solidFill>
                  <a:srgbClr val="28C191"/>
                </a:solidFill>
              </a:rPr>
              <a:t> for the </a:t>
            </a:r>
            <a:r>
              <a:rPr lang="fr-FR" sz="2000" dirty="0" err="1" smtClean="0">
                <a:solidFill>
                  <a:srgbClr val="28C191"/>
                </a:solidFill>
              </a:rPr>
              <a:t>Accessibility</a:t>
            </a:r>
            <a:r>
              <a:rPr lang="fr-FR" sz="2000" dirty="0" smtClean="0">
                <a:solidFill>
                  <a:srgbClr val="28C191"/>
                </a:solidFill>
              </a:rPr>
              <a:t> of Publications in Sciences and </a:t>
            </a:r>
            <a:r>
              <a:rPr lang="fr-FR" sz="2000" dirty="0" err="1" smtClean="0">
                <a:solidFill>
                  <a:srgbClr val="28C191"/>
                </a:solidFill>
              </a:rPr>
              <a:t>Humanities</a:t>
            </a:r>
            <a:r>
              <a:rPr lang="fr-FR" sz="2000" dirty="0" smtClean="0">
                <a:solidFill>
                  <a:srgbClr val="28C191"/>
                </a:solidFill>
              </a:rPr>
              <a:t>) </a:t>
            </a:r>
          </a:p>
          <a:p>
            <a:pPr algn="ctr"/>
            <a:r>
              <a:rPr lang="fr-FR" sz="2000" dirty="0" err="1" smtClean="0"/>
              <a:t>created</a:t>
            </a:r>
            <a:r>
              <a:rPr lang="fr-FR" sz="2000" dirty="0" smtClean="0"/>
              <a:t> on </a:t>
            </a:r>
            <a:r>
              <a:rPr lang="fr-FR" sz="2000" i="1" dirty="0" err="1" smtClean="0"/>
              <a:t>September</a:t>
            </a:r>
            <a:r>
              <a:rPr lang="fr-FR" sz="2000" i="1" dirty="0" smtClean="0"/>
              <a:t> 5</a:t>
            </a:r>
            <a:r>
              <a:rPr lang="fr-FR" sz="2000" i="1" baseline="30000" dirty="0" smtClean="0"/>
              <a:t>th</a:t>
            </a:r>
            <a:r>
              <a:rPr lang="fr-FR" sz="2000" i="1" dirty="0" smtClean="0"/>
              <a:t> 2015 </a:t>
            </a:r>
            <a:r>
              <a:rPr lang="fr-FR" sz="2000" dirty="0" smtClean="0"/>
              <a:t>by :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4324350"/>
            <a:ext cx="5715000" cy="400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66384" y="4149080"/>
            <a:ext cx="10899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3B679D"/>
                </a:solidFill>
              </a:rPr>
              <a:t>2016</a:t>
            </a:r>
            <a:endParaRPr lang="en-US" sz="3400" b="1" dirty="0">
              <a:solidFill>
                <a:srgbClr val="3B679D"/>
              </a:solidFill>
            </a:endParaRPr>
          </a:p>
        </p:txBody>
      </p:sp>
      <p:pic>
        <p:nvPicPr>
          <p:cNvPr id="23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154288"/>
            <a:ext cx="1264596" cy="914400"/>
          </a:xfrm>
          <a:prstGeom prst="rect">
            <a:avLst/>
          </a:prstGeom>
        </p:spPr>
      </p:pic>
      <p:pic>
        <p:nvPicPr>
          <p:cNvPr id="24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2273796"/>
            <a:ext cx="2070100" cy="2019300"/>
          </a:xfrm>
          <a:prstGeom prst="rect">
            <a:avLst/>
          </a:prstGeom>
        </p:spPr>
      </p:pic>
      <p:pic>
        <p:nvPicPr>
          <p:cNvPr id="28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64" y="2362200"/>
            <a:ext cx="3136900" cy="1066800"/>
          </a:xfrm>
          <a:prstGeom prst="rect">
            <a:avLst/>
          </a:prstGeom>
        </p:spPr>
      </p:pic>
      <p:pic>
        <p:nvPicPr>
          <p:cNvPr id="32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9600" y="2392288"/>
            <a:ext cx="2692400" cy="578532"/>
          </a:xfrm>
          <a:prstGeom prst="rect">
            <a:avLst/>
          </a:prstGeom>
        </p:spPr>
      </p:pic>
      <p:sp>
        <p:nvSpPr>
          <p:cNvPr id="33" name="ZoneTexte 30"/>
          <p:cNvSpPr txBox="1"/>
          <p:nvPr/>
        </p:nvSpPr>
        <p:spPr>
          <a:xfrm>
            <a:off x="-324544" y="3429000"/>
            <a:ext cx="41044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Creator and main</a:t>
            </a:r>
            <a:r>
              <a:rPr lang="fr-FR" sz="2000" b="1" dirty="0" smtClean="0"/>
              <a:t> </a:t>
            </a:r>
            <a:r>
              <a:rPr lang="fr-FR" sz="2000" dirty="0" err="1" smtClean="0"/>
              <a:t>developer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2000" dirty="0"/>
              <a:t>o</a:t>
            </a:r>
            <a:r>
              <a:rPr lang="fr-FR" sz="2000" dirty="0" smtClean="0"/>
              <a:t>f the </a:t>
            </a:r>
            <a:r>
              <a:rPr lang="fr-FR" sz="2000" dirty="0" err="1" smtClean="0"/>
              <a:t>platform</a:t>
            </a:r>
            <a:r>
              <a:rPr lang="fr-FR" sz="2000" dirty="0" smtClean="0"/>
              <a:t> </a:t>
            </a:r>
            <a:r>
              <a:rPr lang="fr-FR" sz="2000" i="1" dirty="0" err="1" smtClean="0"/>
              <a:t>Dissemin</a:t>
            </a:r>
            <a:endParaRPr lang="fr-FR" sz="2000" i="1" dirty="0" smtClean="0"/>
          </a:p>
        </p:txBody>
      </p:sp>
      <p:pic>
        <p:nvPicPr>
          <p:cNvPr id="34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3306688"/>
            <a:ext cx="1264596" cy="914400"/>
          </a:xfrm>
          <a:prstGeom prst="rect">
            <a:avLst/>
          </a:prstGeom>
        </p:spPr>
      </p:pic>
      <p:cxnSp>
        <p:nvCxnSpPr>
          <p:cNvPr id="43" name="直線コネクタ 14"/>
          <p:cNvCxnSpPr>
            <a:cxnSpLocks noChangeShapeType="1"/>
          </p:cNvCxnSpPr>
          <p:nvPr/>
        </p:nvCxnSpPr>
        <p:spPr bwMode="auto">
          <a:xfrm>
            <a:off x="35496" y="2204864"/>
            <a:ext cx="9144000" cy="0"/>
          </a:xfrm>
          <a:prstGeom prst="line">
            <a:avLst/>
          </a:prstGeom>
          <a:noFill/>
          <a:ln w="3175" cmpd="sng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4" name="直線コネクタ 14"/>
          <p:cNvCxnSpPr>
            <a:cxnSpLocks noChangeShapeType="1"/>
          </p:cNvCxnSpPr>
          <p:nvPr/>
        </p:nvCxnSpPr>
        <p:spPr bwMode="auto">
          <a:xfrm>
            <a:off x="35496" y="4725144"/>
            <a:ext cx="9144000" cy="0"/>
          </a:xfrm>
          <a:prstGeom prst="line">
            <a:avLst/>
          </a:prstGeom>
          <a:noFill/>
          <a:ln w="3175" cmpd="sng">
            <a:solidFill>
              <a:schemeClr val="tx1"/>
            </a:solidFill>
            <a:round/>
            <a:headEnd/>
            <a:tailEnd/>
          </a:ln>
        </p:spPr>
      </p:cxnSp>
      <p:pic>
        <p:nvPicPr>
          <p:cNvPr id="45" name="Picture 44" descr="CC-B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4365104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7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3"/>
          <p:cNvSpPr txBox="1"/>
          <p:nvPr/>
        </p:nvSpPr>
        <p:spPr>
          <a:xfrm>
            <a:off x="2843808" y="4759984"/>
            <a:ext cx="3888432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association.dissem.in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github.com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dissemin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disseminOA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err="1" smtClean="0">
                <a:latin typeface="Times"/>
              </a:rPr>
              <a:t>team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dissem.in</a:t>
            </a:r>
            <a:endParaRPr lang="fr-FR" i="1" dirty="0">
              <a:latin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39" y="332656"/>
            <a:ext cx="5803105" cy="4032447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3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504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2015, 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Elsevier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sued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Sci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-Hub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and won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03" y="1700808"/>
            <a:ext cx="4796377" cy="3718886"/>
          </a:xfrm>
          <a:prstGeom prst="rect">
            <a:avLst/>
          </a:prstGeom>
        </p:spPr>
      </p:pic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973466"/>
            <a:ext cx="3312368" cy="1008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1856144"/>
            <a:ext cx="2592288" cy="2841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1124744"/>
            <a:ext cx="7909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June 21</a:t>
            </a:r>
            <a:r>
              <a:rPr lang="en-US" baseline="30000" dirty="0" smtClean="0"/>
              <a:t>st</a:t>
            </a:r>
            <a:r>
              <a:rPr lang="en-US" dirty="0" smtClean="0"/>
              <a:t> 2017 Elsevier </a:t>
            </a:r>
            <a:r>
              <a:rPr lang="en-US" dirty="0"/>
              <a:t>has won its lawsuit against </a:t>
            </a:r>
            <a:r>
              <a:rPr lang="en-US" dirty="0" err="1"/>
              <a:t>Sci</a:t>
            </a:r>
            <a:r>
              <a:rPr lang="en-US" dirty="0"/>
              <a:t>-Hub in a New York court: </a:t>
            </a:r>
            <a:endParaRPr lang="en-US" dirty="0" smtClean="0"/>
          </a:p>
          <a:p>
            <a:r>
              <a:rPr lang="en-US" dirty="0" smtClean="0"/>
              <a:t>Alexandra </a:t>
            </a:r>
            <a:r>
              <a:rPr lang="en-US" dirty="0" err="1"/>
              <a:t>Elbakyan</a:t>
            </a:r>
            <a:r>
              <a:rPr lang="en-US" dirty="0"/>
              <a:t> </a:t>
            </a:r>
            <a:r>
              <a:rPr lang="en-US" dirty="0" smtClean="0"/>
              <a:t>must </a:t>
            </a:r>
            <a:r>
              <a:rPr lang="en-US" dirty="0"/>
              <a:t>pay them 15 million dollars in compensation.</a:t>
            </a:r>
          </a:p>
        </p:txBody>
      </p:sp>
      <p:sp>
        <p:nvSpPr>
          <p:cNvPr id="10" name="ZoneTexte 7"/>
          <p:cNvSpPr txBox="1"/>
          <p:nvPr/>
        </p:nvSpPr>
        <p:spPr>
          <a:xfrm>
            <a:off x="2092180" y="6165304"/>
            <a:ext cx="5504156" cy="52322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Times"/>
              </a:rPr>
              <a:t>http://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 smtClean="0">
                <a:latin typeface="Times"/>
              </a:rPr>
              <a:t>/OTHER/SCIHUB</a:t>
            </a:r>
            <a:endParaRPr lang="fr-FR" sz="1400" i="1" dirty="0">
              <a:latin typeface="Times"/>
            </a:endParaRPr>
          </a:p>
          <a:p>
            <a:pPr algn="ctr"/>
            <a:r>
              <a:rPr lang="fr-FR" sz="1400" i="1" dirty="0">
                <a:latin typeface="Times"/>
                <a:cs typeface="Times"/>
              </a:rPr>
              <a:t>2015_09_15_Alexandra_Elbakyan_answers_to_Elsevier_Prosecution.pdf</a:t>
            </a:r>
            <a:endParaRPr lang="fr-FR" sz="1400" i="1" dirty="0" smtClean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2522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322164"/>
            <a:ext cx="3456384" cy="1411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176" y="2348880"/>
            <a:ext cx="5940152" cy="1823341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223188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2016, Europe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wants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legal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Sci</a:t>
            </a:r>
            <a:r>
              <a:rPr lang="fr-FR" sz="3300" b="1" i="1" dirty="0" smtClean="0">
                <a:solidFill>
                  <a:srgbClr val="FF0000"/>
                </a:solidFill>
                <a:latin typeface="Arial"/>
              </a:rPr>
              <a:t>-Hub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1516116" y="6021288"/>
            <a:ext cx="6224236" cy="58477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>
                <a:latin typeface="Times"/>
              </a:rPr>
              <a:t>http://openscience.ens.fr</a:t>
            </a:r>
            <a:r>
              <a:rPr lang="fr-FR" sz="1600" i="1" dirty="0" smtClean="0">
                <a:latin typeface="Times"/>
              </a:rPr>
              <a:t>/DECLARATIONS/</a:t>
            </a:r>
            <a:endParaRPr lang="fr-FR" sz="1600" i="1" dirty="0">
              <a:latin typeface="Times"/>
            </a:endParaRPr>
          </a:p>
          <a:p>
            <a:pPr algn="ctr"/>
            <a:r>
              <a:rPr lang="fr-FR" sz="1600" i="1" dirty="0" smtClean="0">
                <a:latin typeface="Times"/>
              </a:rPr>
              <a:t>2016_04_04_EC_Amsterdam_Call_for_Action_on_Open_Science.pdf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2100" y="1196752"/>
            <a:ext cx="6628988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</a:rPr>
              <a:t>On </a:t>
            </a:r>
            <a:r>
              <a:rPr lang="en-US" sz="2000" i="1" dirty="0" smtClean="0">
                <a:solidFill>
                  <a:srgbClr val="000000"/>
                </a:solidFill>
              </a:rPr>
              <a:t>4</a:t>
            </a:r>
            <a:r>
              <a:rPr lang="en-US" sz="20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  <a:r>
              <a:rPr lang="en-US" sz="2000" i="1" dirty="0">
                <a:solidFill>
                  <a:srgbClr val="000000"/>
                </a:solidFill>
              </a:rPr>
              <a:t>April 2016 </a:t>
            </a:r>
            <a:r>
              <a:rPr lang="en-US" sz="2000" i="1" dirty="0">
                <a:solidFill>
                  <a:srgbClr val="28C191"/>
                </a:solidFill>
              </a:rPr>
              <a:t>Carlos </a:t>
            </a:r>
            <a:r>
              <a:rPr lang="en-US" sz="2000" i="1" dirty="0" err="1">
                <a:solidFill>
                  <a:srgbClr val="28C191"/>
                </a:solidFill>
              </a:rPr>
              <a:t>Moedas</a:t>
            </a:r>
            <a:r>
              <a:rPr lang="en-US" sz="2000" i="1" dirty="0">
                <a:solidFill>
                  <a:srgbClr val="28C191"/>
                </a:solidFill>
              </a:rPr>
              <a:t>, </a:t>
            </a:r>
            <a:endParaRPr lang="en-US" sz="2000" i="1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i="1" dirty="0" smtClean="0"/>
              <a:t>European </a:t>
            </a:r>
            <a:r>
              <a:rPr lang="en-US" sz="2000" i="1" dirty="0"/>
              <a:t>Commissioner for Research, Science and </a:t>
            </a:r>
            <a:r>
              <a:rPr lang="en-US" sz="2000" i="1" dirty="0" smtClean="0"/>
              <a:t>Innovation, </a:t>
            </a:r>
          </a:p>
          <a:p>
            <a:pPr algn="ctr"/>
            <a:r>
              <a:rPr lang="en-US" sz="2000" i="1" dirty="0" smtClean="0">
                <a:solidFill>
                  <a:srgbClr val="28C191"/>
                </a:solidFill>
              </a:rPr>
              <a:t>launched </a:t>
            </a:r>
            <a:r>
              <a:rPr lang="en-US" sz="2000" i="1" dirty="0">
                <a:solidFill>
                  <a:srgbClr val="28C191"/>
                </a:solidFill>
              </a:rPr>
              <a:t>the Amsterdam Call :</a:t>
            </a:r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1547664" y="2235929"/>
            <a:ext cx="6048672" cy="1985159"/>
          </a:xfrm>
          <a:prstGeom prst="rect">
            <a:avLst/>
          </a:prstGeom>
          <a:noFill/>
          <a:ln w="57150" cmpd="sng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000" dirty="0">
              <a:latin typeface="Calibri"/>
            </a:endParaRPr>
          </a:p>
          <a:p>
            <a:pPr algn="ctr"/>
            <a:endParaRPr lang="fr-FR" sz="2000" dirty="0" smtClean="0">
              <a:latin typeface="Calibri"/>
            </a:endParaRPr>
          </a:p>
          <a:p>
            <a:pPr algn="ctr"/>
            <a:endParaRPr lang="fr-FR" sz="2000" dirty="0">
              <a:solidFill>
                <a:srgbClr val="FF0000"/>
              </a:solidFill>
            </a:endParaRPr>
          </a:p>
          <a:p>
            <a:pPr algn="ctr"/>
            <a:endParaRPr lang="fr-FR" sz="2000" dirty="0" smtClean="0">
              <a:solidFill>
                <a:srgbClr val="FF0000"/>
              </a:solidFill>
            </a:endParaRPr>
          </a:p>
          <a:p>
            <a:pPr algn="ctr"/>
            <a:endParaRPr lang="fr-FR" sz="2000" dirty="0" smtClean="0">
              <a:solidFill>
                <a:srgbClr val="FF0000"/>
              </a:solidFill>
            </a:endParaRPr>
          </a:p>
          <a:p>
            <a:pPr algn="ctr"/>
            <a:endParaRPr lang="fr-FR" sz="23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283968" y="4521894"/>
            <a:ext cx="4393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000" dirty="0" smtClean="0"/>
              <a:t>In </a:t>
            </a:r>
            <a:r>
              <a:rPr lang="en-US" sz="2000" dirty="0" smtClean="0">
                <a:solidFill>
                  <a:srgbClr val="FF0000"/>
                </a:solidFill>
              </a:rPr>
              <a:t>2016</a:t>
            </a:r>
            <a:r>
              <a:rPr lang="en-US" sz="2000" dirty="0">
                <a:solidFill>
                  <a:srgbClr val="FF0000"/>
                </a:solidFill>
              </a:rPr>
              <a:t>-</a:t>
            </a:r>
            <a:r>
              <a:rPr lang="en-US" sz="2000" dirty="0" smtClean="0">
                <a:solidFill>
                  <a:srgbClr val="FF0000"/>
                </a:solidFill>
              </a:rPr>
              <a:t>2017</a:t>
            </a:r>
            <a:r>
              <a:rPr lang="en-US" sz="2000" dirty="0" smtClean="0"/>
              <a:t>, </a:t>
            </a:r>
            <a:r>
              <a:rPr lang="en-US" sz="2000" dirty="0">
                <a:solidFill>
                  <a:srgbClr val="FF0000"/>
                </a:solidFill>
              </a:rPr>
              <a:t>I was </a:t>
            </a:r>
            <a:r>
              <a:rPr lang="en-US" sz="2000" dirty="0"/>
              <a:t>member of the RISE </a:t>
            </a:r>
            <a:endParaRPr lang="en-US" sz="2000" dirty="0" smtClean="0"/>
          </a:p>
          <a:p>
            <a:pPr algn="ctr"/>
            <a:r>
              <a:rPr lang="en-US" sz="2000" dirty="0" smtClean="0"/>
              <a:t>(</a:t>
            </a:r>
            <a:r>
              <a:rPr lang="en-US" sz="2000" dirty="0"/>
              <a:t>Research Innovation Science Expert) </a:t>
            </a:r>
            <a:endParaRPr lang="en-US" sz="2000" dirty="0" smtClean="0"/>
          </a:p>
          <a:p>
            <a:pPr algn="ctr"/>
            <a:r>
              <a:rPr lang="en-US" sz="2000" dirty="0" smtClean="0"/>
              <a:t>group </a:t>
            </a:r>
            <a:r>
              <a:rPr lang="en-US" sz="2000" dirty="0">
                <a:solidFill>
                  <a:srgbClr val="FF0000"/>
                </a:solidFill>
              </a:rPr>
              <a:t>advising </a:t>
            </a:r>
            <a:r>
              <a:rPr lang="en-US" sz="2000" dirty="0" smtClean="0">
                <a:solidFill>
                  <a:srgbClr val="FF0000"/>
                </a:solidFill>
              </a:rPr>
              <a:t>him on Open Science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916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34480" y="1156184"/>
            <a:ext cx="6237311" cy="4158208"/>
          </a:xfrm>
          <a:prstGeom prst="rect">
            <a:avLst/>
          </a:prstGeom>
          <a:solidFill>
            <a:srgbClr val="FFF571"/>
          </a:solidFill>
        </p:spPr>
      </p:pic>
      <p:sp>
        <p:nvSpPr>
          <p:cNvPr id="3" name="TextBox 2"/>
          <p:cNvSpPr txBox="1"/>
          <p:nvPr/>
        </p:nvSpPr>
        <p:spPr>
          <a:xfrm>
            <a:off x="2862063" y="44624"/>
            <a:ext cx="3078089" cy="600164"/>
          </a:xfrm>
          <a:prstGeom prst="rect">
            <a:avLst/>
          </a:prstGeom>
          <a:solidFill>
            <a:srgbClr val="FFFD78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2016,  diagram on Open Science publication I made for Carlos </a:t>
            </a:r>
            <a:r>
              <a:rPr lang="en-US" sz="1400" b="1" dirty="0" err="1" smtClean="0"/>
              <a:t>Moedas</a:t>
            </a:r>
            <a:endParaRPr lang="en-US" sz="1400" b="1" dirty="0" smtClean="0"/>
          </a:p>
          <a:p>
            <a:endParaRPr lang="en-US" sz="5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4593902"/>
            <a:ext cx="207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Peer-reviewed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articles done by and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or researchers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2411760" y="116632"/>
            <a:ext cx="0" cy="6237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6368" y="-27384"/>
            <a:ext cx="1437400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000000"/>
                </a:solidFill>
              </a:rPr>
              <a:t>Popularization</a:t>
            </a:r>
          </a:p>
          <a:p>
            <a:pPr algn="r"/>
            <a:r>
              <a:rPr lang="en-US" sz="1600" i="1" dirty="0" smtClean="0">
                <a:solidFill>
                  <a:srgbClr val="000000"/>
                </a:solidFill>
              </a:rPr>
              <a:t>level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988" y="2865710"/>
            <a:ext cx="1524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CCCC"/>
                </a:solidFill>
              </a:rPr>
              <a:t>Scientific</a:t>
            </a:r>
          </a:p>
          <a:p>
            <a:pPr algn="ctr"/>
            <a:r>
              <a:rPr lang="en-US" dirty="0" smtClean="0">
                <a:solidFill>
                  <a:srgbClr val="33CCCC"/>
                </a:solidFill>
              </a:rPr>
              <a:t>information </a:t>
            </a:r>
          </a:p>
          <a:p>
            <a:pPr algn="ctr"/>
            <a:r>
              <a:rPr lang="en-US" dirty="0">
                <a:solidFill>
                  <a:srgbClr val="33CCCC"/>
                </a:solidFill>
              </a:rPr>
              <a:t>f</a:t>
            </a:r>
            <a:r>
              <a:rPr lang="en-US" dirty="0" smtClean="0">
                <a:solidFill>
                  <a:srgbClr val="33CCCC"/>
                </a:solidFill>
              </a:rPr>
              <a:t>or companies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726" y="1484784"/>
            <a:ext cx="1538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Popularization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o</a:t>
            </a:r>
            <a:r>
              <a:rPr lang="en-US" dirty="0" smtClean="0">
                <a:solidFill>
                  <a:srgbClr val="3366FF"/>
                </a:solidFill>
              </a:rPr>
              <a:t>f science 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f</a:t>
            </a:r>
            <a:r>
              <a:rPr lang="en-US" dirty="0" smtClean="0">
                <a:solidFill>
                  <a:srgbClr val="3366FF"/>
                </a:solidFill>
              </a:rPr>
              <a:t>or citizens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2411760" y="6353944"/>
            <a:ext cx="525658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>
            <a:off x="2411760" y="147990"/>
            <a:ext cx="0" cy="6205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06" y="6021288"/>
            <a:ext cx="184786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000000"/>
                </a:solidFill>
              </a:rPr>
              <a:t> Specialization level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2080" y="6042774"/>
            <a:ext cx="23762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err="1" smtClean="0"/>
              <a:t>Objectivit</a:t>
            </a:r>
            <a:r>
              <a:rPr lang="en-US" sz="1600" i="1" dirty="0" smtClean="0"/>
              <a:t> level</a:t>
            </a:r>
          </a:p>
        </p:txBody>
      </p:sp>
      <p:cxnSp>
        <p:nvCxnSpPr>
          <p:cNvPr id="21" name="直線コネクタ 14"/>
          <p:cNvCxnSpPr>
            <a:cxnSpLocks noChangeShapeType="1"/>
          </p:cNvCxnSpPr>
          <p:nvPr/>
        </p:nvCxnSpPr>
        <p:spPr bwMode="auto">
          <a:xfrm>
            <a:off x="0" y="4077072"/>
            <a:ext cx="9144000" cy="0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/>
          </a:ln>
        </p:spPr>
      </p:cxnSp>
      <p:sp>
        <p:nvSpPr>
          <p:cNvPr id="22" name="TextBox 21"/>
          <p:cNvSpPr txBox="1"/>
          <p:nvPr/>
        </p:nvSpPr>
        <p:spPr>
          <a:xfrm>
            <a:off x="7058355" y="1556792"/>
            <a:ext cx="1552416" cy="1323439"/>
          </a:xfrm>
          <a:prstGeom prst="rect">
            <a:avLst/>
          </a:prstGeom>
          <a:noFill/>
          <a:ln>
            <a:solidFill>
              <a:srgbClr val="33CCC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CCCC"/>
                </a:solidFill>
              </a:rPr>
              <a:t>F</a:t>
            </a:r>
            <a:r>
              <a:rPr lang="en-US" b="1" dirty="0" smtClean="0">
                <a:solidFill>
                  <a:srgbClr val="33CCCC"/>
                </a:solidFill>
              </a:rPr>
              <a:t>or profit</a:t>
            </a:r>
          </a:p>
          <a:p>
            <a:pPr algn="ctr"/>
            <a:r>
              <a:rPr lang="en-US" b="1" dirty="0">
                <a:solidFill>
                  <a:srgbClr val="33CCCC"/>
                </a:solidFill>
              </a:rPr>
              <a:t>p</a:t>
            </a:r>
            <a:r>
              <a:rPr lang="en-US" b="1" dirty="0" smtClean="0">
                <a:solidFill>
                  <a:srgbClr val="33CCCC"/>
                </a:solidFill>
              </a:rPr>
              <a:t>layground of</a:t>
            </a:r>
          </a:p>
          <a:p>
            <a:pPr algn="ctr"/>
            <a:r>
              <a:rPr lang="en-US" b="1" dirty="0" smtClean="0">
                <a:solidFill>
                  <a:srgbClr val="33CCCC"/>
                </a:solidFill>
              </a:rPr>
              <a:t>commercial</a:t>
            </a:r>
          </a:p>
          <a:p>
            <a:pPr algn="ctr"/>
            <a:r>
              <a:rPr lang="en-US" b="1" dirty="0" smtClean="0">
                <a:solidFill>
                  <a:srgbClr val="33CCCC"/>
                </a:solidFill>
              </a:rPr>
              <a:t>publishers</a:t>
            </a:r>
          </a:p>
          <a:p>
            <a:pPr algn="ctr"/>
            <a:endParaRPr lang="en-US" sz="800" dirty="0" smtClean="0">
              <a:solidFill>
                <a:srgbClr val="33CC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5748" y="4542800"/>
            <a:ext cx="1506204" cy="1046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Non for profit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knowledge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commons</a:t>
            </a:r>
          </a:p>
          <a:p>
            <a:pPr algn="ctr"/>
            <a:endParaRPr lang="en-US" sz="800" dirty="0" smtClean="0">
              <a:solidFill>
                <a:srgbClr val="33CCCC"/>
              </a:solidFill>
            </a:endParaRPr>
          </a:p>
        </p:txBody>
      </p:sp>
      <p:sp>
        <p:nvSpPr>
          <p:cNvPr id="20" name="ZoneTexte 7"/>
          <p:cNvSpPr txBox="1"/>
          <p:nvPr/>
        </p:nvSpPr>
        <p:spPr>
          <a:xfrm>
            <a:off x="2398134" y="6381328"/>
            <a:ext cx="5198202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Times"/>
              </a:rPr>
              <a:t>http://</a:t>
            </a:r>
            <a:r>
              <a:rPr lang="fr-FR" sz="1200" i="1" dirty="0" err="1">
                <a:latin typeface="Times"/>
              </a:rPr>
              <a:t>openscience.ens.fr</a:t>
            </a:r>
            <a:r>
              <a:rPr lang="fr-FR" sz="1200" i="1" dirty="0" smtClean="0">
                <a:latin typeface="Times"/>
              </a:rPr>
              <a:t>/MARIE_FARGE/ARTICLES/</a:t>
            </a:r>
            <a:endParaRPr lang="fr-FR" sz="1200" i="1" dirty="0">
              <a:latin typeface="Times"/>
            </a:endParaRPr>
          </a:p>
          <a:p>
            <a:pPr algn="ctr"/>
            <a:r>
              <a:rPr lang="fr-FR" sz="1200" i="1" dirty="0" smtClean="0">
                <a:latin typeface="Times"/>
              </a:rPr>
              <a:t>2016_09_22_Diagram_for_Carlos_moedas_on_Open_Science_publishing.pdf</a:t>
            </a:r>
          </a:p>
        </p:txBody>
      </p:sp>
    </p:spTree>
    <p:extLst>
      <p:ext uri="{BB962C8B-B14F-4D97-AF65-F5344CB8AC3E}">
        <p14:creationId xmlns:p14="http://schemas.microsoft.com/office/powerpoint/2010/main" val="414291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534480" y="1156184"/>
            <a:ext cx="6237311" cy="4158208"/>
          </a:xfrm>
          <a:prstGeom prst="rect">
            <a:avLst/>
          </a:prstGeom>
          <a:solidFill>
            <a:srgbClr val="FFF571"/>
          </a:solidFill>
        </p:spPr>
      </p:pic>
      <p:sp>
        <p:nvSpPr>
          <p:cNvPr id="4" name="TextBox 3"/>
          <p:cNvSpPr txBox="1"/>
          <p:nvPr/>
        </p:nvSpPr>
        <p:spPr>
          <a:xfrm>
            <a:off x="23577" y="4482985"/>
            <a:ext cx="246019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With </a:t>
            </a:r>
            <a:r>
              <a:rPr lang="en-US" dirty="0" smtClean="0">
                <a:solidFill>
                  <a:srgbClr val="000000"/>
                </a:solidFill>
              </a:rPr>
              <a:t>those</a:t>
            </a:r>
            <a:r>
              <a:rPr lang="en-US" dirty="0" smtClean="0">
                <a:solidFill>
                  <a:srgbClr val="FF0000"/>
                </a:solidFill>
              </a:rPr>
              <a:t> platforms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esearchers will develop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ew practices for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sharing </a:t>
            </a:r>
            <a:r>
              <a:rPr lang="en-US" dirty="0" smtClean="0"/>
              <a:t>their</a:t>
            </a:r>
            <a:r>
              <a:rPr lang="en-US" dirty="0" smtClean="0">
                <a:solidFill>
                  <a:srgbClr val="FF0000"/>
                </a:solidFill>
              </a:rPr>
              <a:t> results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nd </a:t>
            </a:r>
            <a:r>
              <a:rPr lang="en-US" dirty="0" smtClean="0">
                <a:solidFill>
                  <a:srgbClr val="FF0000"/>
                </a:solidFill>
              </a:rPr>
              <a:t>checking </a:t>
            </a:r>
            <a:r>
              <a:rPr lang="en-US" dirty="0" smtClean="0">
                <a:solidFill>
                  <a:srgbClr val="000000"/>
                </a:solidFill>
              </a:rPr>
              <a:t>their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reproductibility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2411760" y="383178"/>
            <a:ext cx="0" cy="56525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6009" y="2852936"/>
            <a:ext cx="1524463" cy="923330"/>
          </a:xfrm>
          <a:prstGeom prst="rect">
            <a:avLst/>
          </a:prstGeom>
          <a:noFill/>
          <a:ln>
            <a:solidFill>
              <a:srgbClr val="28C19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CCCC"/>
                </a:solidFill>
              </a:rPr>
              <a:t>Scientific</a:t>
            </a:r>
          </a:p>
          <a:p>
            <a:pPr algn="ctr"/>
            <a:r>
              <a:rPr lang="en-US" dirty="0" smtClean="0">
                <a:solidFill>
                  <a:srgbClr val="33CCCC"/>
                </a:solidFill>
              </a:rPr>
              <a:t>information </a:t>
            </a:r>
          </a:p>
          <a:p>
            <a:pPr algn="ctr"/>
            <a:r>
              <a:rPr lang="en-US" dirty="0">
                <a:solidFill>
                  <a:srgbClr val="33CCCC"/>
                </a:solidFill>
              </a:rPr>
              <a:t>f</a:t>
            </a:r>
            <a:r>
              <a:rPr lang="en-US" dirty="0" smtClean="0">
                <a:solidFill>
                  <a:srgbClr val="33CCCC"/>
                </a:solidFill>
              </a:rPr>
              <a:t>or companies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96009" y="1268760"/>
            <a:ext cx="1538552" cy="92333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66FF"/>
                </a:solidFill>
              </a:rPr>
              <a:t>Popularization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o</a:t>
            </a:r>
            <a:r>
              <a:rPr lang="en-US" dirty="0" smtClean="0">
                <a:solidFill>
                  <a:srgbClr val="3366FF"/>
                </a:solidFill>
              </a:rPr>
              <a:t>f science 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f</a:t>
            </a:r>
            <a:r>
              <a:rPr lang="en-US" dirty="0" smtClean="0">
                <a:solidFill>
                  <a:srgbClr val="3366FF"/>
                </a:solidFill>
              </a:rPr>
              <a:t>or citizens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2411760" y="6353944"/>
            <a:ext cx="5256584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99995" y="6309320"/>
            <a:ext cx="184786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000000"/>
                </a:solidFill>
              </a:rPr>
              <a:t> Specialization level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184" y="5970766"/>
            <a:ext cx="23762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/>
              <a:t>Objectivity level</a:t>
            </a:r>
          </a:p>
        </p:txBody>
      </p:sp>
      <p:cxnSp>
        <p:nvCxnSpPr>
          <p:cNvPr id="21" name="直線コネクタ 14"/>
          <p:cNvCxnSpPr>
            <a:cxnSpLocks noChangeShapeType="1"/>
          </p:cNvCxnSpPr>
          <p:nvPr/>
        </p:nvCxnSpPr>
        <p:spPr bwMode="auto">
          <a:xfrm>
            <a:off x="0" y="4077072"/>
            <a:ext cx="9144000" cy="0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/>
          </a:ln>
        </p:spPr>
      </p:cxnSp>
      <p:sp>
        <p:nvSpPr>
          <p:cNvPr id="23" name="TextBox 22"/>
          <p:cNvSpPr txBox="1"/>
          <p:nvPr/>
        </p:nvSpPr>
        <p:spPr>
          <a:xfrm>
            <a:off x="7252671" y="4542800"/>
            <a:ext cx="1629397" cy="1046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nowledge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Commons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or researchers</a:t>
            </a:r>
          </a:p>
          <a:p>
            <a:pPr algn="ctr"/>
            <a:endParaRPr lang="en-US" sz="800" dirty="0" smtClean="0">
              <a:solidFill>
                <a:srgbClr val="33CC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7694" y="4149080"/>
            <a:ext cx="4574586" cy="2123658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6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b="1" dirty="0"/>
              <a:t>Peer-reviewing + Publishing + Archiving</a:t>
            </a:r>
          </a:p>
          <a:p>
            <a:pPr algn="ctr"/>
            <a:r>
              <a:rPr lang="en-US" sz="1600" b="1" dirty="0"/>
              <a:t>for sharing scientific ideas, methods and </a:t>
            </a:r>
            <a:r>
              <a:rPr lang="en-US" sz="1600" b="1" dirty="0" smtClean="0"/>
              <a:t>results</a:t>
            </a:r>
          </a:p>
          <a:p>
            <a:pPr algn="ctr"/>
            <a:endParaRPr lang="en-US" sz="600" b="1" dirty="0"/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t</a:t>
            </a:r>
            <a:r>
              <a:rPr lang="en-US" sz="1600" dirty="0" smtClean="0">
                <a:solidFill>
                  <a:srgbClr val="000000"/>
                </a:solidFill>
              </a:rPr>
              <a:t>hrough the</a:t>
            </a:r>
            <a:r>
              <a:rPr lang="en-US" sz="1600" dirty="0" smtClean="0">
                <a:solidFill>
                  <a:srgbClr val="FF0000"/>
                </a:solidFill>
              </a:rPr>
              <a:t> Diamond OA platforms</a:t>
            </a:r>
            <a:r>
              <a:rPr lang="en-US" sz="1600" dirty="0" smtClean="0"/>
              <a:t> which are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linked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FF0000"/>
                </a:solidFill>
              </a:rPr>
              <a:t>interoperable</a:t>
            </a:r>
            <a:r>
              <a:rPr lang="en-US" sz="1600" dirty="0" smtClean="0"/>
              <a:t>, developed </a:t>
            </a:r>
            <a:r>
              <a:rPr lang="en-US" sz="1600" dirty="0" smtClean="0">
                <a:solidFill>
                  <a:srgbClr val="FF0000"/>
                </a:solidFill>
              </a:rPr>
              <a:t>in Open Source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  <a:endParaRPr lang="en-US" sz="1600" dirty="0" smtClean="0">
              <a:solidFill>
                <a:srgbClr val="000000"/>
              </a:solidFill>
            </a:endParaRPr>
          </a:p>
          <a:p>
            <a:pPr algn="ctr"/>
            <a:endParaRPr lang="en-US" sz="600" dirty="0" smtClean="0"/>
          </a:p>
          <a:p>
            <a:pPr algn="ctr"/>
            <a:r>
              <a:rPr lang="en-US" sz="1600" i="1" dirty="0" smtClean="0"/>
              <a:t>They are </a:t>
            </a:r>
            <a:r>
              <a:rPr lang="en-US" sz="1600" i="1" dirty="0" smtClean="0">
                <a:solidFill>
                  <a:srgbClr val="FF0000"/>
                </a:solidFill>
              </a:rPr>
              <a:t>publicly</a:t>
            </a:r>
            <a:r>
              <a:rPr lang="en-US" sz="1600" i="1" dirty="0">
                <a:solidFill>
                  <a:srgbClr val="FF0000"/>
                </a:solidFill>
              </a:rPr>
              <a:t>-</a:t>
            </a:r>
            <a:r>
              <a:rPr lang="en-US" sz="1600" i="1" dirty="0" smtClean="0">
                <a:solidFill>
                  <a:srgbClr val="FF0000"/>
                </a:solidFill>
              </a:rPr>
              <a:t>funded </a:t>
            </a:r>
            <a:r>
              <a:rPr lang="en-US" sz="1600" i="1" dirty="0">
                <a:solidFill>
                  <a:srgbClr val="FF0000"/>
                </a:solidFill>
              </a:rPr>
              <a:t>infrastructures </a:t>
            </a:r>
          </a:p>
          <a:p>
            <a:pPr algn="ctr"/>
            <a:r>
              <a:rPr lang="en-US" sz="1600" i="1" dirty="0">
                <a:solidFill>
                  <a:srgbClr val="FF0000"/>
                </a:solidFill>
              </a:rPr>
              <a:t>operated with the help of </a:t>
            </a:r>
            <a:r>
              <a:rPr lang="en-US" sz="1600" i="1" dirty="0" smtClean="0">
                <a:solidFill>
                  <a:srgbClr val="FF0000"/>
                </a:solidFill>
              </a:rPr>
              <a:t>librarians</a:t>
            </a:r>
            <a:r>
              <a:rPr lang="en-US" sz="1600" i="1" dirty="0" smtClean="0">
                <a:solidFill>
                  <a:srgbClr val="000000"/>
                </a:solidFill>
              </a:rPr>
              <a:t>,</a:t>
            </a:r>
            <a:endParaRPr lang="en-US" sz="1600" i="1" dirty="0">
              <a:solidFill>
                <a:srgbClr val="000000"/>
              </a:solidFill>
            </a:endParaRPr>
          </a:p>
          <a:p>
            <a:pPr algn="ctr"/>
            <a:r>
              <a:rPr lang="en-US" sz="1600" i="1" dirty="0" smtClean="0"/>
              <a:t>for </a:t>
            </a:r>
            <a:r>
              <a:rPr lang="en-US" sz="1600" i="1" dirty="0"/>
              <a:t>which </a:t>
            </a:r>
            <a:r>
              <a:rPr lang="en-US" sz="1600" i="1" dirty="0" smtClean="0"/>
              <a:t>publishers can provide services.</a:t>
            </a:r>
          </a:p>
          <a:p>
            <a:pPr algn="ctr"/>
            <a:endParaRPr lang="en-US" sz="200" dirty="0"/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57056"/>
              </p:ext>
            </p:extLst>
          </p:nvPr>
        </p:nvGraphicFramePr>
        <p:xfrm>
          <a:off x="827584" y="4175136"/>
          <a:ext cx="792088" cy="40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39" name="Equation" r:id="rId5" imgW="228600" imgH="203200" progId="Equation.3">
                  <p:embed/>
                </p:oleObj>
              </mc:Choice>
              <mc:Fallback>
                <p:oleObj name="Equation" r:id="rId5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4175136"/>
                        <a:ext cx="792088" cy="405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7011" y="2804735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It will reduce the delay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 smtClean="0">
                <a:solidFill>
                  <a:srgbClr val="33CCCC"/>
                </a:solidFill>
              </a:rPr>
              <a:t>research results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33CCCC"/>
                </a:solidFill>
              </a:rPr>
              <a:t> produce innovations</a:t>
            </a:r>
          </a:p>
          <a:p>
            <a:pPr algn="ctr"/>
            <a:r>
              <a:rPr lang="en-US" dirty="0" smtClean="0">
                <a:solidFill>
                  <a:srgbClr val="33CCCC"/>
                </a:solidFill>
              </a:rPr>
              <a:t>companies can sell</a:t>
            </a:r>
            <a:endParaRPr lang="en-US" dirty="0">
              <a:solidFill>
                <a:srgbClr val="33CCCC"/>
              </a:solidFill>
            </a:endParaRPr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319109"/>
              </p:ext>
            </p:extLst>
          </p:nvPr>
        </p:nvGraphicFramePr>
        <p:xfrm>
          <a:off x="899592" y="2564904"/>
          <a:ext cx="792088" cy="40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40" name="Equation" r:id="rId7" imgW="228600" imgH="203200" progId="Equation.3">
                  <p:embed/>
                </p:oleObj>
              </mc:Choice>
              <mc:Fallback>
                <p:oleObj name="Equation" r:id="rId7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564904"/>
                        <a:ext cx="792088" cy="405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64227" y="1124744"/>
            <a:ext cx="21072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It </a:t>
            </a:r>
            <a:r>
              <a:rPr lang="en-US" dirty="0"/>
              <a:t>will </a:t>
            </a:r>
            <a:r>
              <a:rPr lang="en-US" dirty="0">
                <a:solidFill>
                  <a:srgbClr val="3366FF"/>
                </a:solidFill>
              </a:rPr>
              <a:t>encourage</a:t>
            </a:r>
            <a:r>
              <a:rPr lang="en-US" dirty="0"/>
              <a:t> 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cientific vocations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and help </a:t>
            </a:r>
            <a:r>
              <a:rPr lang="en-US" dirty="0" smtClean="0">
                <a:solidFill>
                  <a:srgbClr val="3366FF"/>
                </a:solidFill>
              </a:rPr>
              <a:t>citizens 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to understand </a:t>
            </a:r>
            <a:r>
              <a:rPr lang="en-US" dirty="0" smtClean="0"/>
              <a:t>and</a:t>
            </a:r>
          </a:p>
          <a:p>
            <a:pPr algn="ctr"/>
            <a:r>
              <a:rPr lang="en-US" dirty="0" smtClean="0"/>
              <a:t>appreciate </a:t>
            </a:r>
            <a:r>
              <a:rPr lang="en-US" dirty="0">
                <a:solidFill>
                  <a:srgbClr val="3366FF"/>
                </a:solidFill>
              </a:rPr>
              <a:t>research</a:t>
            </a:r>
            <a:r>
              <a:rPr lang="en-US" dirty="0"/>
              <a:t>.</a:t>
            </a:r>
            <a:endParaRPr lang="en-US" dirty="0">
              <a:solidFill>
                <a:srgbClr val="33CCCC"/>
              </a:solidFill>
            </a:endParaRPr>
          </a:p>
        </p:txBody>
      </p:sp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012247"/>
              </p:ext>
            </p:extLst>
          </p:nvPr>
        </p:nvGraphicFramePr>
        <p:xfrm>
          <a:off x="827584" y="764704"/>
          <a:ext cx="792088" cy="40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41" name="Equation" r:id="rId8" imgW="228600" imgH="203200" progId="Equation.3">
                  <p:embed/>
                </p:oleObj>
              </mc:Choice>
              <mc:Fallback>
                <p:oleObj name="Equation" r:id="rId8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764704"/>
                        <a:ext cx="792088" cy="405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517694" y="2558514"/>
            <a:ext cx="4574586" cy="1446550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/>
          </a:p>
          <a:p>
            <a:pPr algn="ctr"/>
            <a:endParaRPr lang="en-US" sz="800" b="1" dirty="0" smtClean="0"/>
          </a:p>
          <a:p>
            <a:pPr algn="ctr"/>
            <a:endParaRPr lang="en-US" sz="800" b="1" dirty="0" smtClean="0"/>
          </a:p>
          <a:p>
            <a:pPr algn="ctr"/>
            <a:r>
              <a:rPr lang="en-US" sz="1600" i="1" dirty="0" smtClean="0"/>
              <a:t>This should be a new playground </a:t>
            </a:r>
          </a:p>
          <a:p>
            <a:pPr algn="ctr"/>
            <a:r>
              <a:rPr lang="en-US" sz="1600" i="1" dirty="0" smtClean="0"/>
              <a:t>for publishers and media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868145" y="476672"/>
            <a:ext cx="79208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dirty="0" smtClean="0">
                <a:solidFill>
                  <a:schemeClr val="bg1"/>
                </a:solidFill>
              </a:rPr>
              <a:t>a</a:t>
            </a: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517694" y="1046346"/>
            <a:ext cx="4574586" cy="1446550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/>
          </a:p>
          <a:p>
            <a:pPr algn="ctr"/>
            <a:endParaRPr lang="en-US" sz="800" b="1" dirty="0" smtClean="0"/>
          </a:p>
          <a:p>
            <a:pPr algn="ctr"/>
            <a:endParaRPr lang="en-US" sz="800" b="1" dirty="0" smtClean="0"/>
          </a:p>
          <a:p>
            <a:pPr algn="ctr"/>
            <a:r>
              <a:rPr lang="en-US" sz="1600" i="1" dirty="0" smtClean="0"/>
              <a:t>This should be a new playground </a:t>
            </a:r>
          </a:p>
          <a:p>
            <a:pPr algn="ctr"/>
            <a:r>
              <a:rPr lang="en-US" sz="1600" i="1" dirty="0" smtClean="0"/>
              <a:t>for publishers and media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463475" y="116632"/>
            <a:ext cx="462880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dirty="0" err="1" smtClean="0">
                <a:solidFill>
                  <a:schemeClr val="bg1"/>
                </a:solidFill>
              </a:rPr>
              <a:t>aaaaaaaaaaaaaaaaa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502024" y="379983"/>
            <a:ext cx="4590256" cy="384721"/>
          </a:xfrm>
          <a:prstGeom prst="rect">
            <a:avLst/>
          </a:prstGeom>
          <a:solidFill>
            <a:srgbClr val="FFFD78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Multiscale</a:t>
            </a:r>
            <a:r>
              <a:rPr lang="en-US" sz="1400" b="1" dirty="0" smtClean="0"/>
              <a:t> representation of  Open Science publication</a:t>
            </a:r>
          </a:p>
          <a:p>
            <a:endParaRPr lang="en-US" sz="500" dirty="0"/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 flipH="1">
            <a:off x="2411760" y="860939"/>
            <a:ext cx="0" cy="54930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94430" y="44624"/>
            <a:ext cx="186540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000000"/>
                </a:solidFill>
              </a:rPr>
              <a:t>Popularization level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5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-107504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2017, OA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peer-review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and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publishing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1403649" y="6146140"/>
            <a:ext cx="6480719" cy="52322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Times"/>
              </a:rPr>
              <a:t>http://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 smtClean="0">
                <a:latin typeface="Times"/>
              </a:rPr>
              <a:t>/MARIE_FARGE_ARTICLES/</a:t>
            </a:r>
          </a:p>
          <a:p>
            <a:pPr algn="ctr"/>
            <a:r>
              <a:rPr lang="fr-FR" sz="1400" i="1" dirty="0" smtClean="0">
                <a:latin typeface="Times"/>
                <a:cs typeface="Times"/>
              </a:rPr>
              <a:t>2017_05_15_BOOK_CHAPTER_FOR_THE_EUROPEAN_COMMISSION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0528" y="1045185"/>
            <a:ext cx="9468544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 the request of Carlos </a:t>
            </a:r>
            <a:r>
              <a:rPr lang="en-US" sz="2000" dirty="0" err="1"/>
              <a:t>Moedas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3366FF"/>
                </a:solidFill>
              </a:rPr>
              <a:t>I wrote the chapter </a:t>
            </a:r>
            <a:endParaRPr lang="en-US" sz="2000" dirty="0" smtClean="0">
              <a:solidFill>
                <a:srgbClr val="3366FF"/>
              </a:solidFill>
            </a:endParaRPr>
          </a:p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on </a:t>
            </a:r>
            <a:r>
              <a:rPr lang="en-US" sz="2000" dirty="0">
                <a:solidFill>
                  <a:srgbClr val="3366FF"/>
                </a:solidFill>
              </a:rPr>
              <a:t>open access </a:t>
            </a:r>
            <a:r>
              <a:rPr lang="en-US" sz="2000" dirty="0" smtClean="0">
                <a:solidFill>
                  <a:srgbClr val="3366FF"/>
                </a:solidFill>
              </a:rPr>
              <a:t>to peer-reviewed </a:t>
            </a:r>
            <a:r>
              <a:rPr lang="en-US" sz="2000" dirty="0">
                <a:solidFill>
                  <a:srgbClr val="3366FF"/>
                </a:solidFill>
              </a:rPr>
              <a:t>research </a:t>
            </a:r>
            <a:r>
              <a:rPr lang="en-US" sz="2000" dirty="0" smtClean="0">
                <a:solidFill>
                  <a:srgbClr val="3366FF"/>
                </a:solidFill>
              </a:rPr>
              <a:t>publications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in a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book </a:t>
            </a:r>
            <a:r>
              <a:rPr lang="en-US" sz="2000" dirty="0" smtClean="0">
                <a:solidFill>
                  <a:srgbClr val="000000"/>
                </a:solidFill>
              </a:rPr>
              <a:t>published </a:t>
            </a:r>
            <a:r>
              <a:rPr lang="en-US" sz="2000" dirty="0">
                <a:solidFill>
                  <a:srgbClr val="000000"/>
                </a:solidFill>
              </a:rPr>
              <a:t>by the Commission in 2017.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0693" y="3866272"/>
            <a:ext cx="441133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I argued that </a:t>
            </a:r>
            <a:r>
              <a:rPr lang="en-US" sz="2000" dirty="0">
                <a:solidFill>
                  <a:srgbClr val="FF0000"/>
                </a:solidFill>
              </a:rPr>
              <a:t>research articles,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as well as peer review reports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should be made available </a:t>
            </a:r>
            <a:r>
              <a:rPr lang="en-US" sz="2000" dirty="0">
                <a:solidFill>
                  <a:srgbClr val="FF0000"/>
                </a:solidFill>
              </a:rPr>
              <a:t>free of charge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for both authors and readers,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to ensure </a:t>
            </a:r>
            <a:r>
              <a:rPr lang="en-US" sz="2000" dirty="0">
                <a:solidFill>
                  <a:srgbClr val="000000"/>
                </a:solidFill>
              </a:rPr>
              <a:t>that the </a:t>
            </a:r>
            <a:r>
              <a:rPr lang="en-US" sz="2000" dirty="0">
                <a:solidFill>
                  <a:srgbClr val="FF0000"/>
                </a:solidFill>
              </a:rPr>
              <a:t>results have been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validated and </a:t>
            </a:r>
            <a:r>
              <a:rPr lang="en-US" sz="2000" dirty="0" smtClean="0">
                <a:solidFill>
                  <a:srgbClr val="FF0000"/>
                </a:solidFill>
              </a:rPr>
              <a:t>could be reproduced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78" y="2480393"/>
            <a:ext cx="2831978" cy="3324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265" y="2489486"/>
            <a:ext cx="3806079" cy="1227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870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Today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,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what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should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we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do?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07504" y="1241465"/>
            <a:ext cx="89289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>
                <a:solidFill>
                  <a:srgbClr val="000000"/>
                </a:solidFill>
              </a:rPr>
              <a:t>The </a:t>
            </a:r>
            <a:r>
              <a:rPr lang="fr-FR" sz="2000" dirty="0" err="1">
                <a:solidFill>
                  <a:srgbClr val="3366FF"/>
                </a:solidFill>
              </a:rPr>
              <a:t>publishers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</a:rPr>
              <a:t>own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the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err="1">
                <a:solidFill>
                  <a:srgbClr val="3366FF"/>
                </a:solidFill>
              </a:rPr>
              <a:t>journals</a:t>
            </a:r>
            <a:r>
              <a:rPr lang="fr-FR" sz="2000" dirty="0">
                <a:solidFill>
                  <a:srgbClr val="000000"/>
                </a:solidFill>
              </a:rPr>
              <a:t>, the </a:t>
            </a:r>
            <a:r>
              <a:rPr lang="fr-FR" sz="2000" dirty="0" err="1">
                <a:solidFill>
                  <a:srgbClr val="3366FF"/>
                </a:solidFill>
              </a:rPr>
              <a:t>peer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err="1">
                <a:solidFill>
                  <a:srgbClr val="3366FF"/>
                </a:solidFill>
              </a:rPr>
              <a:t>review</a:t>
            </a:r>
            <a:r>
              <a:rPr lang="fr-FR" sz="2000" dirty="0">
                <a:solidFill>
                  <a:srgbClr val="3366FF"/>
                </a:solidFill>
              </a:rPr>
              <a:t> reports </a:t>
            </a:r>
            <a:r>
              <a:rPr lang="fr-FR" sz="2000" dirty="0">
                <a:solidFill>
                  <a:srgbClr val="000000"/>
                </a:solidFill>
              </a:rPr>
              <a:t>and the </a:t>
            </a:r>
            <a:r>
              <a:rPr lang="fr-FR" sz="2000" dirty="0" err="1">
                <a:solidFill>
                  <a:srgbClr val="3366FF"/>
                </a:solidFill>
              </a:rPr>
              <a:t>bibliometric</a:t>
            </a:r>
            <a:r>
              <a:rPr lang="fr-FR" sz="2000" dirty="0">
                <a:solidFill>
                  <a:srgbClr val="3366FF"/>
                </a:solidFill>
              </a:rPr>
              <a:t> data </a:t>
            </a:r>
            <a:r>
              <a:rPr lang="fr-FR" sz="2000" dirty="0" err="1" smtClean="0">
                <a:solidFill>
                  <a:srgbClr val="000000"/>
                </a:solidFill>
              </a:rPr>
              <a:t>that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they</a:t>
            </a:r>
            <a:r>
              <a:rPr lang="fr-FR" sz="2000" dirty="0" smtClean="0">
                <a:solidFill>
                  <a:srgbClr val="000000"/>
                </a:solidFill>
              </a:rPr>
              <a:t> use to </a:t>
            </a:r>
            <a:r>
              <a:rPr lang="fr-FR" sz="2000" dirty="0">
                <a:solidFill>
                  <a:srgbClr val="000000"/>
                </a:solidFill>
              </a:rPr>
              <a:t>control </a:t>
            </a:r>
            <a:r>
              <a:rPr lang="fr-FR" sz="2000" dirty="0" err="1" smtClean="0">
                <a:solidFill>
                  <a:srgbClr val="000000"/>
                </a:solidFill>
              </a:rPr>
              <a:t>their</a:t>
            </a:r>
            <a:r>
              <a:rPr lang="fr-FR" sz="2000" dirty="0" smtClean="0">
                <a:solidFill>
                  <a:srgbClr val="000000"/>
                </a:solidFill>
              </a:rPr>
              <a:t> `</a:t>
            </a:r>
            <a:r>
              <a:rPr lang="fr-FR" sz="2000" dirty="0" err="1" smtClean="0">
                <a:solidFill>
                  <a:srgbClr val="000000"/>
                </a:solidFill>
              </a:rPr>
              <a:t>market</a:t>
            </a:r>
            <a:r>
              <a:rPr lang="fr-FR" sz="2000" dirty="0">
                <a:solidFill>
                  <a:srgbClr val="000000"/>
                </a:solidFill>
              </a:rPr>
              <a:t>' (</a:t>
            </a:r>
            <a:r>
              <a:rPr lang="fr-FR" sz="2000" i="1" dirty="0">
                <a:solidFill>
                  <a:srgbClr val="000000"/>
                </a:solidFill>
              </a:rPr>
              <a:t>i.e</a:t>
            </a:r>
            <a:r>
              <a:rPr lang="fr-FR" sz="2000" dirty="0">
                <a:solidFill>
                  <a:srgbClr val="000000"/>
                </a:solidFill>
              </a:rPr>
              <a:t>., </a:t>
            </a:r>
            <a:r>
              <a:rPr lang="fr-FR" sz="2000" dirty="0" err="1">
                <a:solidFill>
                  <a:srgbClr val="000000"/>
                </a:solidFill>
              </a:rPr>
              <a:t>our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work</a:t>
            </a:r>
            <a:r>
              <a:rPr lang="fr-FR" sz="2000" dirty="0">
                <a:solidFill>
                  <a:srgbClr val="000000"/>
                </a:solidFill>
              </a:rPr>
              <a:t>) and </a:t>
            </a:r>
            <a:r>
              <a:rPr lang="fr-FR" sz="2000" dirty="0" err="1" smtClean="0">
                <a:solidFill>
                  <a:srgbClr val="000000"/>
                </a:solidFill>
              </a:rPr>
              <a:t>ensure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their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profits. </a:t>
            </a:r>
            <a:endParaRPr lang="fr-FR" sz="2000" dirty="0" smtClean="0">
              <a:solidFill>
                <a:srgbClr val="000000"/>
              </a:solidFill>
            </a:endParaRPr>
          </a:p>
          <a:p>
            <a:pPr algn="ctr"/>
            <a:r>
              <a:rPr lang="fr-FR" sz="2000" dirty="0" err="1" smtClean="0">
                <a:solidFill>
                  <a:srgbClr val="3366FF"/>
                </a:solidFill>
              </a:rPr>
              <a:t>They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>
                <a:solidFill>
                  <a:srgbClr val="3366FF"/>
                </a:solidFill>
              </a:rPr>
              <a:t>impose </a:t>
            </a:r>
            <a:r>
              <a:rPr lang="fr-FR" sz="2000" dirty="0" err="1">
                <a:solidFill>
                  <a:srgbClr val="3366FF"/>
                </a:solidFill>
              </a:rPr>
              <a:t>their</a:t>
            </a:r>
            <a:r>
              <a:rPr lang="fr-FR" sz="2000" dirty="0">
                <a:solidFill>
                  <a:srgbClr val="3366FF"/>
                </a:solidFill>
              </a:rPr>
              <a:t> Gold OA and the </a:t>
            </a:r>
            <a:r>
              <a:rPr lang="fr-FR" sz="2000" dirty="0" err="1">
                <a:solidFill>
                  <a:srgbClr val="3366FF"/>
                </a:solidFill>
              </a:rPr>
              <a:t>prices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err="1">
                <a:solidFill>
                  <a:srgbClr val="3366FF"/>
                </a:solidFill>
              </a:rPr>
              <a:t>they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err="1">
                <a:solidFill>
                  <a:srgbClr val="3366FF"/>
                </a:solidFill>
              </a:rPr>
              <a:t>decide</a:t>
            </a:r>
            <a:r>
              <a:rPr lang="fr-FR" sz="2000" dirty="0">
                <a:solidFill>
                  <a:srgbClr val="3366FF"/>
                </a:solidFill>
              </a:rPr>
              <a:t> on us. </a:t>
            </a:r>
            <a:endParaRPr lang="fr-FR" sz="2000" dirty="0" smtClean="0">
              <a:solidFill>
                <a:srgbClr val="3366FF"/>
              </a:solidFill>
            </a:endParaRP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This </a:t>
            </a:r>
            <a:r>
              <a:rPr lang="fr-FR" sz="2000" dirty="0">
                <a:solidFill>
                  <a:srgbClr val="000000"/>
                </a:solidFill>
              </a:rPr>
              <a:t>leads </a:t>
            </a:r>
            <a:r>
              <a:rPr lang="fr-FR" sz="2000" dirty="0" smtClean="0">
                <a:solidFill>
                  <a:srgbClr val="000000"/>
                </a:solidFill>
              </a:rPr>
              <a:t>to </a:t>
            </a:r>
            <a:r>
              <a:rPr lang="fr-FR" sz="2000" dirty="0" err="1" smtClean="0">
                <a:solidFill>
                  <a:srgbClr val="000000"/>
                </a:solidFill>
              </a:rPr>
              <a:t>present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dirty="0" err="1">
                <a:solidFill>
                  <a:srgbClr val="3366FF"/>
                </a:solidFill>
              </a:rPr>
              <a:t>overproduction</a:t>
            </a:r>
            <a:r>
              <a:rPr lang="fr-FR" sz="2000" dirty="0">
                <a:solidFill>
                  <a:srgbClr val="3366FF"/>
                </a:solidFill>
              </a:rPr>
              <a:t> of articles </a:t>
            </a:r>
            <a:r>
              <a:rPr lang="fr-FR" sz="2000" dirty="0" smtClean="0">
                <a:solidFill>
                  <a:srgbClr val="000000"/>
                </a:solidFill>
              </a:rPr>
              <a:t>and </a:t>
            </a:r>
            <a:r>
              <a:rPr lang="fr-FR" sz="2000" dirty="0">
                <a:solidFill>
                  <a:srgbClr val="000000"/>
                </a:solidFill>
              </a:rPr>
              <a:t>of </a:t>
            </a:r>
            <a:r>
              <a:rPr lang="fr-FR" sz="2000" dirty="0" err="1">
                <a:solidFill>
                  <a:srgbClr val="3366FF"/>
                </a:solidFill>
              </a:rPr>
              <a:t>predatory</a:t>
            </a:r>
            <a:r>
              <a:rPr lang="fr-FR" sz="2000" dirty="0">
                <a:solidFill>
                  <a:srgbClr val="3366FF"/>
                </a:solidFill>
              </a:rPr>
              <a:t> </a:t>
            </a:r>
            <a:r>
              <a:rPr lang="fr-FR" sz="2000" dirty="0" err="1">
                <a:solidFill>
                  <a:srgbClr val="3366FF"/>
                </a:solidFill>
              </a:rPr>
              <a:t>journals</a:t>
            </a:r>
            <a:r>
              <a:rPr lang="fr-FR" sz="2000" dirty="0">
                <a:solidFill>
                  <a:srgbClr val="000000"/>
                </a:solidFill>
              </a:rPr>
              <a:t>.</a:t>
            </a:r>
            <a:endParaRPr lang="fr-FR" sz="2000" dirty="0" smtClean="0">
              <a:solidFill>
                <a:srgbClr val="000000"/>
              </a:solidFill>
            </a:endParaRP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825187" y="2897649"/>
            <a:ext cx="74912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000000"/>
                </a:solidFill>
              </a:rPr>
              <a:t>We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should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preserve</a:t>
            </a:r>
            <a:r>
              <a:rPr lang="fr-FR" sz="2000" dirty="0" smtClean="0">
                <a:solidFill>
                  <a:srgbClr val="28C191"/>
                </a:solidFill>
              </a:rPr>
              <a:t> the </a:t>
            </a:r>
            <a:r>
              <a:rPr lang="fr-FR" sz="2000" dirty="0" err="1" smtClean="0">
                <a:solidFill>
                  <a:srgbClr val="28C191"/>
                </a:solidFill>
              </a:rPr>
              <a:t>peer-reviewed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journals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which</a:t>
            </a:r>
            <a:r>
              <a:rPr lang="fr-FR" sz="2000" dirty="0" smtClean="0">
                <a:solidFill>
                  <a:srgbClr val="28C191"/>
                </a:solidFill>
              </a:rPr>
              <a:t> are </a:t>
            </a:r>
            <a:r>
              <a:rPr lang="fr-FR" sz="2000" dirty="0" err="1" smtClean="0">
                <a:solidFill>
                  <a:srgbClr val="28C191"/>
                </a:solidFill>
              </a:rPr>
              <a:t>useful</a:t>
            </a:r>
            <a:r>
              <a:rPr lang="fr-FR" sz="2000" dirty="0" smtClean="0">
                <a:solidFill>
                  <a:srgbClr val="28C191"/>
                </a:solidFill>
              </a:rPr>
              <a:t> to us</a:t>
            </a:r>
            <a:endParaRPr lang="fr-FR" sz="2000" dirty="0"/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(</a:t>
            </a:r>
            <a:r>
              <a:rPr lang="fr-FR" sz="2000" dirty="0" err="1" smtClean="0">
                <a:solidFill>
                  <a:srgbClr val="000000"/>
                </a:solidFill>
              </a:rPr>
              <a:t>those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having</a:t>
            </a:r>
            <a:r>
              <a:rPr lang="fr-FR" sz="2000" dirty="0" smtClean="0">
                <a:solidFill>
                  <a:srgbClr val="000000"/>
                </a:solidFill>
              </a:rPr>
              <a:t> good </a:t>
            </a:r>
            <a:r>
              <a:rPr lang="fr-FR" sz="2000" dirty="0" err="1" smtClean="0">
                <a:solidFill>
                  <a:srgbClr val="000000"/>
                </a:solidFill>
              </a:rPr>
              <a:t>reputation</a:t>
            </a:r>
            <a:r>
              <a:rPr lang="fr-FR" sz="2000" dirty="0" smtClean="0">
                <a:solidFill>
                  <a:srgbClr val="000000"/>
                </a:solidFill>
              </a:rPr>
              <a:t> and excellent practices)</a:t>
            </a:r>
          </a:p>
          <a:p>
            <a:pPr algn="ctr"/>
            <a:r>
              <a:rPr lang="fr-FR" sz="2000" dirty="0" smtClean="0"/>
              <a:t>and </a:t>
            </a:r>
            <a:r>
              <a:rPr lang="fr-FR" sz="2000" dirty="0" err="1" smtClean="0">
                <a:solidFill>
                  <a:srgbClr val="28C191"/>
                </a:solidFill>
              </a:rPr>
              <a:t>submit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our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research</a:t>
            </a:r>
            <a:r>
              <a:rPr lang="fr-FR" sz="2000" dirty="0" smtClean="0">
                <a:solidFill>
                  <a:srgbClr val="28C191"/>
                </a:solidFill>
              </a:rPr>
              <a:t> articles to </a:t>
            </a:r>
            <a:r>
              <a:rPr lang="fr-FR" sz="2000" dirty="0" err="1" smtClean="0">
                <a:solidFill>
                  <a:srgbClr val="28C191"/>
                </a:solidFill>
              </a:rPr>
              <a:t>those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>
                <a:solidFill>
                  <a:srgbClr val="28C191"/>
                </a:solidFill>
              </a:rPr>
              <a:t>they</a:t>
            </a:r>
            <a:r>
              <a:rPr lang="fr-FR" sz="2000" dirty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prefer</a:t>
            </a:r>
            <a:r>
              <a:rPr lang="fr-FR" sz="2000" dirty="0" smtClean="0"/>
              <a:t>.</a:t>
            </a:r>
          </a:p>
          <a:p>
            <a:pPr algn="ctr"/>
            <a:endParaRPr lang="fr-FR" sz="2000" dirty="0" smtClean="0"/>
          </a:p>
        </p:txBody>
      </p:sp>
      <p:sp>
        <p:nvSpPr>
          <p:cNvPr id="9" name="ZoneTexte 14"/>
          <p:cNvSpPr txBox="1"/>
          <p:nvPr/>
        </p:nvSpPr>
        <p:spPr>
          <a:xfrm>
            <a:off x="2117252" y="5723964"/>
            <a:ext cx="483101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www.coalition-s.org</a:t>
            </a:r>
            <a:r>
              <a:rPr lang="fr-FR" i="1" dirty="0" smtClean="0">
                <a:latin typeface="Times"/>
              </a:rPr>
              <a:t>/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35696" y="6217567"/>
            <a:ext cx="5470701" cy="30777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http</a:t>
            </a:r>
            <a:r>
              <a:rPr lang="fr-FR" sz="1400" i="1" dirty="0">
                <a:latin typeface="Times"/>
              </a:rPr>
              <a:t>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>
                <a:latin typeface="Times"/>
              </a:rPr>
              <a:t>/ABOUT_OPEN_ACCESS/DECLARATIONS/</a:t>
            </a:r>
            <a:endParaRPr lang="fr-FR" sz="1400" i="1" dirty="0" smtClean="0">
              <a:latin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9880" y="4183920"/>
            <a:ext cx="68004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But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smtClean="0">
                <a:solidFill>
                  <a:srgbClr val="FF0000"/>
                </a:solidFill>
              </a:rPr>
              <a:t>no more </a:t>
            </a:r>
            <a:r>
              <a:rPr lang="fr-FR" dirty="0" err="1">
                <a:solidFill>
                  <a:srgbClr val="FF0000"/>
                </a:solidFill>
              </a:rPr>
              <a:t>give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our</a:t>
            </a:r>
            <a:r>
              <a:rPr lang="fr-FR" dirty="0">
                <a:solidFill>
                  <a:srgbClr val="FF0000"/>
                </a:solidFill>
              </a:rPr>
              <a:t> copyright to </a:t>
            </a:r>
            <a:r>
              <a:rPr lang="fr-FR" dirty="0" err="1" smtClean="0">
                <a:solidFill>
                  <a:srgbClr val="FF0000"/>
                </a:solidFill>
              </a:rPr>
              <a:t>anyone</a:t>
            </a:r>
            <a:r>
              <a:rPr lang="fr-FR" dirty="0" smtClean="0">
                <a:solidFill>
                  <a:srgbClr val="FF0000"/>
                </a:solidFill>
              </a:rPr>
              <a:t>! </a:t>
            </a:r>
            <a:endParaRPr lang="fr-FR" dirty="0">
              <a:solidFill>
                <a:srgbClr val="FF0000"/>
              </a:solidFill>
            </a:endParaRPr>
          </a:p>
          <a:p>
            <a:pPr algn="ctr"/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submitting</a:t>
            </a:r>
            <a:r>
              <a:rPr lang="fr-FR" dirty="0"/>
              <a:t> an article to a journal, </a:t>
            </a:r>
          </a:p>
          <a:p>
            <a:pPr algn="ctr"/>
            <a:r>
              <a:rPr lang="fr-FR" dirty="0" err="1">
                <a:solidFill>
                  <a:srgbClr val="000000"/>
                </a:solidFill>
              </a:rPr>
              <a:t>we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deposit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our</a:t>
            </a:r>
            <a:r>
              <a:rPr lang="fr-FR" dirty="0">
                <a:solidFill>
                  <a:srgbClr val="FF0000"/>
                </a:solidFill>
              </a:rPr>
              <a:t> `</a:t>
            </a:r>
            <a:r>
              <a:rPr lang="fr-FR" dirty="0" err="1">
                <a:solidFill>
                  <a:srgbClr val="FF0000"/>
                </a:solidFill>
              </a:rPr>
              <a:t>Author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Manuscript</a:t>
            </a:r>
            <a:r>
              <a:rPr lang="fr-FR" dirty="0">
                <a:solidFill>
                  <a:srgbClr val="FF0000"/>
                </a:solidFill>
              </a:rPr>
              <a:t>' (AM) in an open public </a:t>
            </a:r>
            <a:r>
              <a:rPr lang="fr-FR" dirty="0" err="1">
                <a:solidFill>
                  <a:srgbClr val="FF0000"/>
                </a:solidFill>
              </a:rPr>
              <a:t>repository</a:t>
            </a:r>
            <a:r>
              <a:rPr lang="fr-FR" dirty="0"/>
              <a:t>, </a:t>
            </a:r>
          </a:p>
          <a:p>
            <a:pPr algn="ctr"/>
            <a:r>
              <a:rPr lang="fr-FR" dirty="0" err="1"/>
              <a:t>under</a:t>
            </a:r>
            <a:r>
              <a:rPr lang="fr-FR" dirty="0"/>
              <a:t> a CC </a:t>
            </a:r>
            <a:r>
              <a:rPr lang="fr-FR" dirty="0" err="1"/>
              <a:t>license</a:t>
            </a:r>
            <a:r>
              <a:rPr lang="fr-FR" dirty="0"/>
              <a:t>, </a:t>
            </a:r>
            <a:r>
              <a:rPr lang="fr-FR" dirty="0" err="1">
                <a:solidFill>
                  <a:srgbClr val="FF0000"/>
                </a:solidFill>
              </a:rPr>
              <a:t>ideally</a:t>
            </a:r>
            <a:r>
              <a:rPr lang="fr-FR" dirty="0">
                <a:solidFill>
                  <a:srgbClr val="FF0000"/>
                </a:solidFill>
              </a:rPr>
              <a:t> on </a:t>
            </a:r>
            <a:r>
              <a:rPr lang="fr-FR" dirty="0" err="1">
                <a:solidFill>
                  <a:srgbClr val="FF0000"/>
                </a:solidFill>
              </a:rPr>
              <a:t>arXiv</a:t>
            </a:r>
            <a:r>
              <a:rPr lang="fr-FR" dirty="0">
                <a:solidFill>
                  <a:srgbClr val="FF0000"/>
                </a:solidFill>
              </a:rPr>
              <a:t> in CC-BY</a:t>
            </a:r>
            <a:r>
              <a:rPr lang="fr-FR" dirty="0"/>
              <a:t>.</a:t>
            </a:r>
            <a:endParaRPr lang="fr-FR" sz="20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84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3"/>
          <p:cNvSpPr txBox="1"/>
          <p:nvPr/>
        </p:nvSpPr>
        <p:spPr>
          <a:xfrm>
            <a:off x="2627784" y="262389"/>
            <a:ext cx="4176464" cy="30777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Times"/>
              </a:rPr>
              <a:t>http</a:t>
            </a:r>
            <a:r>
              <a:rPr lang="fr-FR" sz="1400" i="1" dirty="0">
                <a:latin typeface="Times"/>
              </a:rPr>
              <a:t>://</a:t>
            </a:r>
            <a:r>
              <a:rPr lang="fr-FR" sz="1400" i="1" dirty="0" err="1" smtClean="0">
                <a:latin typeface="Times"/>
              </a:rPr>
              <a:t>openscience.ens.fr</a:t>
            </a:r>
            <a:r>
              <a:rPr lang="fr-FR" sz="1400" i="1" dirty="0" smtClean="0">
                <a:latin typeface="Times"/>
              </a:rPr>
              <a:t> </a:t>
            </a:r>
            <a:endParaRPr lang="fr-FR" sz="1400" i="1" dirty="0">
              <a:latin typeface="Times"/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3131840" y="6023029"/>
            <a:ext cx="3096344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>
                <a:latin typeface="Times"/>
              </a:rPr>
              <a:t>marie.farge</a:t>
            </a:r>
            <a:r>
              <a:rPr lang="fr-FR" i="1" dirty="0" err="1">
                <a:latin typeface="Times"/>
              </a:rPr>
              <a:t>@</a:t>
            </a:r>
            <a:r>
              <a:rPr lang="fr-FR" i="1" dirty="0" err="1" smtClean="0">
                <a:latin typeface="Times"/>
              </a:rPr>
              <a:t>ens.fr</a:t>
            </a:r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</a:t>
            </a:r>
            <a:r>
              <a:rPr lang="fr-FR" i="1" dirty="0" smtClean="0">
                <a:latin typeface="Times"/>
              </a:rPr>
              <a:t>/</a:t>
            </a:r>
            <a:r>
              <a:rPr lang="fr-FR" i="1" dirty="0" err="1" smtClean="0">
                <a:latin typeface="Times"/>
              </a:rPr>
              <a:t>wavelets.ens.fr</a:t>
            </a:r>
            <a:r>
              <a:rPr lang="fr-FR" i="1" dirty="0" smtClean="0">
                <a:latin typeface="Times"/>
              </a:rPr>
              <a:t> </a:t>
            </a:r>
            <a:endParaRPr lang="fr-FR" i="1" dirty="0">
              <a:latin typeface="Times"/>
            </a:endParaRPr>
          </a:p>
        </p:txBody>
      </p:sp>
      <p:sp>
        <p:nvSpPr>
          <p:cNvPr id="10" name="ZoneTexte 3"/>
          <p:cNvSpPr txBox="1"/>
          <p:nvPr/>
        </p:nvSpPr>
        <p:spPr>
          <a:xfrm>
            <a:off x="2627784" y="3212976"/>
            <a:ext cx="4176464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 </a:t>
            </a:r>
            <a:endParaRPr lang="fr-FR" i="1" dirty="0">
              <a:latin typeface="Time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764704"/>
            <a:ext cx="5006672" cy="2311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1" y="3717032"/>
            <a:ext cx="5093925" cy="22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9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6512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Researchers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created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their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own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journals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" name="Image 9" descr="Journal-des-savants_image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00143"/>
            <a:ext cx="3240360" cy="50328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00143"/>
            <a:ext cx="3528392" cy="5065161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1043608" y="6237312"/>
            <a:ext cx="3240360" cy="461665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Paris, </a:t>
            </a:r>
            <a:r>
              <a:rPr lang="fr-FR" sz="2400" i="1" dirty="0" err="1" smtClean="0">
                <a:latin typeface="Times"/>
              </a:rPr>
              <a:t>January</a:t>
            </a:r>
            <a:r>
              <a:rPr lang="fr-FR" sz="2400" i="1" dirty="0" smtClean="0">
                <a:latin typeface="Times"/>
              </a:rPr>
              <a:t> 5</a:t>
            </a:r>
            <a:r>
              <a:rPr lang="fr-FR" sz="2400" i="1" baseline="30000" dirty="0" smtClean="0">
                <a:latin typeface="Times"/>
              </a:rPr>
              <a:t>th</a:t>
            </a:r>
            <a:r>
              <a:rPr lang="fr-FR" sz="2400" i="1" dirty="0" smtClean="0">
                <a:latin typeface="Times"/>
              </a:rPr>
              <a:t> 1665</a:t>
            </a:r>
            <a:endParaRPr lang="fr-FR" sz="2400" i="1" dirty="0">
              <a:latin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0" y="6237312"/>
            <a:ext cx="3528392" cy="461665"/>
          </a:xfrm>
          <a:prstGeom prst="rect">
            <a:avLst/>
          </a:prstGeom>
          <a:solidFill>
            <a:srgbClr val="FFD8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London, March 6</a:t>
            </a:r>
            <a:r>
              <a:rPr lang="fr-FR" sz="2400" i="1" baseline="30000" dirty="0" smtClean="0">
                <a:latin typeface="Times"/>
              </a:rPr>
              <a:t>th</a:t>
            </a:r>
            <a:r>
              <a:rPr lang="fr-FR" sz="2400" i="1" dirty="0" smtClean="0">
                <a:latin typeface="Times"/>
              </a:rPr>
              <a:t> 1665</a:t>
            </a:r>
            <a:endParaRPr lang="fr-FR" sz="2400" i="1" dirty="0">
              <a:latin typeface="Times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69114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2968" y="-162272"/>
            <a:ext cx="8943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Researchers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designed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their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own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tools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5" name="Picture 1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482236"/>
            <a:ext cx="946449" cy="331140"/>
          </a:xfrm>
          <a:prstGeom prst="rect">
            <a:avLst/>
          </a:prstGeom>
        </p:spPr>
      </p:pic>
      <p:sp>
        <p:nvSpPr>
          <p:cNvPr id="18" name="ZoneTexte 14"/>
          <p:cNvSpPr txBox="1">
            <a:spLocks noChangeArrowheads="1"/>
          </p:cNvSpPr>
          <p:nvPr/>
        </p:nvSpPr>
        <p:spPr bwMode="auto">
          <a:xfrm>
            <a:off x="-36512" y="548680"/>
            <a:ext cx="9001000" cy="697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200" dirty="0" smtClean="0">
              <a:solidFill>
                <a:srgbClr val="0000FF"/>
              </a:solidFill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endParaRPr lang="fr-FR" sz="2000" dirty="0" smtClean="0"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latin typeface="Calibri"/>
              </a:rPr>
              <a:t>In 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1978</a:t>
            </a:r>
            <a:r>
              <a:rPr lang="fr-FR" sz="2000" dirty="0" smtClean="0">
                <a:latin typeface="Calibri"/>
              </a:rPr>
              <a:t>,</a:t>
            </a:r>
            <a:r>
              <a:rPr lang="is-IS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the 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computer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scientist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</a:rPr>
              <a:t>Donald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</a:rPr>
              <a:t>Knuth</a:t>
            </a:r>
            <a:r>
              <a:rPr lang="fr-FR" sz="2000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Stanford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University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) </a:t>
            </a:r>
          </a:p>
          <a:p>
            <a:pPr algn="ctr"/>
            <a:r>
              <a:rPr lang="fr-FR" sz="2000" dirty="0" err="1" smtClean="0"/>
              <a:t>published</a:t>
            </a:r>
            <a:r>
              <a:rPr lang="fr-FR" sz="2000" dirty="0" smtClean="0"/>
              <a:t> </a:t>
            </a:r>
            <a:r>
              <a:rPr lang="fr-FR" sz="2000" dirty="0" smtClean="0">
                <a:latin typeface="Calibri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Calibri"/>
              </a:rPr>
              <a:t>O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pen </a:t>
            </a:r>
            <a:r>
              <a:rPr lang="fr-FR" sz="20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oftware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</a:rPr>
              <a:t>TeX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for </a:t>
            </a:r>
            <a:r>
              <a:rPr lang="fr-FR" sz="2000" dirty="0" err="1" smtClean="0">
                <a:solidFill>
                  <a:srgbClr val="28C191"/>
                </a:solidFill>
                <a:latin typeface="Calibri"/>
              </a:rPr>
              <a:t>typesetting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  <a:latin typeface="Calibri"/>
              </a:rPr>
              <a:t>research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 articles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pPr algn="ctr"/>
            <a:r>
              <a:rPr lang="fr-FR" sz="2000" dirty="0">
                <a:solidFill>
                  <a:srgbClr val="000000"/>
                </a:solidFill>
                <a:latin typeface="Calibri"/>
              </a:rPr>
              <a:t>i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n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particular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for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mathematical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formulas.</a:t>
            </a:r>
          </a:p>
          <a:p>
            <a:pPr algn="ctr"/>
            <a:endParaRPr lang="fr-FR" sz="1600" dirty="0" smtClean="0">
              <a:solidFill>
                <a:srgbClr val="0000FF"/>
              </a:solidFill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In </a:t>
            </a:r>
            <a:r>
              <a:rPr lang="fr-FR" sz="2000" dirty="0" smtClean="0">
                <a:solidFill>
                  <a:srgbClr val="FF0000"/>
                </a:solidFill>
              </a:rPr>
              <a:t>1990</a:t>
            </a:r>
            <a:r>
              <a:rPr lang="fr-FR" sz="2000" dirty="0"/>
              <a:t>,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the </a:t>
            </a:r>
            <a:r>
              <a:rPr lang="fr-FR" sz="2000" dirty="0" err="1" smtClean="0">
                <a:solidFill>
                  <a:srgbClr val="3366FF"/>
                </a:solidFill>
              </a:rPr>
              <a:t>physicist</a:t>
            </a:r>
            <a:r>
              <a:rPr lang="fr-FR" sz="2000" dirty="0" smtClean="0">
                <a:solidFill>
                  <a:srgbClr val="3366FF"/>
                </a:solidFill>
              </a:rPr>
              <a:t> and computer </a:t>
            </a:r>
            <a:r>
              <a:rPr lang="fr-FR" sz="2000" dirty="0" err="1" smtClean="0">
                <a:solidFill>
                  <a:srgbClr val="3366FF"/>
                </a:solidFill>
              </a:rPr>
              <a:t>scientist</a:t>
            </a:r>
            <a:r>
              <a:rPr lang="fr-FR" sz="2000" dirty="0" smtClean="0">
                <a:solidFill>
                  <a:srgbClr val="3366FF"/>
                </a:solidFill>
              </a:rPr>
              <a:t> </a:t>
            </a:r>
            <a:r>
              <a:rPr lang="fr-FR" sz="2000" i="1" dirty="0" smtClean="0">
                <a:solidFill>
                  <a:srgbClr val="FF0000"/>
                </a:solidFill>
              </a:rPr>
              <a:t>Tim Bernes-Lee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(CERN)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created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the</a:t>
            </a:r>
            <a:r>
              <a:rPr lang="fr-FR" sz="2000" dirty="0">
                <a:solidFill>
                  <a:srgbClr val="28C191"/>
                </a:solidFill>
              </a:rPr>
              <a:t> </a:t>
            </a:r>
            <a:r>
              <a:rPr lang="fr-FR" sz="2000" dirty="0">
                <a:solidFill>
                  <a:srgbClr val="FF0000"/>
                </a:solidFill>
              </a:rPr>
              <a:t>O</a:t>
            </a:r>
            <a:r>
              <a:rPr lang="fr-FR" sz="2000" dirty="0" smtClean="0">
                <a:solidFill>
                  <a:srgbClr val="FF0000"/>
                </a:solidFill>
              </a:rPr>
              <a:t>pen </a:t>
            </a:r>
            <a:r>
              <a:rPr lang="fr-FR" sz="2000" dirty="0">
                <a:solidFill>
                  <a:srgbClr val="FF0000"/>
                </a:solidFill>
              </a:rPr>
              <a:t>P</a:t>
            </a:r>
            <a:r>
              <a:rPr lang="fr-FR" sz="2000" dirty="0" smtClean="0">
                <a:solidFill>
                  <a:srgbClr val="FF0000"/>
                </a:solidFill>
              </a:rPr>
              <a:t>rotocol </a:t>
            </a:r>
            <a:r>
              <a:rPr lang="fr-FR" sz="2000" i="1" dirty="0" smtClean="0">
                <a:solidFill>
                  <a:srgbClr val="FF0000"/>
                </a:solidFill>
              </a:rPr>
              <a:t>http </a:t>
            </a:r>
            <a:r>
              <a:rPr lang="fr-FR" sz="2000" dirty="0" smtClean="0">
                <a:solidFill>
                  <a:srgbClr val="FF0000"/>
                </a:solidFill>
              </a:rPr>
              <a:t>of </a:t>
            </a:r>
            <a:r>
              <a:rPr lang="fr-FR" sz="2000" i="1" dirty="0" smtClean="0">
                <a:solidFill>
                  <a:srgbClr val="FF0000"/>
                </a:solidFill>
              </a:rPr>
              <a:t>WWW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without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patenting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it</a:t>
            </a:r>
            <a:endParaRPr lang="fr-FR" sz="2000" dirty="0" smtClean="0"/>
          </a:p>
          <a:p>
            <a:pPr algn="ctr"/>
            <a:r>
              <a:rPr lang="fr-FR" sz="2000" dirty="0">
                <a:solidFill>
                  <a:srgbClr val="28C191"/>
                </a:solidFill>
              </a:rPr>
              <a:t> </a:t>
            </a:r>
            <a:r>
              <a:rPr lang="fr-FR" sz="2000" dirty="0" smtClean="0">
                <a:solidFill>
                  <a:srgbClr val="28C191"/>
                </a:solidFill>
              </a:rPr>
              <a:t>   in </a:t>
            </a:r>
            <a:r>
              <a:rPr lang="fr-FR" sz="2000" dirty="0" err="1" smtClean="0">
                <a:solidFill>
                  <a:srgbClr val="28C191"/>
                </a:solidFill>
              </a:rPr>
              <a:t>order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that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it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could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be</a:t>
            </a:r>
            <a:r>
              <a:rPr lang="fr-FR" sz="2000" dirty="0" smtClean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adopted</a:t>
            </a:r>
            <a:r>
              <a:rPr lang="fr-FR" sz="2000" dirty="0" smtClean="0">
                <a:solidFill>
                  <a:srgbClr val="28C191"/>
                </a:solidFill>
              </a:rPr>
              <a:t> by </a:t>
            </a:r>
            <a:r>
              <a:rPr lang="fr-FR" sz="2000" dirty="0" err="1" smtClean="0">
                <a:solidFill>
                  <a:srgbClr val="28C191"/>
                </a:solidFill>
              </a:rPr>
              <a:t>anyone</a:t>
            </a:r>
            <a:r>
              <a:rPr lang="fr-FR" sz="2000" dirty="0" smtClean="0"/>
              <a:t>.</a:t>
            </a:r>
            <a:endParaRPr lang="fr-FR" sz="2000" dirty="0"/>
          </a:p>
          <a:p>
            <a:pPr algn="ctr"/>
            <a:endParaRPr lang="fr-FR" sz="1600" dirty="0" smtClean="0">
              <a:solidFill>
                <a:srgbClr val="000000"/>
              </a:solidFill>
              <a:latin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In 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1991</a:t>
            </a:r>
            <a:r>
              <a:rPr lang="fr-FR" sz="2000" dirty="0"/>
              <a:t>,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the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physicist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i="1" dirty="0" smtClean="0">
                <a:solidFill>
                  <a:srgbClr val="3366FF"/>
                </a:solidFill>
                <a:latin typeface="Calibri"/>
              </a:rPr>
              <a:t>Paul </a:t>
            </a:r>
            <a:r>
              <a:rPr lang="fr-FR" sz="2000" i="1" dirty="0" err="1" smtClean="0">
                <a:solidFill>
                  <a:srgbClr val="3366FF"/>
                </a:solidFill>
                <a:latin typeface="Calibri"/>
              </a:rPr>
              <a:t>Ginsparg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(Los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Alamos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National </a:t>
            </a:r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Laboratory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) </a:t>
            </a:r>
          </a:p>
          <a:p>
            <a:pPr algn="ctr"/>
            <a:r>
              <a:rPr lang="fr-FR" sz="2000" dirty="0" err="1" smtClean="0">
                <a:solidFill>
                  <a:srgbClr val="000000"/>
                </a:solidFill>
                <a:latin typeface="Calibri"/>
              </a:rPr>
              <a:t>created</a:t>
            </a:r>
            <a:r>
              <a:rPr lang="fr-FR" sz="2000" dirty="0" smtClean="0">
                <a:solidFill>
                  <a:srgbClr val="000000"/>
                </a:solidFill>
                <a:latin typeface="Calibri"/>
              </a:rPr>
              <a:t> the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000" dirty="0">
                <a:solidFill>
                  <a:srgbClr val="FF0000"/>
                </a:solidFill>
                <a:latin typeface="Calibri"/>
              </a:rPr>
              <a:t>O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pen </a:t>
            </a:r>
            <a:r>
              <a:rPr lang="fr-FR" sz="2000" dirty="0">
                <a:solidFill>
                  <a:srgbClr val="FF0000"/>
                </a:solidFill>
                <a:latin typeface="Calibri"/>
              </a:rPr>
              <a:t>P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latform </a:t>
            </a:r>
            <a:r>
              <a:rPr lang="fr-FR" sz="2000" i="1" dirty="0" err="1" smtClean="0">
                <a:solidFill>
                  <a:srgbClr val="FF0000"/>
                </a:solidFill>
                <a:latin typeface="Calibri"/>
              </a:rPr>
              <a:t>ArXiv</a:t>
            </a:r>
            <a:r>
              <a:rPr lang="fr-FR" sz="20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to </a:t>
            </a:r>
            <a:r>
              <a:rPr lang="fr-FR" sz="2000" dirty="0" err="1" smtClean="0">
                <a:solidFill>
                  <a:srgbClr val="28C191"/>
                </a:solidFill>
                <a:latin typeface="Calibri"/>
              </a:rPr>
              <a:t>share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  <a:latin typeface="Calibri"/>
              </a:rPr>
              <a:t>preprints</a:t>
            </a:r>
            <a:r>
              <a:rPr lang="fr-FR" sz="2000" dirty="0" smtClean="0">
                <a:solidFill>
                  <a:srgbClr val="28C191"/>
                </a:solidFill>
                <a:latin typeface="Calibri"/>
              </a:rPr>
              <a:t> for exact sciences</a:t>
            </a:r>
            <a:r>
              <a:rPr lang="fr-FR" sz="2000" dirty="0" smtClean="0">
                <a:latin typeface="Calibri"/>
              </a:rPr>
              <a:t>,</a:t>
            </a:r>
            <a:endParaRPr lang="fr-FR" sz="2000" dirty="0">
              <a:latin typeface="Calibri"/>
            </a:endParaRPr>
          </a:p>
          <a:p>
            <a:pPr algn="ctr"/>
            <a:r>
              <a:rPr lang="fr-FR" sz="2000" dirty="0">
                <a:latin typeface="Calibri"/>
              </a:rPr>
              <a:t>t</a:t>
            </a:r>
            <a:r>
              <a:rPr lang="fr-FR" sz="2000" dirty="0" smtClean="0">
                <a:latin typeface="Calibri"/>
              </a:rPr>
              <a:t>he </a:t>
            </a:r>
            <a:r>
              <a:rPr lang="fr-FR" sz="2000" dirty="0" err="1" smtClean="0">
                <a:latin typeface="Calibri"/>
              </a:rPr>
              <a:t>submission</a:t>
            </a:r>
            <a:r>
              <a:rPr lang="fr-FR" sz="2000" dirty="0" smtClean="0">
                <a:latin typeface="Calibri"/>
              </a:rPr>
              <a:t> rate </a:t>
            </a:r>
            <a:r>
              <a:rPr lang="fr-FR" sz="2000" dirty="0" err="1" smtClean="0">
                <a:latin typeface="Calibri"/>
              </a:rPr>
              <a:t>today</a:t>
            </a:r>
            <a:r>
              <a:rPr lang="fr-FR" sz="2000" dirty="0" smtClean="0">
                <a:latin typeface="Calibri"/>
              </a:rPr>
              <a:t> </a:t>
            </a:r>
            <a:r>
              <a:rPr lang="fr-FR" sz="2000" dirty="0" err="1" smtClean="0">
                <a:latin typeface="Calibri"/>
              </a:rPr>
              <a:t>is</a:t>
            </a:r>
            <a:r>
              <a:rPr lang="fr-FR" sz="2000" dirty="0" smtClean="0">
                <a:latin typeface="Calibri"/>
              </a:rPr>
              <a:t> </a:t>
            </a:r>
            <a:r>
              <a:rPr lang="fr-FR" sz="2000" dirty="0" err="1" smtClean="0">
                <a:latin typeface="Calibri"/>
              </a:rPr>
              <a:t>above</a:t>
            </a:r>
            <a:r>
              <a:rPr lang="fr-FR" sz="2000" dirty="0" smtClean="0">
                <a:latin typeface="Calibri"/>
              </a:rPr>
              <a:t> 10 000 articles/</a:t>
            </a:r>
            <a:r>
              <a:rPr lang="fr-FR" sz="2000" dirty="0" err="1" smtClean="0">
                <a:latin typeface="Calibri"/>
              </a:rPr>
              <a:t>month</a:t>
            </a:r>
            <a:r>
              <a:rPr lang="fr-FR" sz="2000" dirty="0" smtClean="0">
                <a:latin typeface="Calibri"/>
              </a:rPr>
              <a:t>.</a:t>
            </a:r>
          </a:p>
          <a:p>
            <a:pPr algn="ctr"/>
            <a:endParaRPr lang="fr-FR" sz="1600" i="1" dirty="0" smtClean="0"/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</a:rPr>
              <a:t>In </a:t>
            </a:r>
            <a:r>
              <a:rPr lang="is-IS" sz="2000" dirty="0" smtClean="0">
                <a:solidFill>
                  <a:srgbClr val="FF0000"/>
                </a:solidFill>
              </a:rPr>
              <a:t>1994</a:t>
            </a:r>
            <a:r>
              <a:rPr lang="fr-FR" sz="2000" dirty="0"/>
              <a:t>,</a:t>
            </a:r>
            <a:r>
              <a:rPr lang="is-IS" sz="2000" dirty="0" smtClean="0">
                <a:solidFill>
                  <a:srgbClr val="000000"/>
                </a:solidFill>
              </a:rPr>
              <a:t> the </a:t>
            </a:r>
            <a:r>
              <a:rPr lang="fr-FR" sz="2000" dirty="0" err="1" smtClean="0">
                <a:solidFill>
                  <a:srgbClr val="3366FF"/>
                </a:solidFill>
              </a:rPr>
              <a:t>economist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i="1" dirty="0" smtClean="0">
                <a:solidFill>
                  <a:srgbClr val="3366FF"/>
                </a:solidFill>
              </a:rPr>
              <a:t>Michael </a:t>
            </a:r>
            <a:r>
              <a:rPr lang="fr-FR" sz="2000" i="1" dirty="0">
                <a:solidFill>
                  <a:srgbClr val="3366FF"/>
                </a:solidFill>
              </a:rPr>
              <a:t>J</a:t>
            </a:r>
            <a:r>
              <a:rPr lang="fr-FR" sz="2000" i="1" dirty="0" smtClean="0">
                <a:solidFill>
                  <a:srgbClr val="3366FF"/>
                </a:solidFill>
              </a:rPr>
              <a:t>ensen </a:t>
            </a:r>
            <a:r>
              <a:rPr lang="fr-FR" sz="2000" dirty="0" smtClean="0">
                <a:solidFill>
                  <a:srgbClr val="000000"/>
                </a:solidFill>
              </a:rPr>
              <a:t>(Harvard </a:t>
            </a:r>
            <a:r>
              <a:rPr lang="fr-FR" sz="2000" dirty="0" err="1" smtClean="0">
                <a:solidFill>
                  <a:srgbClr val="000000"/>
                </a:solidFill>
              </a:rPr>
              <a:t>University</a:t>
            </a:r>
            <a:r>
              <a:rPr lang="fr-FR" sz="2000" dirty="0" smtClean="0">
                <a:solidFill>
                  <a:srgbClr val="000000"/>
                </a:solidFill>
              </a:rPr>
              <a:t>)</a:t>
            </a:r>
            <a:r>
              <a:rPr lang="is-IS" sz="2000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is-IS" sz="2000" dirty="0" smtClean="0"/>
              <a:t>created the</a:t>
            </a:r>
            <a:r>
              <a:rPr lang="fr-FR" sz="2000" dirty="0" smtClean="0"/>
              <a:t> </a:t>
            </a:r>
            <a:r>
              <a:rPr lang="fr-FR" sz="2000" dirty="0">
                <a:solidFill>
                  <a:srgbClr val="FF0000"/>
                </a:solidFill>
              </a:rPr>
              <a:t>O</a:t>
            </a:r>
            <a:r>
              <a:rPr lang="fr-FR" sz="2000" dirty="0" smtClean="0">
                <a:solidFill>
                  <a:srgbClr val="FF0000"/>
                </a:solidFill>
              </a:rPr>
              <a:t>pen </a:t>
            </a:r>
            <a:r>
              <a:rPr lang="fr-FR" sz="2000" dirty="0">
                <a:solidFill>
                  <a:srgbClr val="FF0000"/>
                </a:solidFill>
              </a:rPr>
              <a:t>P</a:t>
            </a:r>
            <a:r>
              <a:rPr lang="fr-FR" sz="2000" dirty="0" smtClean="0">
                <a:solidFill>
                  <a:srgbClr val="FF0000"/>
                </a:solidFill>
              </a:rPr>
              <a:t>latform </a:t>
            </a:r>
            <a:r>
              <a:rPr lang="fr-FR" sz="2000" i="1" dirty="0" smtClean="0">
                <a:solidFill>
                  <a:srgbClr val="FF0000"/>
                </a:solidFill>
              </a:rPr>
              <a:t>SSRN  </a:t>
            </a:r>
            <a:r>
              <a:rPr lang="fr-FR" sz="2000" dirty="0">
                <a:solidFill>
                  <a:srgbClr val="28C191"/>
                </a:solidFill>
              </a:rPr>
              <a:t>to </a:t>
            </a:r>
            <a:r>
              <a:rPr lang="fr-FR" sz="2000" dirty="0" err="1">
                <a:solidFill>
                  <a:srgbClr val="28C191"/>
                </a:solidFill>
              </a:rPr>
              <a:t>share</a:t>
            </a:r>
            <a:r>
              <a:rPr lang="fr-FR" sz="2000" dirty="0">
                <a:solidFill>
                  <a:srgbClr val="28C191"/>
                </a:solidFill>
              </a:rPr>
              <a:t> </a:t>
            </a:r>
            <a:r>
              <a:rPr lang="fr-FR" sz="2000" dirty="0" err="1" smtClean="0">
                <a:solidFill>
                  <a:srgbClr val="28C191"/>
                </a:solidFill>
              </a:rPr>
              <a:t>preprints</a:t>
            </a:r>
            <a:r>
              <a:rPr lang="fr-FR" sz="2000" dirty="0" smtClean="0">
                <a:solidFill>
                  <a:srgbClr val="28C191"/>
                </a:solidFill>
              </a:rPr>
              <a:t> for social sciences</a:t>
            </a:r>
            <a:r>
              <a:rPr lang="fr-FR" sz="20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the </a:t>
            </a:r>
            <a:r>
              <a:rPr lang="fr-FR" sz="2000" dirty="0" err="1" smtClean="0">
                <a:solidFill>
                  <a:srgbClr val="000000"/>
                </a:solidFill>
              </a:rPr>
              <a:t>largest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repository</a:t>
            </a:r>
            <a:r>
              <a:rPr lang="fr-FR" sz="2000" dirty="0" smtClean="0">
                <a:solidFill>
                  <a:srgbClr val="000000"/>
                </a:solidFill>
              </a:rPr>
              <a:t> in 2013 but </a:t>
            </a:r>
            <a:r>
              <a:rPr lang="fr-FR" sz="2000" i="1" dirty="0" smtClean="0">
                <a:solidFill>
                  <a:srgbClr val="FF0000"/>
                </a:solidFill>
              </a:rPr>
              <a:t>Elsevier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bought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it</a:t>
            </a:r>
            <a:r>
              <a:rPr lang="fr-FR" sz="2000" dirty="0" smtClean="0">
                <a:solidFill>
                  <a:srgbClr val="FF0000"/>
                </a:solidFill>
              </a:rPr>
              <a:t> in 2016</a:t>
            </a:r>
            <a:r>
              <a:rPr lang="fr-FR" sz="2000" dirty="0" smtClean="0"/>
              <a:t>.</a:t>
            </a:r>
          </a:p>
          <a:p>
            <a:pPr algn="ctr"/>
            <a:endParaRPr lang="fr-FR" sz="1600" dirty="0" smtClean="0"/>
          </a:p>
          <a:p>
            <a:pPr marL="342900" indent="-342900" algn="ctr">
              <a:buFont typeface="Arial"/>
              <a:buChar char="•"/>
            </a:pPr>
            <a:r>
              <a:rPr lang="fr-FR" sz="2000" dirty="0" smtClean="0"/>
              <a:t>In </a:t>
            </a:r>
            <a:r>
              <a:rPr lang="fr-FR" sz="2000" dirty="0" smtClean="0">
                <a:solidFill>
                  <a:srgbClr val="FF0000"/>
                </a:solidFill>
              </a:rPr>
              <a:t>1998</a:t>
            </a:r>
            <a:r>
              <a:rPr lang="fr-FR" sz="2000" dirty="0" smtClean="0"/>
              <a:t>,</a:t>
            </a:r>
            <a:r>
              <a:rPr lang="is-IS" sz="2000" dirty="0" smtClean="0"/>
              <a:t> </a:t>
            </a:r>
            <a:r>
              <a:rPr lang="is-IS" sz="2000" dirty="0"/>
              <a:t>the </a:t>
            </a:r>
            <a:r>
              <a:rPr lang="is-IS" sz="2000" dirty="0">
                <a:solidFill>
                  <a:srgbClr val="3366FF"/>
                </a:solidFill>
              </a:rPr>
              <a:t>education scientist </a:t>
            </a:r>
            <a:r>
              <a:rPr lang="is-IS" sz="2000" i="1" dirty="0">
                <a:solidFill>
                  <a:srgbClr val="3366FF"/>
                </a:solidFill>
              </a:rPr>
              <a:t>John </a:t>
            </a:r>
            <a:r>
              <a:rPr lang="is-IS" sz="2000" i="1" dirty="0" smtClean="0">
                <a:solidFill>
                  <a:srgbClr val="3366FF"/>
                </a:solidFill>
              </a:rPr>
              <a:t>Willinsky </a:t>
            </a:r>
            <a:r>
              <a:rPr lang="is-IS" sz="2000" dirty="0" smtClean="0"/>
              <a:t>(Simon Fraser University) </a:t>
            </a:r>
          </a:p>
          <a:p>
            <a:pPr algn="ctr"/>
            <a:r>
              <a:rPr lang="is-IS" sz="2000" dirty="0" smtClean="0">
                <a:solidFill>
                  <a:srgbClr val="000000"/>
                </a:solidFill>
              </a:rPr>
              <a:t>released </a:t>
            </a:r>
            <a:r>
              <a:rPr lang="is-IS" sz="2000" dirty="0">
                <a:solidFill>
                  <a:srgbClr val="000000"/>
                </a:solidFill>
              </a:rPr>
              <a:t>the </a:t>
            </a:r>
            <a:r>
              <a:rPr lang="is-IS" sz="2000" dirty="0">
                <a:solidFill>
                  <a:srgbClr val="FF0000"/>
                </a:solidFill>
              </a:rPr>
              <a:t>O</a:t>
            </a:r>
            <a:r>
              <a:rPr lang="is-IS" sz="2000" dirty="0" smtClean="0">
                <a:solidFill>
                  <a:srgbClr val="FF0000"/>
                </a:solidFill>
              </a:rPr>
              <a:t>pen </a:t>
            </a:r>
            <a:r>
              <a:rPr lang="is-IS" sz="2000" dirty="0">
                <a:solidFill>
                  <a:srgbClr val="FF0000"/>
                </a:solidFill>
              </a:rPr>
              <a:t>S</a:t>
            </a:r>
            <a:r>
              <a:rPr lang="is-IS" sz="2000" dirty="0" smtClean="0">
                <a:solidFill>
                  <a:srgbClr val="FF0000"/>
                </a:solidFill>
              </a:rPr>
              <a:t>oftware </a:t>
            </a:r>
            <a:r>
              <a:rPr lang="is-IS" sz="2000" i="1" dirty="0" smtClean="0">
                <a:solidFill>
                  <a:srgbClr val="FF0000"/>
                </a:solidFill>
              </a:rPr>
              <a:t>OJS</a:t>
            </a:r>
            <a:r>
              <a:rPr lang="is-IS" sz="2000" dirty="0">
                <a:solidFill>
                  <a:srgbClr val="FF0000"/>
                </a:solidFill>
              </a:rPr>
              <a:t> </a:t>
            </a:r>
            <a:r>
              <a:rPr lang="is-IS" sz="2000" dirty="0" smtClean="0">
                <a:solidFill>
                  <a:srgbClr val="0DA170"/>
                </a:solidFill>
              </a:rPr>
              <a:t>to </a:t>
            </a:r>
            <a:r>
              <a:rPr lang="is-IS" sz="2000" dirty="0">
                <a:solidFill>
                  <a:srgbClr val="0DA170"/>
                </a:solidFill>
              </a:rPr>
              <a:t>manage editing </a:t>
            </a:r>
            <a:r>
              <a:rPr lang="is-IS" sz="2000" dirty="0" smtClean="0">
                <a:solidFill>
                  <a:srgbClr val="0DA170"/>
                </a:solidFill>
              </a:rPr>
              <a:t>and </a:t>
            </a:r>
            <a:r>
              <a:rPr lang="is-IS" sz="2000" dirty="0">
                <a:solidFill>
                  <a:srgbClr val="0DA170"/>
                </a:solidFill>
              </a:rPr>
              <a:t>peer-</a:t>
            </a:r>
            <a:r>
              <a:rPr lang="is-IS" sz="2000" dirty="0" smtClean="0">
                <a:solidFill>
                  <a:srgbClr val="0DA170"/>
                </a:solidFill>
              </a:rPr>
              <a:t>reviewing</a:t>
            </a:r>
            <a:r>
              <a:rPr lang="fr-FR" sz="2000" dirty="0" smtClean="0">
                <a:solidFill>
                  <a:srgbClr val="000000"/>
                </a:solidFill>
              </a:rPr>
              <a:t>,</a:t>
            </a:r>
            <a:r>
              <a:rPr lang="is-IS" sz="2000" dirty="0" smtClean="0"/>
              <a:t> </a:t>
            </a:r>
          </a:p>
          <a:p>
            <a:pPr algn="ctr"/>
            <a:r>
              <a:rPr lang="is-IS" sz="2000" dirty="0" smtClean="0"/>
              <a:t>used today by more than 10 000 research journals</a:t>
            </a:r>
            <a:r>
              <a:rPr lang="is-IS" sz="2000" dirty="0"/>
              <a:t>.</a:t>
            </a:r>
            <a:endParaRPr lang="fr-FR" sz="2000" dirty="0"/>
          </a:p>
          <a:p>
            <a:pPr algn="ctr"/>
            <a:endParaRPr lang="fr-FR" sz="2300" dirty="0" smtClean="0"/>
          </a:p>
          <a:p>
            <a:pPr algn="ctr"/>
            <a:endParaRPr lang="fr-FR" sz="12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67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825" y="2388484"/>
            <a:ext cx="5034623" cy="2376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908764"/>
            <a:ext cx="4824536" cy="1688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2892540"/>
            <a:ext cx="2952328" cy="20725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1958, UNESCO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declaration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8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9" name="ZoneTexte 7"/>
          <p:cNvSpPr txBox="1"/>
          <p:nvPr/>
        </p:nvSpPr>
        <p:spPr>
          <a:xfrm>
            <a:off x="251519" y="5541192"/>
            <a:ext cx="3096345" cy="83099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Times"/>
              </a:rPr>
              <a:t>http</a:t>
            </a:r>
            <a:r>
              <a:rPr lang="fr-FR" sz="1600" i="1" dirty="0">
                <a:latin typeface="Times"/>
              </a:rPr>
              <a:t>://</a:t>
            </a:r>
            <a:r>
              <a:rPr lang="fr-FR" sz="1600" i="1" dirty="0" err="1">
                <a:latin typeface="Times"/>
              </a:rPr>
              <a:t>openscience.ens.fr</a:t>
            </a:r>
            <a:r>
              <a:rPr lang="fr-FR" sz="1600" i="1" dirty="0" smtClean="0">
                <a:latin typeface="Times"/>
              </a:rPr>
              <a:t>/</a:t>
            </a:r>
            <a:endParaRPr lang="fr-FR" sz="1600" i="1" dirty="0">
              <a:latin typeface="Times"/>
            </a:endParaRPr>
          </a:p>
          <a:p>
            <a:pPr algn="ctr"/>
            <a:r>
              <a:rPr lang="fr-FR" sz="1600" i="1" dirty="0" smtClean="0">
                <a:latin typeface="Times"/>
              </a:rPr>
              <a:t>ABOUT_OPEN_ACCES/</a:t>
            </a:r>
          </a:p>
          <a:p>
            <a:pPr algn="ctr"/>
            <a:r>
              <a:rPr lang="fr-FR" sz="1600" i="1" dirty="0" smtClean="0">
                <a:latin typeface="Times"/>
              </a:rPr>
              <a:t>DECLARATIONS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07704" y="1261209"/>
            <a:ext cx="540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err="1">
                <a:solidFill>
                  <a:srgbClr val="3366FF"/>
                </a:solidFill>
                <a:cs typeface="Calibri"/>
              </a:rPr>
              <a:t>At</a:t>
            </a:r>
            <a:r>
              <a:rPr lang="fr-FR" sz="2000" dirty="0">
                <a:solidFill>
                  <a:srgbClr val="3366FF"/>
                </a:solidFill>
                <a:cs typeface="Calibri"/>
              </a:rPr>
              <a:t> </a:t>
            </a:r>
            <a:r>
              <a:rPr lang="fr-FR" sz="2000" dirty="0" err="1">
                <a:solidFill>
                  <a:srgbClr val="3366FF"/>
                </a:solidFill>
                <a:cs typeface="Calibri"/>
              </a:rPr>
              <a:t>its</a:t>
            </a:r>
            <a:r>
              <a:rPr lang="fr-FR" sz="2000" dirty="0">
                <a:solidFill>
                  <a:srgbClr val="3366FF"/>
                </a:solidFill>
                <a:cs typeface="Calibri"/>
              </a:rPr>
              <a:t> 1958 </a:t>
            </a:r>
            <a:r>
              <a:rPr lang="fr-FR" sz="2000" dirty="0" err="1">
                <a:solidFill>
                  <a:srgbClr val="3366FF"/>
                </a:solidFill>
                <a:cs typeface="Calibri"/>
              </a:rPr>
              <a:t>Annual</a:t>
            </a:r>
            <a:r>
              <a:rPr lang="fr-FR" sz="2000" dirty="0">
                <a:solidFill>
                  <a:srgbClr val="3366FF"/>
                </a:solidFill>
                <a:cs typeface="Calibri"/>
              </a:rPr>
              <a:t> Meeting, UNESCO </a:t>
            </a:r>
            <a:r>
              <a:rPr lang="fr-FR" sz="2000" dirty="0" err="1">
                <a:solidFill>
                  <a:srgbClr val="3366FF"/>
                </a:solidFill>
                <a:cs typeface="Calibri"/>
              </a:rPr>
              <a:t>pledged</a:t>
            </a:r>
            <a:r>
              <a:rPr lang="fr-FR" sz="2000" dirty="0">
                <a:solidFill>
                  <a:srgbClr val="3366FF"/>
                </a:solidFill>
                <a:cs typeface="Calibri"/>
              </a:rPr>
              <a:t> to </a:t>
            </a:r>
            <a:r>
              <a:rPr lang="fr-FR" sz="2000" dirty="0" err="1">
                <a:solidFill>
                  <a:srgbClr val="3366FF"/>
                </a:solidFill>
                <a:cs typeface="Calibri"/>
              </a:rPr>
              <a:t>promote</a:t>
            </a:r>
            <a:r>
              <a:rPr lang="fr-FR" sz="2000" dirty="0">
                <a:solidFill>
                  <a:srgbClr val="3366FF"/>
                </a:solidFill>
                <a:cs typeface="Calibri"/>
              </a:rPr>
              <a:t> the exchange of </a:t>
            </a:r>
            <a:r>
              <a:rPr lang="fr-FR" sz="2000" dirty="0" err="1">
                <a:solidFill>
                  <a:srgbClr val="3366FF"/>
                </a:solidFill>
                <a:cs typeface="Calibri"/>
              </a:rPr>
              <a:t>scientific</a:t>
            </a:r>
            <a:r>
              <a:rPr lang="fr-FR" sz="2000" dirty="0">
                <a:solidFill>
                  <a:srgbClr val="3366FF"/>
                </a:solidFill>
                <a:cs typeface="Calibri"/>
              </a:rPr>
              <a:t> publications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  <a:cs typeface="Calibri"/>
              </a:rPr>
              <a:t>on a free and non-commercial basis.</a:t>
            </a:r>
            <a:endParaRPr lang="fr-FR" sz="2000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092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2003, Berlin </a:t>
            </a:r>
            <a:r>
              <a:rPr lang="fr-FR" sz="3300" b="1" dirty="0" err="1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eclaration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7668344" cy="2666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8" y="3791216"/>
            <a:ext cx="7544362" cy="2367033"/>
          </a:xfrm>
          <a:prstGeom prst="rect">
            <a:avLst/>
          </a:prstGeom>
        </p:spPr>
      </p:pic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14"/>
          <p:cNvSpPr txBox="1">
            <a:spLocks noChangeArrowheads="1"/>
          </p:cNvSpPr>
          <p:nvPr/>
        </p:nvSpPr>
        <p:spPr bwMode="auto">
          <a:xfrm>
            <a:off x="467544" y="2837109"/>
            <a:ext cx="7668344" cy="954107"/>
          </a:xfrm>
          <a:prstGeom prst="rect">
            <a:avLst/>
          </a:prstGeom>
          <a:noFill/>
          <a:ln w="57150" cmpd="sng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b="0" dirty="0" smtClean="0">
                <a:latin typeface="Calibri"/>
              </a:rPr>
              <a:t>     </a:t>
            </a:r>
          </a:p>
          <a:p>
            <a:pPr algn="ctr"/>
            <a:endParaRPr lang="fr-FR" sz="2300" dirty="0" smtClean="0"/>
          </a:p>
          <a:p>
            <a:pPr algn="ctr"/>
            <a:endParaRPr lang="fr-FR" sz="1000" dirty="0" smtClean="0"/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683568" y="5085184"/>
            <a:ext cx="7200800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683568" y="5301208"/>
            <a:ext cx="2592288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2" name="直線コネクタ 14"/>
          <p:cNvCxnSpPr>
            <a:cxnSpLocks noChangeShapeType="1"/>
          </p:cNvCxnSpPr>
          <p:nvPr/>
        </p:nvCxnSpPr>
        <p:spPr bwMode="auto">
          <a:xfrm>
            <a:off x="3779912" y="5877272"/>
            <a:ext cx="381642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sp>
        <p:nvSpPr>
          <p:cNvPr id="17" name="ZoneTexte 7"/>
          <p:cNvSpPr txBox="1"/>
          <p:nvPr/>
        </p:nvSpPr>
        <p:spPr>
          <a:xfrm>
            <a:off x="1979712" y="6300028"/>
            <a:ext cx="532859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latin typeface="Times"/>
              </a:rPr>
              <a:t>http://</a:t>
            </a:r>
            <a:r>
              <a:rPr lang="fr-FR" sz="1400" i="1" dirty="0" err="1">
                <a:latin typeface="Times"/>
              </a:rPr>
              <a:t>openscience.ens.fr</a:t>
            </a:r>
            <a:r>
              <a:rPr lang="fr-FR" sz="1400" i="1" dirty="0">
                <a:latin typeface="Times"/>
              </a:rPr>
              <a:t>/ABOUT_OPEN_ACCESS/DECLARATIONS</a:t>
            </a:r>
            <a:r>
              <a:rPr lang="fr-FR" i="1" dirty="0">
                <a:latin typeface="Times"/>
              </a:rPr>
              <a:t>/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1857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2003,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research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organisations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signed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it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33" y="1474947"/>
            <a:ext cx="3451603" cy="4339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556792"/>
            <a:ext cx="5191534" cy="3744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6237312"/>
            <a:ext cx="5311534" cy="585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33" y="5733256"/>
            <a:ext cx="3455337" cy="610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5291888"/>
            <a:ext cx="4679568" cy="523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5831525"/>
            <a:ext cx="5040560" cy="459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989" y="1161804"/>
            <a:ext cx="2994899" cy="32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7944" y="1196752"/>
            <a:ext cx="1346118" cy="232787"/>
          </a:xfrm>
          <a:prstGeom prst="rect">
            <a:avLst/>
          </a:prstGeom>
        </p:spPr>
      </p:pic>
      <p:pic>
        <p:nvPicPr>
          <p:cNvPr id="14" name="Picture 13" descr="CC-B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6" name="直線コネクタ 14"/>
          <p:cNvCxnSpPr>
            <a:cxnSpLocks noChangeShapeType="1"/>
          </p:cNvCxnSpPr>
          <p:nvPr/>
        </p:nvCxnSpPr>
        <p:spPr bwMode="auto">
          <a:xfrm>
            <a:off x="4139952" y="2060848"/>
            <a:ext cx="4968552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1" name="直線コネクタ 14"/>
          <p:cNvCxnSpPr>
            <a:cxnSpLocks noChangeShapeType="1"/>
          </p:cNvCxnSpPr>
          <p:nvPr/>
        </p:nvCxnSpPr>
        <p:spPr bwMode="auto">
          <a:xfrm>
            <a:off x="4139952" y="4005064"/>
            <a:ext cx="273630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3" name="直線コネクタ 14"/>
          <p:cNvCxnSpPr>
            <a:cxnSpLocks noChangeShapeType="1"/>
          </p:cNvCxnSpPr>
          <p:nvPr/>
        </p:nvCxnSpPr>
        <p:spPr bwMode="auto">
          <a:xfrm>
            <a:off x="649381" y="3212976"/>
            <a:ext cx="3202539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4" name="直線コネクタ 14"/>
          <p:cNvCxnSpPr>
            <a:cxnSpLocks noChangeShapeType="1"/>
          </p:cNvCxnSpPr>
          <p:nvPr/>
        </p:nvCxnSpPr>
        <p:spPr bwMode="auto">
          <a:xfrm>
            <a:off x="636216" y="1988840"/>
            <a:ext cx="2495624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35" name="直線コネクタ 14"/>
          <p:cNvCxnSpPr>
            <a:cxnSpLocks noChangeShapeType="1"/>
          </p:cNvCxnSpPr>
          <p:nvPr/>
        </p:nvCxnSpPr>
        <p:spPr bwMode="auto">
          <a:xfrm>
            <a:off x="649381" y="3861048"/>
            <a:ext cx="2529811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8" name="直線コネクタ 14"/>
          <p:cNvCxnSpPr>
            <a:cxnSpLocks noChangeShapeType="1"/>
          </p:cNvCxnSpPr>
          <p:nvPr/>
        </p:nvCxnSpPr>
        <p:spPr bwMode="auto">
          <a:xfrm>
            <a:off x="4139952" y="3789040"/>
            <a:ext cx="3168352" cy="0"/>
          </a:xfrm>
          <a:prstGeom prst="line">
            <a:avLst/>
          </a:prstGeom>
          <a:noFill/>
          <a:ln w="57150" cmpd="sng">
            <a:solidFill>
              <a:srgbClr val="FFFF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23233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-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Today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, the business model of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publishers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2913431" y="1195298"/>
            <a:ext cx="3306765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Researcher</a:t>
            </a:r>
            <a:r>
              <a:rPr lang="fr-FR" sz="2000" b="0" dirty="0" err="1" smtClean="0">
                <a:solidFill>
                  <a:srgbClr val="3366FF"/>
                </a:solidFill>
                <a:latin typeface="Calibri"/>
              </a:rPr>
              <a:t>s</a:t>
            </a:r>
            <a:r>
              <a:rPr lang="fr-FR" sz="2000" b="0" dirty="0" smtClean="0">
                <a:latin typeface="Calibri"/>
              </a:rPr>
              <a:t> </a:t>
            </a:r>
            <a:r>
              <a:rPr lang="fr-FR" sz="2000" b="0" dirty="0" err="1" smtClean="0">
                <a:solidFill>
                  <a:srgbClr val="3366FF"/>
                </a:solidFill>
                <a:latin typeface="Calibri"/>
              </a:rPr>
              <a:t>write</a:t>
            </a:r>
            <a:r>
              <a:rPr lang="fr-FR" sz="20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article</a:t>
            </a:r>
            <a:r>
              <a:rPr lang="fr-FR" sz="2000" b="0" dirty="0" smtClean="0">
                <a:solidFill>
                  <a:srgbClr val="3366FF"/>
                </a:solidFill>
                <a:latin typeface="Calibri"/>
              </a:rPr>
              <a:t>s</a:t>
            </a:r>
            <a:r>
              <a:rPr lang="fr-FR" sz="2000" b="0" dirty="0" smtClean="0">
                <a:latin typeface="Calibri"/>
              </a:rPr>
              <a:t>,</a:t>
            </a:r>
          </a:p>
          <a:p>
            <a:pPr algn="ctr"/>
            <a:r>
              <a:rPr lang="fr-FR" sz="2000" b="0" dirty="0" smtClean="0">
                <a:latin typeface="Calibri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typeset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them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smtClean="0">
                <a:latin typeface="Calibri"/>
              </a:rPr>
              <a:t>‘camera </a:t>
            </a:r>
            <a:r>
              <a:rPr lang="fr-FR" sz="2000" dirty="0" err="1" smtClean="0">
                <a:latin typeface="Calibri"/>
              </a:rPr>
              <a:t>ready</a:t>
            </a:r>
            <a:r>
              <a:rPr lang="fr-FR" sz="2000" dirty="0" smtClean="0">
                <a:latin typeface="Calibri"/>
              </a:rPr>
              <a:t>’,</a:t>
            </a:r>
            <a:r>
              <a:rPr lang="fr-FR" sz="2000" b="0" dirty="0" smtClean="0">
                <a:latin typeface="Calibri"/>
              </a:rPr>
              <a:t> </a:t>
            </a:r>
          </a:p>
          <a:p>
            <a:pPr algn="ctr"/>
            <a:r>
              <a:rPr lang="fr-FR" sz="2000" dirty="0" err="1">
                <a:solidFill>
                  <a:srgbClr val="3366FF"/>
                </a:solidFill>
                <a:latin typeface="Calibri"/>
              </a:rPr>
              <a:t>r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eview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those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of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their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latin typeface="Calibri"/>
              </a:rPr>
              <a:t>peers</a:t>
            </a:r>
            <a:r>
              <a:rPr lang="fr-FR" sz="2000" dirty="0" smtClean="0">
                <a:solidFill>
                  <a:srgbClr val="3366FF"/>
                </a:solidFill>
                <a:latin typeface="Calibri"/>
              </a:rPr>
              <a:t> </a:t>
            </a:r>
          </a:p>
          <a:p>
            <a:pPr algn="ctr"/>
            <a:r>
              <a:rPr lang="fr-FR" sz="2000" dirty="0">
                <a:latin typeface="Calibri"/>
              </a:rPr>
              <a:t>a</a:t>
            </a:r>
            <a:r>
              <a:rPr lang="fr-FR" sz="2000" dirty="0" smtClean="0">
                <a:latin typeface="Calibri"/>
              </a:rPr>
              <a:t>nd </a:t>
            </a:r>
            <a:r>
              <a:rPr lang="fr-FR" sz="2000" dirty="0" smtClean="0">
                <a:solidFill>
                  <a:srgbClr val="0000FF"/>
                </a:solidFill>
                <a:latin typeface="Calibri"/>
              </a:rPr>
              <a:t>are editors of </a:t>
            </a:r>
            <a:r>
              <a:rPr lang="fr-FR" sz="2000" dirty="0" err="1" smtClean="0">
                <a:solidFill>
                  <a:srgbClr val="0000FF"/>
                </a:solidFill>
                <a:latin typeface="Calibri"/>
              </a:rPr>
              <a:t>journals</a:t>
            </a:r>
            <a:r>
              <a:rPr lang="fr-FR" sz="2000" dirty="0" smtClean="0">
                <a:latin typeface="Calibri"/>
              </a:rPr>
              <a:t>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34" y="1124744"/>
            <a:ext cx="1640264" cy="18478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24328" y="1556792"/>
            <a:ext cx="904967" cy="19558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45069" y="1556792"/>
            <a:ext cx="279259" cy="94818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361354" y="3501008"/>
            <a:ext cx="1531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 smtClean="0">
                <a:solidFill>
                  <a:srgbClr val="000000"/>
                </a:solidFill>
              </a:rPr>
              <a:t>Researchers</a:t>
            </a:r>
            <a:r>
              <a:rPr lang="fr-FR" i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fr-FR" i="1" dirty="0">
                <a:solidFill>
                  <a:srgbClr val="000000"/>
                </a:solidFill>
              </a:rPr>
              <a:t>a</a:t>
            </a:r>
            <a:r>
              <a:rPr lang="fr-FR" i="1" dirty="0" smtClean="0">
                <a:solidFill>
                  <a:srgbClr val="000000"/>
                </a:solidFill>
              </a:rPr>
              <a:t>nd </a:t>
            </a:r>
            <a:r>
              <a:rPr lang="fr-FR" i="1" dirty="0" err="1" smtClean="0">
                <a:solidFill>
                  <a:srgbClr val="000000"/>
                </a:solidFill>
              </a:rPr>
              <a:t>librarians</a:t>
            </a:r>
            <a:endParaRPr lang="fr-FR" i="1" dirty="0" smtClean="0">
              <a:solidFill>
                <a:srgbClr val="000000"/>
              </a:solidFill>
            </a:endParaRPr>
          </a:p>
          <a:p>
            <a:pPr algn="ctr"/>
            <a:r>
              <a:rPr lang="fr-FR" i="1" dirty="0">
                <a:solidFill>
                  <a:srgbClr val="000000"/>
                </a:solidFill>
              </a:rPr>
              <a:t>a</a:t>
            </a:r>
            <a:r>
              <a:rPr lang="fr-FR" i="1" dirty="0" smtClean="0">
                <a:solidFill>
                  <a:srgbClr val="000000"/>
                </a:solidFill>
              </a:rPr>
              <a:t>re </a:t>
            </a:r>
            <a:r>
              <a:rPr lang="fr-FR" i="1" dirty="0" err="1" smtClean="0">
                <a:solidFill>
                  <a:srgbClr val="000000"/>
                </a:solidFill>
              </a:rPr>
              <a:t>paid</a:t>
            </a:r>
            <a:endParaRPr lang="fr-FR" i="1" dirty="0" smtClean="0">
              <a:solidFill>
                <a:srgbClr val="000000"/>
              </a:solidFill>
            </a:endParaRPr>
          </a:p>
          <a:p>
            <a:pPr algn="ctr"/>
            <a:r>
              <a:rPr lang="fr-FR" i="1" dirty="0" smtClean="0">
                <a:solidFill>
                  <a:srgbClr val="000000"/>
                </a:solidFill>
              </a:rPr>
              <a:t>by </a:t>
            </a:r>
            <a:r>
              <a:rPr lang="fr-FR" i="1" dirty="0" err="1" smtClean="0">
                <a:solidFill>
                  <a:srgbClr val="000000"/>
                </a:solidFill>
              </a:rPr>
              <a:t>taxpayers</a:t>
            </a:r>
            <a:endParaRPr lang="fr-FR" i="1" dirty="0">
              <a:solidFill>
                <a:srgbClr val="000000"/>
              </a:solidFill>
            </a:endParaRPr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1043608" y="5505326"/>
            <a:ext cx="7434064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Librarians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negociate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bundled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</a:rPr>
              <a:t>contracts</a:t>
            </a:r>
            <a:r>
              <a:rPr lang="fr-FR" sz="2300" dirty="0" smtClean="0">
                <a:solidFill>
                  <a:srgbClr val="28C191"/>
                </a:solidFill>
              </a:rPr>
              <a:t> </a:t>
            </a:r>
            <a:r>
              <a:rPr lang="fr-FR" sz="2300" dirty="0" err="1" smtClean="0"/>
              <a:t>with</a:t>
            </a:r>
            <a:r>
              <a:rPr lang="fr-FR" sz="2300" dirty="0" smtClean="0"/>
              <a:t> </a:t>
            </a:r>
            <a:r>
              <a:rPr lang="fr-FR" sz="2300" dirty="0" err="1" smtClean="0"/>
              <a:t>publishers</a:t>
            </a:r>
            <a:r>
              <a:rPr lang="fr-FR" sz="2300" dirty="0"/>
              <a:t> </a:t>
            </a:r>
            <a:endParaRPr lang="fr-FR" sz="2300" dirty="0">
              <a:latin typeface="Calibri"/>
            </a:endParaRPr>
          </a:p>
          <a:p>
            <a:pPr algn="ctr"/>
            <a:r>
              <a:rPr lang="fr-FR" sz="2300" dirty="0">
                <a:solidFill>
                  <a:srgbClr val="28C191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or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subscriptions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and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prepaid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APCs</a:t>
            </a:r>
            <a:r>
              <a:rPr lang="fr-FR" sz="2300" dirty="0" smtClean="0">
                <a:latin typeface="Calibri"/>
              </a:rPr>
              <a:t>,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latin typeface="Calibri"/>
              </a:rPr>
              <a:t>pay</a:t>
            </a:r>
            <a:r>
              <a:rPr lang="fr-FR" sz="2300" dirty="0" smtClean="0">
                <a:latin typeface="Calibri"/>
              </a:rPr>
              <a:t> for </a:t>
            </a:r>
            <a:r>
              <a:rPr lang="fr-FR" sz="2300" dirty="0" err="1" smtClean="0">
                <a:latin typeface="Calibri"/>
              </a:rPr>
              <a:t>them</a:t>
            </a:r>
            <a:r>
              <a:rPr lang="fr-FR" sz="2300" dirty="0" smtClean="0">
                <a:latin typeface="Calibri"/>
              </a:rPr>
              <a:t>, </a:t>
            </a:r>
          </a:p>
          <a:p>
            <a:pPr algn="ctr"/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control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access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to articles and </a:t>
            </a:r>
            <a:r>
              <a:rPr lang="fr-FR" sz="2300" dirty="0" err="1" smtClean="0">
                <a:solidFill>
                  <a:srgbClr val="000000"/>
                </a:solidFill>
                <a:latin typeface="Calibri"/>
              </a:rPr>
              <a:t>curate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collections</a:t>
            </a:r>
            <a:r>
              <a:rPr lang="fr-FR" sz="2300" dirty="0" smtClean="0"/>
              <a:t>.</a:t>
            </a:r>
            <a:r>
              <a:rPr lang="fr-FR" sz="23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  <a:endParaRPr lang="fr-FR" sz="2300" dirty="0">
              <a:ln>
                <a:solidFill>
                  <a:schemeClr val="tx1"/>
                </a:solidFill>
              </a:ln>
              <a:latin typeface="Calibri"/>
            </a:endParaRPr>
          </a:p>
          <a:p>
            <a:pPr algn="ctr"/>
            <a:endParaRPr lang="fr-FR" sz="1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 flipV="1">
            <a:off x="6372200" y="2019435"/>
            <a:ext cx="1343875" cy="1256821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350361" y="2854384"/>
            <a:ext cx="4989988" cy="2446824"/>
          </a:xfrm>
          <a:prstGeom prst="rect">
            <a:avLst/>
          </a:prstGeom>
          <a:noFill/>
          <a:ln w="57150" cmpd="sng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0" dirty="0" err="1" smtClean="0">
                <a:latin typeface="Calibri"/>
              </a:rPr>
              <a:t>After</a:t>
            </a:r>
            <a:r>
              <a:rPr lang="fr-FR" sz="2000" b="0" dirty="0" smtClean="0">
                <a:latin typeface="Calibri"/>
              </a:rPr>
              <a:t> </a:t>
            </a:r>
            <a:r>
              <a:rPr lang="fr-FR" sz="2000" dirty="0" smtClean="0">
                <a:latin typeface="Calibri"/>
              </a:rPr>
              <a:t>articles are</a:t>
            </a:r>
            <a:r>
              <a:rPr lang="fr-FR" sz="2000" b="0" dirty="0" smtClean="0">
                <a:latin typeface="Calibri"/>
              </a:rPr>
              <a:t> </a:t>
            </a:r>
            <a:r>
              <a:rPr lang="fr-FR" sz="2000" b="0" dirty="0" err="1" smtClean="0">
                <a:latin typeface="Calibri"/>
              </a:rPr>
              <a:t>accepted</a:t>
            </a:r>
            <a:endParaRPr lang="fr-FR" sz="2000" b="0" dirty="0" smtClean="0">
              <a:latin typeface="Calibri"/>
            </a:endParaRPr>
          </a:p>
          <a:p>
            <a:pPr algn="ctr"/>
            <a:r>
              <a:rPr lang="fr-FR" sz="2000" dirty="0">
                <a:latin typeface="Calibri"/>
              </a:rPr>
              <a:t>b</a:t>
            </a:r>
            <a:r>
              <a:rPr lang="fr-FR" sz="2000" dirty="0" smtClean="0">
                <a:latin typeface="Calibri"/>
              </a:rPr>
              <a:t>y </a:t>
            </a:r>
            <a:r>
              <a:rPr lang="fr-FR" sz="2000" dirty="0" err="1" smtClean="0">
                <a:latin typeface="Calibri"/>
              </a:rPr>
              <a:t>reviewers</a:t>
            </a:r>
            <a:r>
              <a:rPr lang="fr-FR" sz="2000" dirty="0" smtClean="0">
                <a:latin typeface="Calibri"/>
              </a:rPr>
              <a:t> and editors,</a:t>
            </a:r>
          </a:p>
          <a:p>
            <a:pPr algn="ctr"/>
            <a:r>
              <a:rPr lang="fr-FR" sz="2000" dirty="0" err="1">
                <a:solidFill>
                  <a:srgbClr val="FF0000"/>
                </a:solidFill>
              </a:rPr>
              <a:t>p</a:t>
            </a:r>
            <a:r>
              <a:rPr lang="fr-FR" sz="2000" dirty="0" err="1" smtClean="0">
                <a:solidFill>
                  <a:srgbClr val="FF0000"/>
                </a:solidFill>
              </a:rPr>
              <a:t>ublishers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ask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authors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to </a:t>
            </a:r>
            <a:r>
              <a:rPr lang="fr-FR" sz="2000" dirty="0" err="1" smtClean="0">
                <a:solidFill>
                  <a:srgbClr val="FF0000"/>
                </a:solidFill>
              </a:rPr>
              <a:t>give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them</a:t>
            </a:r>
            <a:endParaRPr lang="fr-FR" sz="2000" dirty="0" smtClean="0">
              <a:solidFill>
                <a:srgbClr val="FF0000"/>
              </a:solidFill>
            </a:endParaRPr>
          </a:p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their</a:t>
            </a:r>
            <a:r>
              <a:rPr lang="fr-FR" sz="2000" dirty="0" smtClean="0">
                <a:solidFill>
                  <a:srgbClr val="FF0000"/>
                </a:solidFill>
              </a:rPr>
              <a:t> copyright for free</a:t>
            </a:r>
            <a:r>
              <a:rPr lang="fr-FR" sz="2000" dirty="0"/>
              <a:t>!</a:t>
            </a:r>
            <a:endParaRPr lang="fr-FR" sz="2000" dirty="0" smtClean="0"/>
          </a:p>
          <a:p>
            <a:pPr algn="ctr"/>
            <a:r>
              <a:rPr lang="fr-FR" sz="2000" dirty="0" err="1" smtClean="0"/>
              <a:t>Journals</a:t>
            </a:r>
            <a:r>
              <a:rPr lang="fr-FR" sz="2000" dirty="0" smtClean="0"/>
              <a:t> are </a:t>
            </a:r>
            <a:r>
              <a:rPr lang="fr-FR" sz="2000" dirty="0" err="1" smtClean="0"/>
              <a:t>sold</a:t>
            </a:r>
            <a:r>
              <a:rPr lang="fr-FR" sz="2000" dirty="0" smtClean="0"/>
              <a:t> by </a:t>
            </a:r>
            <a:r>
              <a:rPr lang="fr-FR" sz="2000" dirty="0" err="1" smtClean="0"/>
              <a:t>subscription</a:t>
            </a:r>
            <a:r>
              <a:rPr lang="fr-FR" sz="2000" dirty="0"/>
              <a:t> </a:t>
            </a:r>
            <a:r>
              <a:rPr lang="fr-FR" sz="2000" dirty="0" smtClean="0"/>
              <a:t>and</a:t>
            </a:r>
          </a:p>
          <a:p>
            <a:pPr algn="ctr"/>
            <a:r>
              <a:rPr lang="fr-FR" sz="2000" dirty="0" smtClean="0"/>
              <a:t> </a:t>
            </a:r>
            <a:r>
              <a:rPr lang="fr-FR" sz="2000" dirty="0">
                <a:solidFill>
                  <a:srgbClr val="FF0000"/>
                </a:solidFill>
              </a:rPr>
              <a:t>a</a:t>
            </a:r>
            <a:r>
              <a:rPr lang="fr-FR" sz="2000" dirty="0" smtClean="0">
                <a:solidFill>
                  <a:srgbClr val="FF0000"/>
                </a:solidFill>
              </a:rPr>
              <a:t>rticles are in open </a:t>
            </a:r>
            <a:r>
              <a:rPr lang="fr-FR" sz="2000" dirty="0" err="1">
                <a:solidFill>
                  <a:srgbClr val="FF0000"/>
                </a:solidFill>
              </a:rPr>
              <a:t>a</a:t>
            </a:r>
            <a:r>
              <a:rPr lang="fr-FR" sz="2000" dirty="0" err="1" smtClean="0">
                <a:solidFill>
                  <a:srgbClr val="FF0000"/>
                </a:solidFill>
              </a:rPr>
              <a:t>ccess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only</a:t>
            </a:r>
            <a:r>
              <a:rPr lang="fr-FR" sz="2000" dirty="0" smtClean="0">
                <a:solidFill>
                  <a:srgbClr val="FF0000"/>
                </a:solidFill>
              </a:rPr>
              <a:t> if </a:t>
            </a:r>
            <a:r>
              <a:rPr lang="fr-FR" sz="2000" dirty="0" err="1" smtClean="0">
                <a:solidFill>
                  <a:srgbClr val="FF0000"/>
                </a:solidFill>
              </a:rPr>
              <a:t>authors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pay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Article </a:t>
            </a:r>
            <a:r>
              <a:rPr lang="fr-FR" sz="2000" dirty="0" err="1" smtClean="0"/>
              <a:t>Processing</a:t>
            </a:r>
            <a:r>
              <a:rPr lang="fr-FR" sz="2000" dirty="0" smtClean="0"/>
              <a:t> Charges (</a:t>
            </a:r>
            <a:r>
              <a:rPr lang="fr-FR" sz="2000" dirty="0" err="1" smtClean="0"/>
              <a:t>APCs</a:t>
            </a:r>
            <a:r>
              <a:rPr lang="fr-FR" sz="2000" dirty="0" smtClean="0"/>
              <a:t>)</a:t>
            </a:r>
            <a:r>
              <a:rPr lang="fr-FR" sz="2300" dirty="0" smtClean="0"/>
              <a:t>.</a:t>
            </a:r>
          </a:p>
          <a:p>
            <a:pPr algn="ctr"/>
            <a:endParaRPr lang="fr-FR" sz="1000" dirty="0" smtClean="0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7716074" y="4797152"/>
            <a:ext cx="244398" cy="836278"/>
          </a:xfrm>
          <a:prstGeom prst="line">
            <a:avLst/>
          </a:prstGeom>
          <a:noFill/>
          <a:ln w="9525">
            <a:solidFill>
              <a:srgbClr val="28C19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2705" y="3937759"/>
            <a:ext cx="823868" cy="208352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71600" y="4149080"/>
            <a:ext cx="662995" cy="724314"/>
          </a:xfrm>
          <a:prstGeom prst="rect">
            <a:avLst/>
          </a:prstGeom>
        </p:spPr>
      </p:pic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1829598" y="1575308"/>
            <a:ext cx="960230" cy="44412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cxnSp>
        <p:nvCxnSpPr>
          <p:cNvPr id="22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6" name="TextBox 15"/>
          <p:cNvSpPr txBox="1"/>
          <p:nvPr/>
        </p:nvSpPr>
        <p:spPr>
          <a:xfrm>
            <a:off x="65181" y="5877272"/>
            <a:ext cx="1276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Publishers</a:t>
            </a:r>
          </a:p>
          <a:p>
            <a:pPr algn="ctr"/>
            <a:r>
              <a:rPr lang="en-US" i="1" dirty="0"/>
              <a:t>m</a:t>
            </a:r>
            <a:r>
              <a:rPr lang="en-US" i="1" dirty="0" smtClean="0"/>
              <a:t>ake huge</a:t>
            </a:r>
          </a:p>
          <a:p>
            <a:pPr algn="ctr"/>
            <a:r>
              <a:rPr lang="en-US" i="1" dirty="0" smtClean="0"/>
              <a:t>profits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36512" y="2966120"/>
            <a:ext cx="2151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Researchers</a:t>
            </a:r>
          </a:p>
          <a:p>
            <a:pPr algn="ctr"/>
            <a:r>
              <a:rPr lang="en-US" i="1" dirty="0" smtClean="0"/>
              <a:t>work as editors</a:t>
            </a:r>
          </a:p>
          <a:p>
            <a:pPr algn="ctr"/>
            <a:r>
              <a:rPr lang="en-US" i="1" dirty="0"/>
              <a:t>a</a:t>
            </a:r>
            <a:r>
              <a:rPr lang="en-US" i="1" dirty="0" smtClean="0"/>
              <a:t>nd referees for free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40349" y="1052736"/>
            <a:ext cx="119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Taxpayers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1180174" y="3819943"/>
            <a:ext cx="1159578" cy="6116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dirty="0">
              <a:solidFill>
                <a:srgbClr val="0DA170"/>
              </a:solidFill>
            </a:endParaRPr>
          </a:p>
        </p:txBody>
      </p:sp>
      <p:pic>
        <p:nvPicPr>
          <p:cNvPr id="24" name="Picture 23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0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196752"/>
            <a:ext cx="9108504" cy="3888432"/>
          </a:xfrm>
          <a:prstGeom prst="rect">
            <a:avLst/>
          </a:prstGeom>
        </p:spPr>
      </p:pic>
      <p:sp>
        <p:nvSpPr>
          <p:cNvPr id="19" name="ZoneTexte 12"/>
          <p:cNvSpPr txBox="1"/>
          <p:nvPr/>
        </p:nvSpPr>
        <p:spPr>
          <a:xfrm>
            <a:off x="3347864" y="4605412"/>
            <a:ext cx="2876772" cy="33575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932761"/>
            <a:ext cx="910850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Number of research articles published in 2016 divided by the number of inhabitants per country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108520" y="-234280"/>
            <a:ext cx="93965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Gold Open Access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is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counter-productive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1690" y="5227166"/>
            <a:ext cx="9106814" cy="115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Publishers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impose the</a:t>
            </a:r>
            <a:r>
              <a:rPr lang="fr-FR" sz="2300" i="1" dirty="0" smtClean="0">
                <a:solidFill>
                  <a:srgbClr val="FF0000"/>
                </a:solidFill>
                <a:latin typeface="Calibri"/>
              </a:rPr>
              <a:t> Gold Open Access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model</a:t>
            </a:r>
            <a:r>
              <a:rPr lang="fr-FR" sz="2300" dirty="0" smtClean="0">
                <a:latin typeface="Calibri"/>
              </a:rPr>
              <a:t>, </a:t>
            </a:r>
            <a:r>
              <a:rPr lang="fr-FR" sz="2300" dirty="0" err="1" smtClean="0">
                <a:latin typeface="Calibri"/>
              </a:rPr>
              <a:t>which</a:t>
            </a:r>
            <a:r>
              <a:rPr lang="fr-FR" sz="2300" dirty="0" smtClean="0">
                <a:latin typeface="Calibri"/>
              </a:rPr>
              <a:t>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flips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subscription</a:t>
            </a:r>
            <a:endParaRPr lang="fr-FR" sz="2300" dirty="0">
              <a:solidFill>
                <a:srgbClr val="0000FF"/>
              </a:solidFill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into</a:t>
            </a:r>
            <a:r>
              <a:rPr lang="fr-FR" sz="23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fr-FR" sz="2300" i="1" dirty="0" smtClean="0">
                <a:solidFill>
                  <a:srgbClr val="0000FF"/>
                </a:solidFill>
                <a:latin typeface="Calibri"/>
              </a:rPr>
              <a:t>Article Publication Charges 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(</a:t>
            </a:r>
            <a:r>
              <a:rPr lang="fr-FR" sz="2300" dirty="0" err="1" smtClean="0">
                <a:solidFill>
                  <a:srgbClr val="0000FF"/>
                </a:solidFill>
                <a:latin typeface="Calibri"/>
              </a:rPr>
              <a:t>APCs</a:t>
            </a:r>
            <a:r>
              <a:rPr lang="fr-FR" sz="2300" dirty="0" smtClean="0">
                <a:solidFill>
                  <a:srgbClr val="0000FF"/>
                </a:solidFill>
                <a:latin typeface="Calibri"/>
              </a:rPr>
              <a:t>) 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one </a:t>
            </a:r>
            <a:r>
              <a:rPr lang="fr-FR" sz="2300" dirty="0" smtClean="0">
                <a:latin typeface="Calibri"/>
              </a:rPr>
              <a:t>has to </a:t>
            </a:r>
            <a:r>
              <a:rPr lang="fr-FR" sz="2300" dirty="0" err="1" smtClean="0">
                <a:latin typeface="Calibri"/>
              </a:rPr>
              <a:t>pay</a:t>
            </a:r>
            <a:r>
              <a:rPr lang="fr-FR" sz="2300" dirty="0" smtClean="0">
                <a:latin typeface="Calibri"/>
              </a:rPr>
              <a:t> to </a:t>
            </a:r>
            <a:r>
              <a:rPr lang="fr-FR" sz="2300" dirty="0" err="1" smtClean="0">
                <a:latin typeface="Calibri"/>
              </a:rPr>
              <a:t>publish</a:t>
            </a:r>
            <a:r>
              <a:rPr lang="fr-FR" sz="2300" dirty="0" smtClean="0">
                <a:latin typeface="Calibri"/>
              </a:rPr>
              <a:t>.</a:t>
            </a:r>
          </a:p>
          <a:p>
            <a:pPr algn="ctr"/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>
                <a:solidFill>
                  <a:srgbClr val="28C191"/>
                </a:solidFill>
                <a:latin typeface="Calibri"/>
              </a:rPr>
              <a:t>r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esearch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institutions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will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get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bankrupted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 or stop </a:t>
            </a:r>
            <a:r>
              <a:rPr lang="fr-FR" sz="2300" dirty="0" err="1" smtClean="0">
                <a:solidFill>
                  <a:srgbClr val="28C191"/>
                </a:solidFill>
                <a:latin typeface="Calibri"/>
              </a:rPr>
              <a:t>publishing</a:t>
            </a:r>
            <a:r>
              <a:rPr lang="fr-FR" sz="2300" dirty="0" smtClean="0">
                <a:latin typeface="Calibri"/>
              </a:rPr>
              <a:t>!</a:t>
            </a:r>
            <a:r>
              <a:rPr lang="fr-FR" sz="23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644029"/>
              </p:ext>
            </p:extLst>
          </p:nvPr>
        </p:nvGraphicFramePr>
        <p:xfrm>
          <a:off x="60263" y="6012011"/>
          <a:ext cx="11430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5" imgW="228600" imgH="203200" progId="Equation.3">
                  <p:embed/>
                </p:oleObj>
              </mc:Choice>
              <mc:Fallback>
                <p:oleObj name="Equation" r:id="rId5" imgW="228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63" y="6012011"/>
                        <a:ext cx="11430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436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5653</TotalTime>
  <Words>2261</Words>
  <Application>Microsoft Macintosh PowerPoint</Application>
  <PresentationFormat>On-screen Show (4:3)</PresentationFormat>
  <Paragraphs>367</Paragraphs>
  <Slides>29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Thème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645</cp:revision>
  <cp:lastPrinted>2022-10-30T22:41:33Z</cp:lastPrinted>
  <dcterms:created xsi:type="dcterms:W3CDTF">2016-05-09T15:32:15Z</dcterms:created>
  <dcterms:modified xsi:type="dcterms:W3CDTF">2022-10-30T22:50:31Z</dcterms:modified>
</cp:coreProperties>
</file>