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7" r:id="rId2"/>
    <p:sldId id="514" r:id="rId3"/>
    <p:sldId id="541" r:id="rId4"/>
    <p:sldId id="403" r:id="rId5"/>
    <p:sldId id="432" r:id="rId6"/>
    <p:sldId id="366" r:id="rId7"/>
    <p:sldId id="545" r:id="rId8"/>
    <p:sldId id="538" r:id="rId9"/>
    <p:sldId id="377" r:id="rId10"/>
    <p:sldId id="566" r:id="rId11"/>
    <p:sldId id="563" r:id="rId12"/>
    <p:sldId id="494" r:id="rId13"/>
    <p:sldId id="539" r:id="rId14"/>
    <p:sldId id="549" r:id="rId15"/>
    <p:sldId id="409" r:id="rId16"/>
    <p:sldId id="387" r:id="rId17"/>
    <p:sldId id="547" r:id="rId18"/>
    <p:sldId id="548" r:id="rId19"/>
    <p:sldId id="540" r:id="rId20"/>
    <p:sldId id="542" r:id="rId21"/>
    <p:sldId id="511" r:id="rId22"/>
    <p:sldId id="495" r:id="rId23"/>
    <p:sldId id="496" r:id="rId24"/>
    <p:sldId id="499" r:id="rId25"/>
    <p:sldId id="567" r:id="rId26"/>
    <p:sldId id="565" r:id="rId27"/>
    <p:sldId id="442" r:id="rId28"/>
    <p:sldId id="404" r:id="rId29"/>
    <p:sldId id="520" r:id="rId30"/>
    <p:sldId id="436" r:id="rId31"/>
    <p:sldId id="479" r:id="rId32"/>
    <p:sldId id="484" r:id="rId33"/>
    <p:sldId id="437" r:id="rId34"/>
    <p:sldId id="568" r:id="rId35"/>
    <p:sldId id="571" r:id="rId36"/>
    <p:sldId id="554" r:id="rId37"/>
    <p:sldId id="572" r:id="rId38"/>
    <p:sldId id="573" r:id="rId39"/>
    <p:sldId id="480" r:id="rId40"/>
    <p:sldId id="536" r:id="rId41"/>
    <p:sldId id="543" r:id="rId42"/>
    <p:sldId id="553" r:id="rId43"/>
    <p:sldId id="455" r:id="rId44"/>
    <p:sldId id="487" r:id="rId45"/>
    <p:sldId id="529" r:id="rId46"/>
    <p:sldId id="544" r:id="rId47"/>
    <p:sldId id="559" r:id="rId48"/>
    <p:sldId id="503" r:id="rId49"/>
    <p:sldId id="459" r:id="rId50"/>
    <p:sldId id="425" r:id="rId51"/>
    <p:sldId id="560" r:id="rId52"/>
    <p:sldId id="341" r:id="rId53"/>
    <p:sldId id="414" r:id="rId54"/>
    <p:sldId id="358" r:id="rId55"/>
    <p:sldId id="297" r:id="rId56"/>
    <p:sldId id="298" r:id="rId57"/>
    <p:sldId id="421" r:id="rId58"/>
    <p:sldId id="574" r:id="rId59"/>
    <p:sldId id="472" r:id="rId60"/>
    <p:sldId id="376" r:id="rId61"/>
    <p:sldId id="492" r:id="rId62"/>
    <p:sldId id="570" r:id="rId63"/>
    <p:sldId id="555" r:id="rId64"/>
    <p:sldId id="556" r:id="rId65"/>
    <p:sldId id="557" r:id="rId66"/>
    <p:sldId id="562" r:id="rId67"/>
    <p:sldId id="531" r:id="rId68"/>
    <p:sldId id="575" r:id="rId6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D9326C-D47A-0C40-B0D4-262EF9313A1C}">
          <p14:sldIdLst>
            <p14:sldId id="257"/>
            <p14:sldId id="514"/>
            <p14:sldId id="541"/>
            <p14:sldId id="403"/>
            <p14:sldId id="432"/>
            <p14:sldId id="366"/>
            <p14:sldId id="545"/>
            <p14:sldId id="538"/>
            <p14:sldId id="377"/>
            <p14:sldId id="566"/>
            <p14:sldId id="563"/>
            <p14:sldId id="494"/>
            <p14:sldId id="539"/>
            <p14:sldId id="549"/>
            <p14:sldId id="409"/>
            <p14:sldId id="387"/>
            <p14:sldId id="547"/>
            <p14:sldId id="548"/>
            <p14:sldId id="540"/>
            <p14:sldId id="542"/>
            <p14:sldId id="511"/>
            <p14:sldId id="495"/>
            <p14:sldId id="496"/>
            <p14:sldId id="499"/>
            <p14:sldId id="567"/>
            <p14:sldId id="565"/>
            <p14:sldId id="442"/>
            <p14:sldId id="404"/>
            <p14:sldId id="520"/>
            <p14:sldId id="436"/>
            <p14:sldId id="479"/>
            <p14:sldId id="484"/>
            <p14:sldId id="437"/>
            <p14:sldId id="568"/>
            <p14:sldId id="571"/>
            <p14:sldId id="554"/>
            <p14:sldId id="572"/>
            <p14:sldId id="573"/>
            <p14:sldId id="480"/>
            <p14:sldId id="536"/>
            <p14:sldId id="543"/>
            <p14:sldId id="553"/>
            <p14:sldId id="455"/>
            <p14:sldId id="487"/>
            <p14:sldId id="529"/>
            <p14:sldId id="544"/>
            <p14:sldId id="559"/>
            <p14:sldId id="503"/>
            <p14:sldId id="459"/>
            <p14:sldId id="425"/>
            <p14:sldId id="560"/>
            <p14:sldId id="341"/>
            <p14:sldId id="414"/>
            <p14:sldId id="358"/>
            <p14:sldId id="297"/>
            <p14:sldId id="298"/>
            <p14:sldId id="421"/>
            <p14:sldId id="574"/>
            <p14:sldId id="472"/>
            <p14:sldId id="376"/>
            <p14:sldId id="492"/>
            <p14:sldId id="570"/>
            <p14:sldId id="555"/>
            <p14:sldId id="556"/>
            <p14:sldId id="557"/>
            <p14:sldId id="562"/>
            <p14:sldId id="531"/>
            <p14:sldId id="575"/>
          </p14:sldIdLst>
        </p14:section>
        <p14:section name="Untitled Section" id="{A3E5495C-A597-2D4A-B26B-FE96549CFF23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525B7"/>
    <a:srgbClr val="092CB3"/>
    <a:srgbClr val="28C191"/>
    <a:srgbClr val="FFB21B"/>
    <a:srgbClr val="FFD84A"/>
    <a:srgbClr val="3B679D"/>
    <a:srgbClr val="3F6DA6"/>
    <a:srgbClr val="4373AF"/>
    <a:srgbClr val="4A7DBC"/>
    <a:srgbClr val="38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28" autoAdjust="0"/>
    <p:restoredTop sz="98984" autoAdjust="0"/>
  </p:normalViewPr>
  <p:slideViewPr>
    <p:cSldViewPr snapToObjects="1">
      <p:cViewPr>
        <p:scale>
          <a:sx n="135" d="100"/>
          <a:sy n="135" d="100"/>
        </p:scale>
        <p:origin x="-80" y="5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D89C3-1502-5142-AD47-E5B62E4248A6}" type="datetimeFigureOut">
              <a:rPr lang="fr-FR" smtClean="0"/>
              <a:pPr/>
              <a:t>04/04/23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55D92-CA1A-2941-AA91-2FE7817B7AB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27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33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04/04/23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04/04/23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04/04/23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04/04/23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04/04/23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04/04/23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63F1F-BA63-654D-9C1F-CD8BAAB33F51}" type="datetimeFigureOut">
              <a:rPr lang="fr-FR" smtClean="0"/>
              <a:pPr/>
              <a:t>04/04/23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6" Type="http://schemas.openxmlformats.org/officeDocument/2006/relationships/image" Target="../media/image55.png"/><Relationship Id="rId7" Type="http://schemas.openxmlformats.org/officeDocument/2006/relationships/image" Target="../media/image3.pn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3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3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3.png"/><Relationship Id="rId9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Relationship Id="rId3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Relationship Id="rId3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98.png"/><Relationship Id="rId10" Type="http://schemas.openxmlformats.org/officeDocument/2006/relationships/image" Target="../media/image99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g"/><Relationship Id="rId3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31608" y="4077072"/>
            <a:ext cx="6224768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700" b="1" dirty="0" smtClean="0">
                <a:solidFill>
                  <a:srgbClr val="3366FF"/>
                </a:solidFill>
                <a:latin typeface="Calibri"/>
                <a:ea typeface="Times New Roman" pitchFamily="-102" charset="0"/>
                <a:cs typeface="Calibri"/>
              </a:rPr>
              <a:t>Marie </a:t>
            </a:r>
            <a:r>
              <a:rPr lang="en-US" sz="2700" b="1" dirty="0" err="1" smtClean="0">
                <a:solidFill>
                  <a:srgbClr val="3366FF"/>
                </a:solidFill>
                <a:latin typeface="Calibri"/>
                <a:ea typeface="Times New Roman" pitchFamily="-102" charset="0"/>
                <a:cs typeface="Calibri"/>
              </a:rPr>
              <a:t>Farge</a:t>
            </a:r>
            <a:r>
              <a:rPr lang="en-US" sz="2700" b="1" dirty="0" smtClean="0">
                <a:solidFill>
                  <a:srgbClr val="3366FF"/>
                </a:solidFill>
                <a:latin typeface="Calibri"/>
                <a:ea typeface="Times New Roman" pitchFamily="-102" charset="0"/>
                <a:cs typeface="Calibri"/>
              </a:rPr>
              <a:t> 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300" dirty="0" smtClean="0">
                <a:solidFill>
                  <a:srgbClr val="3366FF"/>
                </a:solidFill>
                <a:latin typeface="Calibri"/>
                <a:ea typeface="Times New Roman" pitchFamily="-102" charset="0"/>
                <a:cs typeface="Calibri"/>
              </a:rPr>
              <a:t>LMD-ENS et CNRS-INSMI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lang="en-US" sz="2300" i="1" dirty="0" smtClean="0">
              <a:solidFill>
                <a:srgbClr val="0000FF"/>
              </a:solidFill>
              <a:ea typeface="Times New Roman" pitchFamily="-102" charset="0"/>
              <a:cs typeface="Times New Roman" pitchFamily="-10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19672" y="5589240"/>
            <a:ext cx="662473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Département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de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Géosciences</a:t>
            </a:r>
            <a:endParaRPr lang="it-IT" sz="2300" i="1" dirty="0" smtClean="0">
              <a:solidFill>
                <a:srgbClr val="28C191"/>
              </a:solidFill>
              <a:ea typeface="Times New Roman" pitchFamily="-102" charset="0"/>
              <a:cs typeface="Times New Roman" pitchFamily="-102" charset="0"/>
            </a:endParaRPr>
          </a:p>
          <a:p>
            <a:pPr algn="ctr"/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Ecole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Normale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Supérieure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Paris</a:t>
            </a: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4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Avril 2023</a:t>
            </a:r>
            <a:endParaRPr lang="it-IT" sz="2300" i="1" dirty="0">
              <a:solidFill>
                <a:srgbClr val="28C191"/>
              </a:solidFill>
              <a:ea typeface="Times New Roman" pitchFamily="-102" charset="0"/>
              <a:cs typeface="Times New Roman" pitchFamily="-102" charset="0"/>
            </a:endParaRP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/>
            <a:endParaRPr lang="fr-FR" sz="2300" dirty="0" smtClean="0">
              <a:solidFill>
                <a:srgbClr val="28C191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2120357" y="2029197"/>
            <a:ext cx="5344808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Comment publier et financer </a:t>
            </a:r>
          </a:p>
          <a:p>
            <a:pPr algn="ctr"/>
            <a:r>
              <a:rPr lang="fr-FR" sz="3300" b="1" dirty="0">
                <a:solidFill>
                  <a:srgbClr val="FF0000"/>
                </a:solidFill>
                <a:latin typeface="Calibri"/>
              </a:rPr>
              <a:t>l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es articles de recherche</a:t>
            </a:r>
          </a:p>
          <a:p>
            <a:pPr algn="ctr"/>
            <a:r>
              <a:rPr lang="fr-FR" sz="3300" b="1" dirty="0">
                <a:solidFill>
                  <a:srgbClr val="FF0000"/>
                </a:solidFill>
                <a:latin typeface="Calibri"/>
              </a:rPr>
              <a:t>à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l’ère numérique?</a:t>
            </a:r>
          </a:p>
        </p:txBody>
      </p:sp>
      <p:pic>
        <p:nvPicPr>
          <p:cNvPr id="5" name="Picture 10" descr="0_LMD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93023"/>
            <a:ext cx="1224136" cy="11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EN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356" y="44624"/>
            <a:ext cx="936104" cy="1233685"/>
          </a:xfrm>
          <a:prstGeom prst="rect">
            <a:avLst/>
          </a:prstGeom>
        </p:spPr>
      </p:pic>
      <p:cxnSp>
        <p:nvCxnSpPr>
          <p:cNvPr id="14" name="直線コネクタ 14"/>
          <p:cNvCxnSpPr>
            <a:cxnSpLocks noChangeShapeType="1"/>
          </p:cNvCxnSpPr>
          <p:nvPr/>
        </p:nvCxnSpPr>
        <p:spPr bwMode="auto">
          <a:xfrm>
            <a:off x="0" y="1371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13" name="Picture 3" descr="Paris-Sorbonn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01" y="44624"/>
            <a:ext cx="2203827" cy="1239294"/>
          </a:xfrm>
          <a:prstGeom prst="rect">
            <a:avLst/>
          </a:prstGeom>
        </p:spPr>
      </p:pic>
      <p:pic>
        <p:nvPicPr>
          <p:cNvPr id="11" name="Image 11" descr="PSL_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020" y="371215"/>
            <a:ext cx="1351292" cy="681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936" y="0"/>
            <a:ext cx="1550074" cy="134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3261" y="-90264"/>
            <a:ext cx="87612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Copyright / Droit d’auteur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65041"/>
            <a:ext cx="8204690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-  Grande Bretagne, 10 Avril 1710: Copyright</a:t>
            </a:r>
          </a:p>
          <a:p>
            <a:r>
              <a:rPr lang="en-US" sz="2000" dirty="0" smtClean="0">
                <a:latin typeface="Calibri"/>
                <a:cs typeface="Calibri"/>
              </a:rPr>
              <a:t>La </a:t>
            </a:r>
            <a:r>
              <a:rPr lang="en-US" sz="2000" dirty="0" err="1" smtClean="0">
                <a:latin typeface="Calibri"/>
                <a:cs typeface="Calibri"/>
              </a:rPr>
              <a:t>Reine</a:t>
            </a:r>
            <a:r>
              <a:rPr lang="en-US" sz="2000" dirty="0" smtClean="0">
                <a:latin typeface="Calibri"/>
                <a:cs typeface="Calibri"/>
              </a:rPr>
              <a:t> Anne </a:t>
            </a:r>
            <a:r>
              <a:rPr lang="en-US" sz="2000" dirty="0" err="1" smtClean="0">
                <a:latin typeface="Calibri"/>
                <a:cs typeface="Calibri"/>
              </a:rPr>
              <a:t>accorde</a:t>
            </a:r>
            <a:r>
              <a:rPr lang="en-US" sz="2000" dirty="0" smtClean="0">
                <a:latin typeface="Calibri"/>
                <a:cs typeface="Calibri"/>
              </a:rPr>
              <a:t> aux auteurs le </a:t>
            </a:r>
            <a:r>
              <a:rPr lang="en-US" sz="2000" dirty="0" err="1">
                <a:latin typeface="Calibri"/>
                <a:cs typeface="Calibri"/>
              </a:rPr>
              <a:t>droit</a:t>
            </a:r>
            <a:r>
              <a:rPr lang="en-US" sz="2000" dirty="0">
                <a:latin typeface="Calibri"/>
                <a:cs typeface="Calibri"/>
              </a:rPr>
              <a:t> de </a:t>
            </a:r>
            <a:r>
              <a:rPr lang="en-US" sz="2000" dirty="0" err="1" smtClean="0">
                <a:latin typeface="Calibri"/>
                <a:cs typeface="Calibri"/>
              </a:rPr>
              <a:t>contrôler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la </a:t>
            </a:r>
            <a:r>
              <a:rPr lang="en-US" sz="2000" dirty="0" err="1">
                <a:latin typeface="Calibri"/>
                <a:cs typeface="Calibri"/>
              </a:rPr>
              <a:t>copie</a:t>
            </a:r>
            <a:r>
              <a:rPr lang="en-US" sz="2000" dirty="0">
                <a:latin typeface="Calibri"/>
                <a:cs typeface="Calibri"/>
              </a:rPr>
              <a:t> de </a:t>
            </a:r>
            <a:r>
              <a:rPr lang="en-US" sz="2000" dirty="0" err="1">
                <a:latin typeface="Calibri"/>
                <a:cs typeface="Calibri"/>
              </a:rPr>
              <a:t>leurs</a:t>
            </a:r>
            <a:r>
              <a:rPr lang="en-US" sz="2000" dirty="0">
                <a:latin typeface="Calibri"/>
                <a:cs typeface="Calibri"/>
              </a:rPr>
              <a:t> </a:t>
            </a:r>
            <a:endParaRPr lang="en-US" sz="20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oeuvres. La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durée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du copyright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est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de 14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ans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,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renouvelable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une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fois</a:t>
            </a:r>
            <a:r>
              <a:rPr lang="en-US" sz="2000" dirty="0" smtClean="0">
                <a:latin typeface="Calibri"/>
                <a:cs typeface="Calibri"/>
              </a:rPr>
              <a:t>, </a:t>
            </a:r>
          </a:p>
          <a:p>
            <a:r>
              <a:rPr lang="en-US" sz="2000" dirty="0" smtClean="0">
                <a:latin typeface="Calibri"/>
                <a:cs typeface="Calibri"/>
              </a:rPr>
              <a:t>après </a:t>
            </a:r>
            <a:r>
              <a:rPr lang="en-US" sz="2000" dirty="0">
                <a:latin typeface="Calibri"/>
                <a:cs typeface="Calibri"/>
              </a:rPr>
              <a:t>quoi </a:t>
            </a:r>
            <a:r>
              <a:rPr lang="en-US" sz="2000" dirty="0" err="1" smtClean="0">
                <a:latin typeface="Calibri"/>
                <a:cs typeface="Calibri"/>
              </a:rPr>
              <a:t>leurs</a:t>
            </a:r>
            <a:r>
              <a:rPr lang="en-US" sz="2000" dirty="0" smtClean="0">
                <a:latin typeface="Calibri"/>
                <a:cs typeface="Calibri"/>
              </a:rPr>
              <a:t> oeuvres </a:t>
            </a:r>
            <a:r>
              <a:rPr lang="en-US" sz="2000" dirty="0" err="1" smtClean="0">
                <a:latin typeface="Calibri"/>
                <a:cs typeface="Calibri"/>
              </a:rPr>
              <a:t>entrent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dans</a:t>
            </a:r>
            <a:r>
              <a:rPr lang="en-US" sz="2000" dirty="0">
                <a:latin typeface="Calibri"/>
                <a:cs typeface="Calibri"/>
              </a:rPr>
              <a:t> le </a:t>
            </a:r>
            <a:r>
              <a:rPr lang="en-US" sz="2000" dirty="0" err="1">
                <a:latin typeface="Calibri"/>
                <a:cs typeface="Calibri"/>
              </a:rPr>
              <a:t>domaine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public.</a:t>
            </a:r>
            <a:endParaRPr lang="fr-FR" sz="2000" dirty="0" smtClean="0">
              <a:latin typeface="Calibri"/>
              <a:cs typeface="Calibri"/>
            </a:endParaRPr>
          </a:p>
          <a:p>
            <a:endParaRPr lang="fr-FR" sz="1000" dirty="0" smtClean="0">
              <a:solidFill>
                <a:srgbClr val="28C191"/>
              </a:solidFill>
              <a:latin typeface="Calibri"/>
              <a:cs typeface="Calibri"/>
            </a:endParaRPr>
          </a:p>
          <a:p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-  Etats-Unis, 4 Juillet 1776: Copyright</a:t>
            </a:r>
          </a:p>
          <a:p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lang="fr-FR" sz="2000" dirty="0" smtClean="0">
                <a:latin typeface="Calibri"/>
                <a:cs typeface="Calibri"/>
              </a:rPr>
              <a:t>’article 1 de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la Constitution des Etats-Unis protège le droit exclusif des </a:t>
            </a:r>
          </a:p>
          <a:p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auteurs </a:t>
            </a:r>
            <a:r>
              <a:rPr lang="fr-FR" sz="2000" dirty="0" smtClean="0">
                <a:latin typeface="Calibri"/>
                <a:cs typeface="Calibri"/>
              </a:rPr>
              <a:t>et la loi fédérale de 1790 instaure le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régime anglais du copyright</a:t>
            </a:r>
            <a:r>
              <a:rPr lang="fr-FR" sz="2000" dirty="0" smtClean="0">
                <a:latin typeface="Calibri"/>
                <a:cs typeface="Calibri"/>
              </a:rPr>
              <a:t>.</a:t>
            </a:r>
          </a:p>
          <a:p>
            <a:endParaRPr lang="fr-FR" sz="1000" dirty="0" smtClean="0">
              <a:solidFill>
                <a:srgbClr val="28C191"/>
              </a:solidFill>
              <a:latin typeface="Calibri"/>
              <a:cs typeface="Calibri"/>
            </a:endParaRPr>
          </a:p>
          <a:p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-  France, 4 Août 1789: Droit d’auteur</a:t>
            </a:r>
          </a:p>
          <a:p>
            <a:r>
              <a:rPr lang="fr-FR" sz="2000" dirty="0">
                <a:latin typeface="Calibri"/>
                <a:cs typeface="Calibri"/>
              </a:rPr>
              <a:t>L</a:t>
            </a:r>
            <a:r>
              <a:rPr lang="fr-FR" sz="2000" dirty="0" smtClean="0">
                <a:latin typeface="Calibri"/>
                <a:cs typeface="Calibri"/>
              </a:rPr>
              <a:t>es révolutionnaires abolissent les privilèges et accordent aux auteurs</a:t>
            </a:r>
          </a:p>
          <a:p>
            <a:r>
              <a:rPr lang="fr-FR" sz="2000" dirty="0">
                <a:latin typeface="Calibri"/>
                <a:cs typeface="Calibri"/>
              </a:rPr>
              <a:t>l</a:t>
            </a:r>
            <a:r>
              <a:rPr lang="fr-FR" sz="2000" dirty="0" smtClean="0">
                <a:latin typeface="Calibri"/>
                <a:cs typeface="Calibri"/>
              </a:rPr>
              <a:t>e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droit exclusif d’autoriser la reproduction de leurs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oeuvres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pendant </a:t>
            </a:r>
          </a:p>
          <a:p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toute leur vie et à leur héritiers pendant les cinq années suivantes</a:t>
            </a:r>
            <a:r>
              <a:rPr lang="fr-FR" sz="2000" dirty="0" smtClean="0">
                <a:latin typeface="Calibri"/>
                <a:cs typeface="Calibri"/>
              </a:rPr>
              <a:t>. </a:t>
            </a:r>
          </a:p>
          <a:p>
            <a:r>
              <a:rPr lang="en-US" sz="2000" dirty="0" err="1" smtClean="0">
                <a:latin typeface="Calibri"/>
                <a:cs typeface="Calibri"/>
              </a:rPr>
              <a:t>À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l’issue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de </a:t>
            </a:r>
            <a:r>
              <a:rPr lang="en-US" sz="2000" dirty="0" err="1">
                <a:latin typeface="Calibri"/>
                <a:cs typeface="Calibri"/>
              </a:rPr>
              <a:t>ce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délai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 smtClean="0">
                <a:latin typeface="Calibri"/>
                <a:cs typeface="Calibri"/>
              </a:rPr>
              <a:t>leurs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œuvres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entrent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dans</a:t>
            </a:r>
            <a:r>
              <a:rPr lang="en-US" sz="2000" dirty="0">
                <a:latin typeface="Calibri"/>
                <a:cs typeface="Calibri"/>
              </a:rPr>
              <a:t> le </a:t>
            </a:r>
            <a:r>
              <a:rPr lang="en-US" sz="2000" dirty="0" err="1">
                <a:latin typeface="Calibri"/>
                <a:cs typeface="Calibri"/>
              </a:rPr>
              <a:t>domaine</a:t>
            </a:r>
            <a:r>
              <a:rPr lang="en-US" sz="2000" dirty="0">
                <a:latin typeface="Calibri"/>
                <a:cs typeface="Calibri"/>
              </a:rPr>
              <a:t> public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Aujourd’hui</a:t>
            </a:r>
            <a:endParaRPr lang="en-US" sz="2000" dirty="0">
              <a:solidFill>
                <a:srgbClr val="28C191"/>
              </a:solidFill>
              <a:latin typeface="Calibri"/>
              <a:cs typeface="Calibri"/>
            </a:endParaRPr>
          </a:p>
          <a:p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Copyright: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Royaume-Uni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,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Etats-Unis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, pays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membres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du Commonwealth.</a:t>
            </a:r>
          </a:p>
          <a:p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Droit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d’auteur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: Europe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continentale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,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Amérique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Latine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,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Japon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,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Corée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.</a:t>
            </a:r>
            <a:endParaRPr lang="en-US" sz="2000" dirty="0" smtClean="0">
              <a:solidFill>
                <a:srgbClr val="3366FF"/>
              </a:solidFill>
              <a:latin typeface="Calibri"/>
              <a:cs typeface="Calibri"/>
            </a:endParaRPr>
          </a:p>
          <a:p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Pas de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propriété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intellectuelle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: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Inde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, Chine,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Russie</a:t>
            </a:r>
            <a:r>
              <a:rPr lang="en-US" sz="2000" dirty="0" smtClean="0">
                <a:latin typeface="Calibri"/>
                <a:cs typeface="Calibri"/>
              </a:rPr>
              <a:t>. 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Les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publicheurs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dominant </a:t>
            </a:r>
          </a:p>
          <a:p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le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marché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appliquent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le copyright </a:t>
            </a:r>
            <a:r>
              <a:rPr lang="en-US" sz="2000" dirty="0" smtClean="0">
                <a:latin typeface="Calibri"/>
                <a:cs typeface="Calibri"/>
              </a:rPr>
              <a:t>car </a:t>
            </a:r>
            <a:r>
              <a:rPr lang="en-US" sz="2000" dirty="0" err="1" smtClean="0">
                <a:latin typeface="Calibri"/>
                <a:cs typeface="Calibri"/>
              </a:rPr>
              <a:t>il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est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à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leur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avantage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  <a:endParaRPr lang="fr-FR" sz="20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4386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1303595"/>
            <a:ext cx="828092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 </a:t>
            </a:r>
            <a:r>
              <a:rPr lang="en-US" sz="2000" dirty="0" err="1" smtClean="0"/>
              <a:t>l’ère</a:t>
            </a:r>
            <a:r>
              <a:rPr lang="en-US" sz="2000" dirty="0" smtClean="0"/>
              <a:t> de </a:t>
            </a:r>
            <a:r>
              <a:rPr lang="en-US" sz="2000" dirty="0" err="1" smtClean="0"/>
              <a:t>l’imprimerie</a:t>
            </a:r>
            <a:r>
              <a:rPr lang="en-US" sz="2000" dirty="0" smtClean="0"/>
              <a:t> (suite </a:t>
            </a:r>
            <a:r>
              <a:rPr lang="en-US" sz="2000" dirty="0" err="1" smtClean="0"/>
              <a:t>à</a:t>
            </a:r>
            <a:r>
              <a:rPr lang="en-US" sz="2000" dirty="0" smtClean="0"/>
              <a:t> </a:t>
            </a:r>
            <a:r>
              <a:rPr lang="en-US" sz="2000" dirty="0" err="1" smtClean="0"/>
              <a:t>l’invention</a:t>
            </a:r>
            <a:r>
              <a:rPr lang="en-US" sz="2000" dirty="0" smtClean="0"/>
              <a:t> de la </a:t>
            </a:r>
            <a:r>
              <a:rPr lang="en-US" sz="2000" dirty="0" err="1" smtClean="0"/>
              <a:t>presse</a:t>
            </a:r>
            <a:r>
              <a:rPr lang="en-US" sz="2000" dirty="0" smtClean="0"/>
              <a:t> </a:t>
            </a:r>
            <a:r>
              <a:rPr lang="en-US" sz="2000" dirty="0" err="1" smtClean="0"/>
              <a:t>à</a:t>
            </a:r>
            <a:r>
              <a:rPr lang="en-US" sz="2000" dirty="0" smtClean="0"/>
              <a:t> </a:t>
            </a:r>
            <a:r>
              <a:rPr lang="en-US" sz="2000" dirty="0" err="1" smtClean="0"/>
              <a:t>papier</a:t>
            </a:r>
            <a:r>
              <a:rPr lang="en-US" sz="2000" dirty="0" smtClean="0"/>
              <a:t> par Johannes Gutenberg </a:t>
            </a:r>
            <a:r>
              <a:rPr lang="en-US" sz="2000" dirty="0" err="1" smtClean="0"/>
              <a:t>vers</a:t>
            </a:r>
            <a:r>
              <a:rPr lang="en-US" sz="2000" dirty="0" smtClean="0"/>
              <a:t> 1450 </a:t>
            </a:r>
            <a:r>
              <a:rPr lang="en-US" sz="2000" dirty="0" err="1" smtClean="0"/>
              <a:t>à</a:t>
            </a:r>
            <a:r>
              <a:rPr lang="en-US" sz="2000" dirty="0" smtClean="0"/>
              <a:t> </a:t>
            </a:r>
            <a:r>
              <a:rPr lang="en-US" sz="2000" dirty="0" err="1" smtClean="0"/>
              <a:t>Mayence</a:t>
            </a:r>
            <a:r>
              <a:rPr lang="en-US" sz="2000" dirty="0" smtClean="0"/>
              <a:t>) , </a:t>
            </a:r>
            <a:r>
              <a:rPr lang="en-US" sz="2000" dirty="0">
                <a:solidFill>
                  <a:srgbClr val="28C191"/>
                </a:solidFill>
              </a:rPr>
              <a:t>les </a:t>
            </a:r>
            <a:r>
              <a:rPr lang="en-US" sz="2000" dirty="0" err="1" smtClean="0">
                <a:solidFill>
                  <a:srgbClr val="28C191"/>
                </a:solidFill>
              </a:rPr>
              <a:t>chercheurs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>
                <a:solidFill>
                  <a:srgbClr val="28C191"/>
                </a:solidFill>
              </a:rPr>
              <a:t>n'avaient</a:t>
            </a:r>
            <a:r>
              <a:rPr lang="en-US" sz="2000" dirty="0">
                <a:solidFill>
                  <a:srgbClr val="28C191"/>
                </a:solidFill>
              </a:rPr>
              <a:t> </a:t>
            </a:r>
            <a:r>
              <a:rPr lang="en-US" sz="2000" dirty="0" err="1">
                <a:solidFill>
                  <a:srgbClr val="28C191"/>
                </a:solidFill>
              </a:rPr>
              <a:t>jamais</a:t>
            </a:r>
            <a:r>
              <a:rPr lang="en-US" sz="2000" dirty="0">
                <a:solidFill>
                  <a:srgbClr val="28C191"/>
                </a:solidFill>
              </a:rPr>
              <a:t> </a:t>
            </a:r>
            <a:r>
              <a:rPr lang="en-US" sz="2000" dirty="0" err="1">
                <a:solidFill>
                  <a:srgbClr val="28C191"/>
                </a:solidFill>
              </a:rPr>
              <a:t>critiqué</a:t>
            </a:r>
            <a:r>
              <a:rPr lang="en-US" sz="2000" dirty="0">
                <a:solidFill>
                  <a:srgbClr val="28C191"/>
                </a:solidFill>
              </a:rPr>
              <a:t> le </a:t>
            </a:r>
            <a:r>
              <a:rPr lang="en-US" sz="2000" dirty="0" err="1">
                <a:solidFill>
                  <a:srgbClr val="28C191"/>
                </a:solidFill>
              </a:rPr>
              <a:t>modèle</a:t>
            </a:r>
            <a:r>
              <a:rPr lang="en-US" sz="2000" dirty="0">
                <a:solidFill>
                  <a:srgbClr val="28C191"/>
                </a:solidFill>
              </a:rPr>
              <a:t> </a:t>
            </a:r>
            <a:r>
              <a:rPr lang="en-US" sz="2000" dirty="0" err="1">
                <a:solidFill>
                  <a:srgbClr val="28C191"/>
                </a:solidFill>
              </a:rPr>
              <a:t>économique</a:t>
            </a:r>
            <a:r>
              <a:rPr lang="en-US" sz="2000" dirty="0">
                <a:solidFill>
                  <a:srgbClr val="28C191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de </a:t>
            </a:r>
            <a:r>
              <a:rPr lang="en-US" sz="2000" dirty="0" smtClean="0">
                <a:solidFill>
                  <a:srgbClr val="000000"/>
                </a:solidFill>
              </a:rPr>
              <a:t>la publication des articles de </a:t>
            </a:r>
            <a:r>
              <a:rPr lang="en-US" sz="2000" dirty="0" err="1" smtClean="0">
                <a:solidFill>
                  <a:srgbClr val="000000"/>
                </a:solidFill>
              </a:rPr>
              <a:t>recherche</a:t>
            </a:r>
            <a:r>
              <a:rPr lang="en-US" sz="2000" dirty="0" smtClean="0"/>
              <a:t>, </a:t>
            </a:r>
            <a:r>
              <a:rPr lang="en-US" sz="2000" dirty="0" err="1">
                <a:solidFill>
                  <a:srgbClr val="28C191"/>
                </a:solidFill>
              </a:rPr>
              <a:t>où</a:t>
            </a:r>
            <a:r>
              <a:rPr lang="en-US" sz="2000" dirty="0"/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ils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devaient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céder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gratuitement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leurs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droits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d’auteur</a:t>
            </a:r>
            <a:r>
              <a:rPr lang="en-US" sz="2000" dirty="0" smtClean="0">
                <a:solidFill>
                  <a:srgbClr val="28C191"/>
                </a:solidFill>
              </a:rPr>
              <a:t> aux </a:t>
            </a:r>
            <a:r>
              <a:rPr lang="en-US" sz="2000" dirty="0" err="1" smtClean="0">
                <a:solidFill>
                  <a:srgbClr val="28C191"/>
                </a:solidFill>
              </a:rPr>
              <a:t>publicheurs</a:t>
            </a:r>
            <a:r>
              <a:rPr lang="en-US" sz="2000" dirty="0" smtClean="0"/>
              <a:t> et </a:t>
            </a:r>
            <a:r>
              <a:rPr lang="en-US" sz="2000" dirty="0" err="1" smtClean="0">
                <a:solidFill>
                  <a:srgbClr val="28C191"/>
                </a:solidFill>
              </a:rPr>
              <a:t>leur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acheter</a:t>
            </a:r>
            <a:r>
              <a:rPr lang="en-US" sz="2000" dirty="0" smtClean="0">
                <a:solidFill>
                  <a:srgbClr val="28C191"/>
                </a:solidFill>
              </a:rPr>
              <a:t> les revues </a:t>
            </a:r>
            <a:r>
              <a:rPr lang="en-US" sz="2000" dirty="0">
                <a:solidFill>
                  <a:srgbClr val="28C191"/>
                </a:solidFill>
              </a:rPr>
              <a:t>par </a:t>
            </a:r>
            <a:r>
              <a:rPr lang="en-US" sz="2000" dirty="0" err="1" smtClean="0">
                <a:solidFill>
                  <a:srgbClr val="28C191"/>
                </a:solidFill>
              </a:rPr>
              <a:t>abonnement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Il </a:t>
            </a:r>
            <a:r>
              <a:rPr lang="en-US" sz="2000" dirty="0" err="1" smtClean="0"/>
              <a:t>n'y</a:t>
            </a:r>
            <a:r>
              <a:rPr lang="en-US" sz="2000" dirty="0" smtClean="0"/>
              <a:t> </a:t>
            </a:r>
            <a:r>
              <a:rPr lang="en-US" sz="2000" dirty="0" err="1"/>
              <a:t>a</a:t>
            </a:r>
            <a:r>
              <a:rPr lang="en-US" sz="2000" dirty="0" err="1" smtClean="0"/>
              <a:t>vait</a:t>
            </a:r>
            <a:r>
              <a:rPr lang="en-US" sz="2000" dirty="0" smtClean="0"/>
              <a:t> </a:t>
            </a:r>
            <a:r>
              <a:rPr lang="en-US" sz="2000" dirty="0"/>
              <a:t>pas </a:t>
            </a:r>
            <a:r>
              <a:rPr lang="en-US" sz="2000" dirty="0" err="1"/>
              <a:t>d'autres</a:t>
            </a:r>
            <a:r>
              <a:rPr lang="en-US" sz="2000" dirty="0"/>
              <a:t> </a:t>
            </a:r>
            <a:r>
              <a:rPr lang="en-US" sz="2000" dirty="0" err="1"/>
              <a:t>moyens</a:t>
            </a:r>
            <a:r>
              <a:rPr lang="en-US" sz="2000" dirty="0"/>
              <a:t> de </a:t>
            </a:r>
            <a:r>
              <a:rPr lang="en-US" sz="2000" dirty="0" smtClean="0"/>
              <a:t>lire et de diffuser les revues de </a:t>
            </a:r>
            <a:r>
              <a:rPr lang="en-US" sz="2000" dirty="0" err="1" smtClean="0"/>
              <a:t>recherche</a:t>
            </a:r>
            <a:r>
              <a:rPr lang="en-US" sz="2000" dirty="0"/>
              <a:t>: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- </a:t>
            </a:r>
            <a:r>
              <a:rPr lang="en-US" sz="2000" dirty="0" smtClean="0">
                <a:solidFill>
                  <a:srgbClr val="3366FF"/>
                </a:solidFill>
              </a:rPr>
              <a:t>les </a:t>
            </a:r>
            <a:r>
              <a:rPr lang="en-US" sz="2000" dirty="0" err="1">
                <a:solidFill>
                  <a:srgbClr val="3366FF"/>
                </a:solidFill>
              </a:rPr>
              <a:t>chercheurs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err="1">
                <a:solidFill>
                  <a:srgbClr val="3366FF"/>
                </a:solidFill>
              </a:rPr>
              <a:t>soumettaient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3366FF"/>
                </a:solidFill>
              </a:rPr>
              <a:t>leurs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smtClean="0">
                <a:solidFill>
                  <a:srgbClr val="3366FF"/>
                </a:solidFill>
              </a:rPr>
              <a:t>articles aux revues sous </a:t>
            </a:r>
            <a:r>
              <a:rPr lang="en-US" sz="2000" dirty="0" err="1" smtClean="0">
                <a:solidFill>
                  <a:srgbClr val="3366FF"/>
                </a:solidFill>
              </a:rPr>
              <a:t>forme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</a:rPr>
              <a:t>manuscrite</a:t>
            </a:r>
            <a:r>
              <a:rPr lang="en-US" sz="2000" dirty="0"/>
              <a:t>,</a:t>
            </a:r>
            <a:r>
              <a:rPr lang="en-US" sz="2000" dirty="0" smtClean="0"/>
              <a:t> - </a:t>
            </a:r>
            <a:r>
              <a:rPr lang="en-US" sz="2000" dirty="0">
                <a:solidFill>
                  <a:srgbClr val="3366FF"/>
                </a:solidFill>
              </a:rPr>
              <a:t>l</a:t>
            </a:r>
            <a:r>
              <a:rPr lang="en-US" sz="2000" dirty="0" smtClean="0">
                <a:solidFill>
                  <a:srgbClr val="3366FF"/>
                </a:solidFill>
              </a:rPr>
              <a:t>es</a:t>
            </a:r>
            <a:r>
              <a:rPr lang="en-US" sz="2000" dirty="0" smtClean="0"/>
              <a:t> </a:t>
            </a:r>
            <a:r>
              <a:rPr lang="en-US" sz="2000" dirty="0" err="1">
                <a:solidFill>
                  <a:srgbClr val="3366FF"/>
                </a:solidFill>
              </a:rPr>
              <a:t>publicheurs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err="1">
                <a:solidFill>
                  <a:srgbClr val="3366FF"/>
                </a:solidFill>
              </a:rPr>
              <a:t>étaient</a:t>
            </a:r>
            <a:r>
              <a:rPr lang="en-US" sz="2000" dirty="0">
                <a:solidFill>
                  <a:srgbClr val="3366FF"/>
                </a:solidFill>
              </a:rPr>
              <a:t> des </a:t>
            </a:r>
            <a:r>
              <a:rPr lang="en-US" sz="2000" dirty="0" err="1">
                <a:solidFill>
                  <a:srgbClr val="3366FF"/>
                </a:solidFill>
              </a:rPr>
              <a:t>imprimeurs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smtClean="0">
                <a:solidFill>
                  <a:srgbClr val="3366FF"/>
                </a:solidFill>
              </a:rPr>
              <a:t>chargés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err="1"/>
              <a:t>mettre</a:t>
            </a:r>
            <a:r>
              <a:rPr lang="en-US" sz="2000" dirty="0"/>
              <a:t> en page, </a:t>
            </a:r>
            <a:r>
              <a:rPr lang="en-US" sz="2000" dirty="0" err="1" smtClean="0">
                <a:solidFill>
                  <a:srgbClr val="3366FF"/>
                </a:solidFill>
              </a:rPr>
              <a:t>d'imprimer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smtClean="0">
                <a:solidFill>
                  <a:srgbClr val="3366FF"/>
                </a:solidFill>
              </a:rPr>
              <a:t>et de </a:t>
            </a:r>
            <a:r>
              <a:rPr lang="en-US" sz="2000" dirty="0" err="1" smtClean="0">
                <a:solidFill>
                  <a:srgbClr val="3366FF"/>
                </a:solidFill>
              </a:rPr>
              <a:t>vendre</a:t>
            </a:r>
            <a:r>
              <a:rPr lang="en-US" sz="2000" dirty="0" smtClean="0">
                <a:solidFill>
                  <a:srgbClr val="3366FF"/>
                </a:solidFill>
              </a:rPr>
              <a:t> les </a:t>
            </a:r>
            <a:r>
              <a:rPr lang="en-US" sz="2000" dirty="0">
                <a:solidFill>
                  <a:srgbClr val="3366FF"/>
                </a:solidFill>
              </a:rPr>
              <a:t>revues de </a:t>
            </a:r>
            <a:r>
              <a:rPr lang="en-US" sz="2000" dirty="0" err="1" smtClean="0">
                <a:solidFill>
                  <a:srgbClr val="3366FF"/>
                </a:solidFill>
              </a:rPr>
              <a:t>recherche</a:t>
            </a:r>
            <a:r>
              <a:rPr lang="en-US" sz="2000" dirty="0">
                <a:solidFill>
                  <a:srgbClr val="3366FF"/>
                </a:solidFill>
              </a:rPr>
              <a:t> par </a:t>
            </a:r>
            <a:r>
              <a:rPr lang="en-US" sz="2000" dirty="0" err="1">
                <a:solidFill>
                  <a:srgbClr val="3366FF"/>
                </a:solidFill>
              </a:rPr>
              <a:t>abonnement</a:t>
            </a:r>
            <a:r>
              <a:rPr lang="en-US" sz="2000" dirty="0">
                <a:solidFill>
                  <a:srgbClr val="3366FF"/>
                </a:solidFill>
              </a:rPr>
              <a:t>  </a:t>
            </a:r>
            <a:endParaRPr lang="en-US" sz="2000" dirty="0" smtClean="0">
              <a:solidFill>
                <a:srgbClr val="3366FF"/>
              </a:solidFill>
            </a:endParaRPr>
          </a:p>
          <a:p>
            <a:r>
              <a:rPr lang="en-US" sz="2000" dirty="0" smtClean="0"/>
              <a:t>aux </a:t>
            </a:r>
            <a:r>
              <a:rPr lang="en-US" sz="2000" dirty="0" err="1" smtClean="0"/>
              <a:t>bibliothèques</a:t>
            </a:r>
            <a:r>
              <a:rPr lang="en-US" sz="2000" dirty="0" smtClean="0"/>
              <a:t> et aux </a:t>
            </a:r>
            <a:r>
              <a:rPr lang="en-US" sz="2000" dirty="0" err="1" smtClean="0"/>
              <a:t>particuliers</a:t>
            </a:r>
            <a:r>
              <a:rPr lang="en-US" sz="2000" dirty="0" smtClean="0"/>
              <a:t> qui les </a:t>
            </a:r>
            <a:r>
              <a:rPr lang="en-US" sz="2000" dirty="0" err="1" smtClean="0"/>
              <a:t>recevaient</a:t>
            </a:r>
            <a:r>
              <a:rPr lang="en-US" sz="2000" dirty="0" smtClean="0"/>
              <a:t> par la poste. 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Le 21ème siècle a vu </a:t>
            </a:r>
            <a:r>
              <a:rPr lang="en-US" sz="2000" dirty="0" err="1" smtClean="0">
                <a:solidFill>
                  <a:srgbClr val="FF0000"/>
                </a:solidFill>
              </a:rPr>
              <a:t>l’avénement</a:t>
            </a:r>
            <a:r>
              <a:rPr lang="en-US" sz="2000" dirty="0" smtClean="0">
                <a:solidFill>
                  <a:srgbClr val="FF0000"/>
                </a:solidFill>
              </a:rPr>
              <a:t> de </a:t>
            </a:r>
            <a:r>
              <a:rPr lang="en-US" sz="2000" dirty="0" err="1" smtClean="0">
                <a:solidFill>
                  <a:srgbClr val="FF0000"/>
                </a:solidFill>
              </a:rPr>
              <a:t>l’ère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munérique</a:t>
            </a:r>
            <a:r>
              <a:rPr lang="en-US" sz="2000" dirty="0" smtClean="0"/>
              <a:t>, grâce au </a:t>
            </a:r>
            <a:r>
              <a:rPr lang="en-US" sz="2000" dirty="0" err="1" smtClean="0"/>
              <a:t>développement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err="1">
                <a:solidFill>
                  <a:srgbClr val="000000"/>
                </a:solidFill>
              </a:rPr>
              <a:t>l’édition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électronique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,</a:t>
            </a:r>
            <a:r>
              <a:rPr lang="en-US" sz="2000" dirty="0"/>
              <a:t> </a:t>
            </a:r>
            <a:r>
              <a:rPr lang="en-US" sz="2000" dirty="0" err="1"/>
              <a:t>d’</a:t>
            </a:r>
            <a:r>
              <a:rPr lang="en-US" sz="2000" i="1" dirty="0" err="1"/>
              <a:t>Internet</a:t>
            </a:r>
            <a:r>
              <a:rPr lang="en-US" sz="2000" dirty="0"/>
              <a:t> et du </a:t>
            </a:r>
            <a:r>
              <a:rPr lang="en-US" sz="2000" i="1" dirty="0" smtClean="0"/>
              <a:t>Web</a:t>
            </a:r>
            <a:r>
              <a:rPr lang="en-US" sz="2000" dirty="0" smtClean="0"/>
              <a:t>. </a:t>
            </a:r>
          </a:p>
          <a:p>
            <a:r>
              <a:rPr lang="en-US" sz="2000" dirty="0" err="1" smtClean="0"/>
              <a:t>Aujourd’hui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les </a:t>
            </a:r>
            <a:r>
              <a:rPr lang="en-US" sz="2000" dirty="0" err="1" smtClean="0">
                <a:solidFill>
                  <a:srgbClr val="FF0000"/>
                </a:solidFill>
              </a:rPr>
              <a:t>chercheurs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soumettent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leurs</a:t>
            </a:r>
            <a:r>
              <a:rPr lang="en-US" sz="2000" dirty="0" smtClean="0">
                <a:solidFill>
                  <a:srgbClr val="FF0000"/>
                </a:solidFill>
              </a:rPr>
              <a:t> articles </a:t>
            </a:r>
            <a:r>
              <a:rPr lang="en-US" sz="2000" dirty="0">
                <a:solidFill>
                  <a:srgbClr val="FF0000"/>
                </a:solidFill>
              </a:rPr>
              <a:t>aux revues </a:t>
            </a:r>
            <a:r>
              <a:rPr lang="en-US" sz="2000" dirty="0" err="1"/>
              <a:t>sur</a:t>
            </a:r>
            <a:r>
              <a:rPr lang="en-US" sz="2000" dirty="0"/>
              <a:t> la </a:t>
            </a:r>
            <a:r>
              <a:rPr lang="en-US" sz="2000" dirty="0" err="1"/>
              <a:t>plateforme</a:t>
            </a:r>
            <a:r>
              <a:rPr lang="en-US" sz="2000" dirty="0"/>
              <a:t> du </a:t>
            </a:r>
            <a:r>
              <a:rPr lang="en-US" sz="2000" dirty="0" err="1" smtClean="0"/>
              <a:t>publicheur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après les </a:t>
            </a:r>
            <a:r>
              <a:rPr lang="en-US" sz="2000" dirty="0" err="1" smtClean="0">
                <a:solidFill>
                  <a:srgbClr val="FF0000"/>
                </a:solidFill>
              </a:rPr>
              <a:t>avoir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mis</a:t>
            </a:r>
            <a:r>
              <a:rPr lang="en-US" sz="2000" dirty="0" smtClean="0">
                <a:solidFill>
                  <a:srgbClr val="FF0000"/>
                </a:solidFill>
              </a:rPr>
              <a:t> en page `</a:t>
            </a:r>
            <a:r>
              <a:rPr lang="en-US" sz="2000" dirty="0" err="1" smtClean="0">
                <a:solidFill>
                  <a:srgbClr val="FF0000"/>
                </a:solidFill>
              </a:rPr>
              <a:t>prêts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à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imprimer</a:t>
            </a:r>
            <a:r>
              <a:rPr lang="en-US" sz="2000" dirty="0" smtClean="0">
                <a:solidFill>
                  <a:srgbClr val="FF0000"/>
                </a:solidFill>
              </a:rPr>
              <a:t>’</a:t>
            </a:r>
            <a:r>
              <a:rPr lang="en-US" sz="2000" dirty="0" smtClean="0"/>
              <a:t>.</a:t>
            </a:r>
          </a:p>
          <a:p>
            <a:endParaRPr lang="en-US" dirty="0"/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03261" y="-90264"/>
            <a:ext cx="87612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La publication à l’ère de l’imprimerie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3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0872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2968" y="-162272"/>
            <a:ext cx="89435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smtClean="0">
                <a:solidFill>
                  <a:srgbClr val="FF0000"/>
                </a:solidFill>
                <a:latin typeface="Arial"/>
              </a:rPr>
              <a:t>Invention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de la publication numérique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482236"/>
            <a:ext cx="946449" cy="331140"/>
          </a:xfrm>
          <a:prstGeom prst="rect">
            <a:avLst/>
          </a:prstGeom>
        </p:spPr>
      </p:pic>
      <p:sp>
        <p:nvSpPr>
          <p:cNvPr id="18" name="ZoneTexte 14"/>
          <p:cNvSpPr txBox="1">
            <a:spLocks noChangeArrowheads="1"/>
          </p:cNvSpPr>
          <p:nvPr/>
        </p:nvSpPr>
        <p:spPr bwMode="auto">
          <a:xfrm>
            <a:off x="-36512" y="460112"/>
            <a:ext cx="9001000" cy="69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200" dirty="0" smtClean="0">
              <a:solidFill>
                <a:srgbClr val="0000FF"/>
              </a:solidFill>
              <a:latin typeface="Calibri"/>
            </a:endParaRPr>
          </a:p>
          <a:p>
            <a:pPr marL="342900" indent="-342900" algn="ctr">
              <a:buFont typeface="Arial"/>
              <a:buChar char="•"/>
            </a:pPr>
            <a:endParaRPr lang="fr-FR" sz="2000" dirty="0" smtClean="0">
              <a:latin typeface="Calibri"/>
              <a:cs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fr-FR" sz="2000" dirty="0" smtClean="0">
                <a:latin typeface="Calibri"/>
                <a:cs typeface="Calibri"/>
              </a:rPr>
              <a:t>En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1978</a:t>
            </a:r>
            <a:r>
              <a:rPr lang="is-IS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  <a:cs typeface="Calibri"/>
              </a:rPr>
              <a:t>Donald </a:t>
            </a:r>
            <a:r>
              <a:rPr lang="fr-FR" sz="2000" i="1" dirty="0" err="1" smtClean="0">
                <a:solidFill>
                  <a:srgbClr val="FF0000"/>
                </a:solidFill>
                <a:latin typeface="Calibri"/>
                <a:cs typeface="Calibri"/>
              </a:rPr>
              <a:t>Knuth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professeur d’informatique à l’Université de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Stanford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conçoit et développe le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logiciel libre </a:t>
            </a:r>
            <a:r>
              <a:rPr lang="fr-FR" sz="2000" i="1" dirty="0" err="1" smtClean="0">
                <a:solidFill>
                  <a:srgbClr val="FF0000"/>
                </a:solidFill>
                <a:latin typeface="Calibri"/>
                <a:cs typeface="Calibri"/>
              </a:rPr>
              <a:t>TeX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pour la mise en page des articles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</a:p>
          <a:p>
            <a:pPr algn="ctr"/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n particulier pour les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formules mathématiques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algn="ctr"/>
            <a:endParaRPr lang="fr-FR" sz="10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En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1989 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  <a:cs typeface="Calibri"/>
              </a:rPr>
              <a:t>Tim Bernes-Lee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et 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  <a:cs typeface="Calibri"/>
              </a:rPr>
              <a:t>Roger </a:t>
            </a:r>
            <a:r>
              <a:rPr lang="fr-FR" sz="2000" i="1" dirty="0" err="1" smtClean="0">
                <a:solidFill>
                  <a:srgbClr val="FF0000"/>
                </a:solidFill>
                <a:latin typeface="Calibri"/>
                <a:cs typeface="Calibri"/>
              </a:rPr>
              <a:t>Cailliau</a:t>
            </a:r>
            <a:r>
              <a:rPr lang="fr-FR" sz="2000" dirty="0" smtClean="0">
                <a:latin typeface="Calibri"/>
                <a:cs typeface="Calibri"/>
              </a:rPr>
              <a:t>, </a:t>
            </a:r>
            <a:r>
              <a:rPr lang="fr-FR" sz="2000" dirty="0">
                <a:latin typeface="Calibri"/>
                <a:cs typeface="Calibri"/>
              </a:rPr>
              <a:t>informaticiens </a:t>
            </a:r>
            <a:r>
              <a:rPr lang="fr-FR" sz="2000" dirty="0" smtClean="0">
                <a:latin typeface="Calibri"/>
                <a:cs typeface="Calibri"/>
              </a:rPr>
              <a:t>au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CERN, 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introduisent les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adresses 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  <a:cs typeface="Calibri"/>
              </a:rPr>
              <a:t>URL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, le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protocole de communication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  <a:cs typeface="Calibri"/>
              </a:rPr>
              <a:t> http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le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langage hypertexte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  <a:cs typeface="Calibri"/>
              </a:rPr>
              <a:t>html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qui permettent au Web de fonctionner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Ils refusent de les breveter afin que tout le monde puisse en profiter librement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. </a:t>
            </a:r>
            <a:endParaRPr lang="fr-FR" sz="2000" i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/>
            <a:endParaRPr lang="fr-FR" sz="1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En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1991 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  <a:cs typeface="Calibri"/>
              </a:rPr>
              <a:t>Paul </a:t>
            </a:r>
            <a:r>
              <a:rPr lang="fr-FR" sz="2000" i="1" dirty="0" err="1" smtClean="0">
                <a:solidFill>
                  <a:srgbClr val="FF0000"/>
                </a:solidFill>
                <a:latin typeface="Calibri"/>
                <a:cs typeface="Calibri"/>
              </a:rPr>
              <a:t>Ginsparg</a:t>
            </a:r>
            <a:r>
              <a:rPr lang="fr-FR" sz="2000" dirty="0">
                <a:latin typeface="Calibri"/>
                <a:cs typeface="Calibri"/>
              </a:rPr>
              <a:t>,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physicien au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Los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Alamos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National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Laboratory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crée la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plate-forme en accès libre </a:t>
            </a:r>
            <a:r>
              <a:rPr lang="fr-FR" sz="2000" i="1" dirty="0" err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lang="fr-FR" sz="2000" i="1" dirty="0" err="1" smtClean="0">
                <a:solidFill>
                  <a:srgbClr val="FF0000"/>
                </a:solidFill>
                <a:latin typeface="Calibri"/>
                <a:cs typeface="Calibri"/>
              </a:rPr>
              <a:t>rXiv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pour échanger les prépublications (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preprints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) de physique, mathématiques et informatique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entre chercheurs</a:t>
            </a:r>
            <a:r>
              <a:rPr lang="fr-FR" sz="2000" dirty="0" smtClean="0">
                <a:latin typeface="Calibri"/>
                <a:cs typeface="Calibri"/>
              </a:rPr>
              <a:t>.</a:t>
            </a:r>
            <a:endParaRPr lang="fr-FR" sz="2000" dirty="0">
              <a:latin typeface="Calibri"/>
              <a:cs typeface="Calibri"/>
            </a:endParaRPr>
          </a:p>
          <a:p>
            <a:pPr algn="ctr"/>
            <a:endParaRPr lang="fr-FR" sz="1000" i="1" dirty="0" smtClean="0">
              <a:latin typeface="Calibri"/>
              <a:cs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En </a:t>
            </a:r>
            <a:r>
              <a:rPr lang="is-IS" sz="2000" dirty="0" smtClean="0">
                <a:solidFill>
                  <a:srgbClr val="FF0000"/>
                </a:solidFill>
                <a:latin typeface="Calibri"/>
                <a:cs typeface="Calibri"/>
              </a:rPr>
              <a:t>1994 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  <a:cs typeface="Calibri"/>
              </a:rPr>
              <a:t>Michael Jensen</a:t>
            </a:r>
            <a:r>
              <a:rPr lang="fr-FR" sz="2000" dirty="0">
                <a:latin typeface="Calibri"/>
                <a:cs typeface="Calibri"/>
              </a:rPr>
              <a:t>,</a:t>
            </a:r>
            <a:r>
              <a:rPr lang="is-IS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s-IS" sz="2000" dirty="0" smtClean="0">
                <a:solidFill>
                  <a:srgbClr val="000000"/>
                </a:solidFill>
                <a:latin typeface="Calibri"/>
                <a:cs typeface="Calibri"/>
              </a:rPr>
              <a:t>professeur </a:t>
            </a:r>
            <a:r>
              <a:rPr lang="is-IS" sz="2000" dirty="0">
                <a:solidFill>
                  <a:srgbClr val="000000"/>
                </a:solidFill>
                <a:latin typeface="Calibri"/>
                <a:cs typeface="Calibri"/>
              </a:rPr>
              <a:t>d’économie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à l’Université d’Harvard, </a:t>
            </a:r>
          </a:p>
          <a:p>
            <a:pPr algn="ctr"/>
            <a:r>
              <a:rPr lang="en-US" sz="2000" dirty="0" err="1" smtClean="0">
                <a:latin typeface="Calibri"/>
                <a:cs typeface="Calibri"/>
              </a:rPr>
              <a:t>crée</a:t>
            </a:r>
            <a:r>
              <a:rPr lang="en-US" sz="2000" dirty="0" smtClean="0">
                <a:latin typeface="Calibri"/>
                <a:cs typeface="Calibri"/>
              </a:rPr>
              <a:t> la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plate-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forme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en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libre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  <a:cs typeface="Calibri"/>
              </a:rPr>
              <a:t>SSRN  </a:t>
            </a:r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pour échanger les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prépublications</a:t>
            </a:r>
          </a:p>
          <a:p>
            <a:pPr algn="ctr"/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d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’économie et de </a:t>
            </a:r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sciences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sociales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, qui était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le plus grand dépôt  de prépublications 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en accès libre  mais le </a:t>
            </a:r>
            <a:r>
              <a:rPr lang="fr-FR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publicheur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 commercial </a:t>
            </a:r>
            <a:r>
              <a:rPr lang="fr-FR" sz="2000" i="1" dirty="0" smtClean="0">
                <a:solidFill>
                  <a:srgbClr val="28C191"/>
                </a:solidFill>
                <a:latin typeface="Calibri"/>
                <a:cs typeface="Calibri"/>
              </a:rPr>
              <a:t>Elsevier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 l’a racheté en 2016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algn="ctr"/>
            <a:endParaRPr lang="fr-FR" sz="1000" dirty="0" smtClean="0">
              <a:latin typeface="Calibri"/>
              <a:cs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fr-FR" sz="2000" dirty="0">
                <a:latin typeface="Calibri"/>
                <a:cs typeface="Calibri"/>
              </a:rPr>
              <a:t>E</a:t>
            </a:r>
            <a:r>
              <a:rPr lang="fr-FR" sz="2000" dirty="0" smtClean="0">
                <a:latin typeface="Calibri"/>
                <a:cs typeface="Calibri"/>
              </a:rPr>
              <a:t>n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1998</a:t>
            </a:r>
            <a:r>
              <a:rPr lang="is-I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is-IS" sz="2000" i="1" dirty="0">
                <a:solidFill>
                  <a:srgbClr val="FF0000"/>
                </a:solidFill>
                <a:latin typeface="Calibri"/>
                <a:cs typeface="Calibri"/>
              </a:rPr>
              <a:t>John </a:t>
            </a:r>
            <a:r>
              <a:rPr lang="is-IS" sz="2000" i="1" dirty="0" smtClean="0">
                <a:solidFill>
                  <a:srgbClr val="FF0000"/>
                </a:solidFill>
                <a:latin typeface="Calibri"/>
                <a:cs typeface="Calibri"/>
              </a:rPr>
              <a:t>Willinsky</a:t>
            </a:r>
            <a:r>
              <a:rPr lang="fr-FR" sz="2000" dirty="0">
                <a:latin typeface="Calibri"/>
                <a:cs typeface="Calibri"/>
              </a:rPr>
              <a:t>,</a:t>
            </a:r>
            <a:r>
              <a:rPr lang="is-IS" sz="2000" dirty="0">
                <a:latin typeface="Calibri"/>
                <a:cs typeface="Calibri"/>
              </a:rPr>
              <a:t> </a:t>
            </a:r>
            <a:r>
              <a:rPr lang="is-IS" sz="2000" dirty="0" smtClean="0">
                <a:latin typeface="Calibri"/>
                <a:cs typeface="Calibri"/>
              </a:rPr>
              <a:t>professeur</a:t>
            </a:r>
            <a:r>
              <a:rPr lang="is-IS" sz="2000" i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à l’Université de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Stanford</a:t>
            </a:r>
            <a:endParaRPr lang="fr-FR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fr-FR" sz="2000" dirty="0">
                <a:latin typeface="Calibri"/>
                <a:cs typeface="Calibri"/>
              </a:rPr>
              <a:t>c</a:t>
            </a:r>
            <a:r>
              <a:rPr lang="is-IS" sz="2000" dirty="0" smtClean="0">
                <a:latin typeface="Calibri"/>
                <a:cs typeface="Calibri"/>
              </a:rPr>
              <a:t>rée </a:t>
            </a:r>
            <a:r>
              <a:rPr lang="is-IS" sz="2000" dirty="0" smtClean="0">
                <a:solidFill>
                  <a:srgbClr val="000000"/>
                </a:solidFill>
                <a:latin typeface="Calibri"/>
                <a:cs typeface="Calibri"/>
              </a:rPr>
              <a:t>le </a:t>
            </a:r>
            <a:r>
              <a:rPr lang="is-IS" sz="2000" dirty="0" smtClean="0">
                <a:solidFill>
                  <a:srgbClr val="FF0000"/>
                </a:solidFill>
                <a:latin typeface="Calibri"/>
                <a:cs typeface="Calibri"/>
              </a:rPr>
              <a:t>logiciel libre </a:t>
            </a:r>
            <a:r>
              <a:rPr lang="is-IS" sz="2000" i="1" dirty="0" smtClean="0">
                <a:solidFill>
                  <a:srgbClr val="FF0000"/>
                </a:solidFill>
                <a:latin typeface="Calibri"/>
                <a:cs typeface="Calibri"/>
              </a:rPr>
              <a:t>OJS (Open Journal System)</a:t>
            </a:r>
            <a:r>
              <a:rPr lang="is-I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s-IS" sz="2000" dirty="0" smtClean="0">
                <a:solidFill>
                  <a:srgbClr val="3366FF"/>
                </a:solidFill>
                <a:latin typeface="Calibri"/>
                <a:cs typeface="Calibri"/>
              </a:rPr>
              <a:t>pour gérer la révision par les pairs et la publication d’articles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, qui est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utilisé par 35 000 revues de recherche.</a:t>
            </a:r>
            <a:r>
              <a:rPr lang="is-I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</a:p>
          <a:p>
            <a:pPr algn="ctr"/>
            <a:endParaRPr lang="fr-FR" sz="2000" dirty="0" smtClean="0">
              <a:latin typeface="Calibri"/>
              <a:cs typeface="Calibri"/>
            </a:endParaRPr>
          </a:p>
          <a:p>
            <a:pPr algn="ctr"/>
            <a:endParaRPr lang="fr-FR" sz="1200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08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1007" y="2712402"/>
            <a:ext cx="7935135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Comment </a:t>
            </a:r>
            <a:r>
              <a:rPr lang="en-US" sz="2400" dirty="0" err="1" smtClean="0"/>
              <a:t>quelques</a:t>
            </a:r>
            <a:r>
              <a:rPr lang="en-US" sz="2400" dirty="0" smtClean="0"/>
              <a:t> </a:t>
            </a:r>
            <a:r>
              <a:rPr lang="en-US" sz="2400" dirty="0" err="1" smtClean="0"/>
              <a:t>grands</a:t>
            </a:r>
            <a:r>
              <a:rPr lang="en-US" sz="2400" dirty="0" smtClean="0"/>
              <a:t> </a:t>
            </a:r>
            <a:r>
              <a:rPr lang="en-US" sz="2400" dirty="0" err="1" smtClean="0"/>
              <a:t>publicheurs</a:t>
            </a:r>
            <a:r>
              <a:rPr lang="en-US" sz="2400" dirty="0" smtClean="0"/>
              <a:t> </a:t>
            </a:r>
            <a:r>
              <a:rPr lang="en-US" sz="2400" dirty="0" err="1" smtClean="0"/>
              <a:t>commerciaux</a:t>
            </a:r>
            <a:r>
              <a:rPr lang="en-US" sz="2400" dirty="0" smtClean="0"/>
              <a:t> </a:t>
            </a:r>
            <a:r>
              <a:rPr lang="en-US" sz="2400" dirty="0" err="1" smtClean="0"/>
              <a:t>privés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err="1"/>
              <a:t>o</a:t>
            </a:r>
            <a:r>
              <a:rPr lang="en-US" sz="2400" dirty="0" err="1" smtClean="0"/>
              <a:t>nt-ils</a:t>
            </a:r>
            <a:r>
              <a:rPr lang="en-US" sz="2400" dirty="0" smtClean="0"/>
              <a:t> </a:t>
            </a:r>
            <a:r>
              <a:rPr lang="en-US" sz="2400" dirty="0" err="1" smtClean="0"/>
              <a:t>pris</a:t>
            </a:r>
            <a:r>
              <a:rPr lang="en-US" sz="2400" dirty="0" smtClean="0"/>
              <a:t> de </a:t>
            </a:r>
            <a:r>
              <a:rPr lang="en-US" sz="2400" dirty="0" err="1" smtClean="0"/>
              <a:t>contrôle</a:t>
            </a:r>
            <a:r>
              <a:rPr lang="en-US" sz="2400" dirty="0" smtClean="0"/>
              <a:t> des articles et des revues de </a:t>
            </a:r>
            <a:r>
              <a:rPr lang="en-US" sz="2400" dirty="0" err="1" smtClean="0"/>
              <a:t>recherche</a:t>
            </a:r>
            <a:endParaRPr lang="en-US" sz="2400" dirty="0" smtClean="0"/>
          </a:p>
        </p:txBody>
      </p:sp>
      <p:pic>
        <p:nvPicPr>
          <p:cNvPr id="3" name="Picture 2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3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7"/>
          <p:cNvSpPr txBox="1">
            <a:spLocks/>
          </p:cNvSpPr>
          <p:nvPr/>
        </p:nvSpPr>
        <p:spPr>
          <a:xfrm>
            <a:off x="549897" y="1052736"/>
            <a:ext cx="7838527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000" dirty="0" smtClean="0">
                <a:latin typeface="Calibri"/>
                <a:cs typeface="Calibri"/>
              </a:rPr>
              <a:t>Aujourd’hui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les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publicheurs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possèdent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les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revues </a:t>
            </a:r>
            <a:r>
              <a:rPr lang="fr-FR" sz="2000" dirty="0" smtClean="0">
                <a:latin typeface="Calibri"/>
                <a:cs typeface="Calibri"/>
              </a:rPr>
              <a:t>et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les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articles </a:t>
            </a:r>
            <a:r>
              <a:rPr lang="fr-FR" sz="2000" dirty="0" smtClean="0">
                <a:latin typeface="Calibri"/>
                <a:cs typeface="Calibri"/>
              </a:rPr>
              <a:t>car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ils obligent les chercheurs à leur céder gratuitement leur copyright/droit d’auteur</a:t>
            </a:r>
            <a:r>
              <a:rPr lang="fr-FR" sz="2000" dirty="0" smtClean="0">
                <a:latin typeface="Calibri"/>
                <a:cs typeface="Calibri"/>
              </a:rPr>
              <a:t>. Ils leur demandent d’assurer gratuitement le fonctionnement des comités éditoriaux et la révision des articles par les pairs.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9897" y="2989401"/>
            <a:ext cx="7838527" cy="101566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fr-FR" sz="2000" dirty="0" smtClean="0">
                <a:latin typeface="Calibri"/>
                <a:cs typeface="Calibri"/>
              </a:rPr>
              <a:t>Ce </a:t>
            </a:r>
            <a:r>
              <a:rPr lang="fr-FR" sz="2000" dirty="0">
                <a:solidFill>
                  <a:srgbClr val="FF0000"/>
                </a:solidFill>
                <a:latin typeface="Calibri"/>
                <a:cs typeface="Calibri"/>
              </a:rPr>
              <a:t>modèle économique </a:t>
            </a:r>
            <a:r>
              <a:rPr lang="fr-FR" sz="2000" dirty="0">
                <a:latin typeface="Calibri"/>
                <a:cs typeface="Calibri"/>
              </a:rPr>
              <a:t>date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de l’ère de l’imprimerie</a:t>
            </a:r>
            <a:r>
              <a:rPr lang="fr-FR" sz="2000" dirty="0">
                <a:latin typeface="Calibri"/>
                <a:cs typeface="Calibri"/>
              </a:rPr>
              <a:t>,</a:t>
            </a:r>
            <a:r>
              <a:rPr lang="fr-FR" sz="2000" dirty="0" smtClean="0">
                <a:latin typeface="Calibri"/>
                <a:cs typeface="Calibri"/>
              </a:rPr>
              <a:t> avant </a:t>
            </a:r>
            <a:r>
              <a:rPr lang="fr-FR" sz="2000" i="1" dirty="0" smtClean="0">
                <a:latin typeface="Calibri"/>
                <a:cs typeface="Calibri"/>
              </a:rPr>
              <a:t>Internet</a:t>
            </a:r>
            <a:r>
              <a:rPr lang="fr-FR" sz="2000" dirty="0">
                <a:latin typeface="Calibri"/>
                <a:cs typeface="Calibri"/>
              </a:rPr>
              <a:t>,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mais il n’a plus de sens à l’ère numérique, sinon celui d’augmenter les profits</a:t>
            </a:r>
            <a:r>
              <a:rPr lang="fr-FR" sz="2000" dirty="0" smtClean="0">
                <a:latin typeface="Calibri"/>
                <a:cs typeface="Calibri"/>
              </a:rPr>
              <a:t> des </a:t>
            </a:r>
            <a:r>
              <a:rPr lang="fr-FR" sz="2000" dirty="0" err="1" smtClean="0">
                <a:latin typeface="Calibri"/>
                <a:cs typeface="Calibri"/>
              </a:rPr>
              <a:t>publicheurs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>
                <a:latin typeface="Calibri"/>
                <a:cs typeface="Calibri"/>
              </a:rPr>
              <a:t>d</a:t>
            </a:r>
            <a:r>
              <a:rPr lang="fr-FR" sz="2000" dirty="0" smtClean="0">
                <a:latin typeface="Calibri"/>
                <a:cs typeface="Calibri"/>
              </a:rPr>
              <a:t>ominant le marché et de leurs actionnaires.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9" name="ZoneTexte 14"/>
          <p:cNvSpPr txBox="1"/>
          <p:nvPr/>
        </p:nvSpPr>
        <p:spPr>
          <a:xfrm>
            <a:off x="2555776" y="5661248"/>
            <a:ext cx="4392488" cy="92333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Pour en savoir plus, voir :</a:t>
            </a:r>
          </a:p>
          <a:p>
            <a:pPr algn="ctr"/>
            <a:r>
              <a:rPr lang="fr-FR" i="1" dirty="0" smtClean="0">
                <a:latin typeface="Times"/>
              </a:rPr>
              <a:t>#</a:t>
            </a:r>
            <a:r>
              <a:rPr lang="fr-FR" i="1" dirty="0" err="1" smtClean="0">
                <a:latin typeface="Times"/>
              </a:rPr>
              <a:t>DataGueule</a:t>
            </a:r>
            <a:r>
              <a:rPr lang="fr-FR" i="1" dirty="0" smtClean="0">
                <a:latin typeface="Times"/>
              </a:rPr>
              <a:t> 63, Privés de savoir?</a:t>
            </a:r>
          </a:p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www.dailymotion.com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>
                <a:latin typeface="Times"/>
              </a:rPr>
              <a:t>video</a:t>
            </a:r>
            <a:r>
              <a:rPr lang="fr-FR" i="1" dirty="0">
                <a:latin typeface="Times"/>
              </a:rPr>
              <a:t>/x4xsc8b</a:t>
            </a:r>
            <a:endParaRPr lang="fr-FR" i="1" dirty="0" smtClean="0">
              <a:latin typeface="Times"/>
            </a:endParaRPr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60040" y="-90264"/>
            <a:ext cx="99005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publicheurs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ont le contrôle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1" name="Espace réservé du contenu 27"/>
          <p:cNvSpPr>
            <a:spLocks noGrp="1"/>
          </p:cNvSpPr>
          <p:nvPr>
            <p:ph idx="1"/>
          </p:nvPr>
        </p:nvSpPr>
        <p:spPr>
          <a:xfrm>
            <a:off x="539551" y="4221088"/>
            <a:ext cx="7622503" cy="1477327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rgbClr val="28C191"/>
                </a:solidFill>
                <a:latin typeface="Calibri"/>
                <a:cs typeface="Calibri"/>
              </a:rPr>
              <a:t>L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es chercheurs veulent reprendre le contrôle des revues de recherche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</a:p>
          <a:p>
            <a:pPr marL="0" indent="0">
              <a:buNone/>
            </a:pPr>
            <a:r>
              <a:rPr lang="fr-FR" sz="2000" dirty="0" smtClean="0">
                <a:latin typeface="Calibri"/>
                <a:cs typeface="Calibri"/>
              </a:rPr>
              <a:t>dont ils assurent l’évaluation par les pairs,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et des articles de recherche</a:t>
            </a:r>
            <a:r>
              <a:rPr lang="fr-FR" sz="2000" dirty="0">
                <a:solidFill>
                  <a:srgbClr val="000000"/>
                </a:solidFill>
                <a:cs typeface="Calibri"/>
              </a:rPr>
              <a:t>,</a:t>
            </a:r>
            <a:endParaRPr lang="fr-FR" sz="2000" dirty="0" smtClean="0">
              <a:solidFill>
                <a:srgbClr val="28C19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qu’ils rédigent, ceci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afin de maximiser leur dissémination</a:t>
            </a:r>
            <a:r>
              <a:rPr lang="fr-FR" sz="2000" dirty="0" smtClean="0">
                <a:latin typeface="Calibri"/>
                <a:cs typeface="Calibri"/>
              </a:rPr>
              <a:t>. </a:t>
            </a:r>
          </a:p>
          <a:p>
            <a:pPr marL="0" indent="0">
              <a:lnSpc>
                <a:spcPct val="110000"/>
              </a:lnSpc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14620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-762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Quels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publicheurs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dominent?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086793" y="1124744"/>
            <a:ext cx="70504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Quatre entreprises commerciales privées dominent le ‘marché’ </a:t>
            </a:r>
            <a:r>
              <a:rPr lang="fr-FR" sz="2000" dirty="0" smtClean="0">
                <a:latin typeface="Calibri"/>
                <a:cs typeface="Calibri"/>
              </a:rPr>
              <a:t>:</a:t>
            </a:r>
          </a:p>
          <a:p>
            <a:pPr algn="ctr"/>
            <a:r>
              <a:rPr lang="fr-FR" sz="2000" i="1" dirty="0" smtClean="0">
                <a:latin typeface="Calibri"/>
                <a:cs typeface="Calibri"/>
              </a:rPr>
              <a:t>Reed Elsevier</a:t>
            </a:r>
            <a:r>
              <a:rPr lang="fr-FR" sz="2000" dirty="0" smtClean="0">
                <a:latin typeface="Calibri"/>
                <a:cs typeface="Calibri"/>
              </a:rPr>
              <a:t>, </a:t>
            </a:r>
            <a:r>
              <a:rPr lang="fr-FR" sz="2000" i="1" dirty="0" smtClean="0">
                <a:latin typeface="Calibri"/>
                <a:cs typeface="Calibri"/>
              </a:rPr>
              <a:t>Springer Nature</a:t>
            </a:r>
            <a:r>
              <a:rPr lang="fr-FR" sz="2000" dirty="0" smtClean="0">
                <a:latin typeface="Calibri"/>
                <a:cs typeface="Calibri"/>
              </a:rPr>
              <a:t>, </a:t>
            </a:r>
            <a:r>
              <a:rPr lang="fr-FR" sz="2000" i="1" dirty="0" err="1" smtClean="0">
                <a:latin typeface="Calibri"/>
                <a:cs typeface="Calibri"/>
              </a:rPr>
              <a:t>Wiley-Blackwell</a:t>
            </a:r>
            <a:r>
              <a:rPr lang="fr-FR" sz="2000" i="1" dirty="0" smtClean="0">
                <a:latin typeface="Calibri"/>
                <a:cs typeface="Calibri"/>
              </a:rPr>
              <a:t> </a:t>
            </a:r>
            <a:r>
              <a:rPr lang="fr-FR" sz="2000" dirty="0" smtClean="0">
                <a:latin typeface="Calibri"/>
                <a:cs typeface="Calibri"/>
              </a:rPr>
              <a:t>et </a:t>
            </a:r>
            <a:r>
              <a:rPr lang="fr-FR" sz="2000" i="1" dirty="0" err="1" smtClean="0">
                <a:latin typeface="Calibri"/>
                <a:cs typeface="Calibri"/>
              </a:rPr>
              <a:t>Taylor&amp;Francis</a:t>
            </a:r>
            <a:r>
              <a:rPr lang="fr-FR" sz="2000" dirty="0" smtClean="0">
                <a:latin typeface="Calibri"/>
                <a:cs typeface="Calibri"/>
              </a:rPr>
              <a:t>.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b="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fr-FR" sz="2000" b="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14" name="Image 13" descr="Pasted Graphic 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636" y="1916832"/>
            <a:ext cx="2573740" cy="20198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986" y="1995630"/>
            <a:ext cx="1965932" cy="1902401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487003" y="4016097"/>
            <a:ext cx="24804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8.4 Milliards €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Chiffre d’affaire de </a:t>
            </a:r>
          </a:p>
          <a:p>
            <a:pPr algn="ctr"/>
            <a:r>
              <a:rPr lang="fr-FR" sz="2000" i="1" dirty="0" smtClean="0">
                <a:solidFill>
                  <a:srgbClr val="FF0000"/>
                </a:solidFill>
                <a:latin typeface="Calibri"/>
                <a:cs typeface="Calibri"/>
              </a:rPr>
              <a:t>Reed-Elsevier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en 2017</a:t>
            </a:r>
          </a:p>
          <a:p>
            <a:pPr algn="ctr"/>
            <a:endParaRPr lang="fr-FR" dirty="0" smtClean="0">
              <a:solidFill>
                <a:srgbClr val="28C191"/>
              </a:solidFill>
            </a:endParaRP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714290" y="4005064"/>
            <a:ext cx="186794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3.3 </a:t>
            </a:r>
            <a:r>
              <a:rPr lang="fr-FR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Millards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€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Budget du 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  <a:cs typeface="Calibri"/>
              </a:rPr>
              <a:t>CNRS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en 2017</a:t>
            </a: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499992" y="2650777"/>
            <a:ext cx="6062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dirty="0" smtClean="0"/>
              <a:t>&gt;&gt;</a:t>
            </a:r>
            <a:endParaRPr lang="fr-FR" sz="3300" dirty="0"/>
          </a:p>
        </p:txBody>
      </p:sp>
      <p:sp>
        <p:nvSpPr>
          <p:cNvPr id="12" name="ZoneTexte 14"/>
          <p:cNvSpPr txBox="1"/>
          <p:nvPr/>
        </p:nvSpPr>
        <p:spPr>
          <a:xfrm>
            <a:off x="1043608" y="5009693"/>
            <a:ext cx="3240360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www.elsevier.com</a:t>
            </a:r>
            <a:endParaRPr lang="fr-FR" i="1" dirty="0" smtClean="0">
              <a:latin typeface="Times"/>
            </a:endParaRPr>
          </a:p>
        </p:txBody>
      </p:sp>
      <p:sp>
        <p:nvSpPr>
          <p:cNvPr id="16" name="ZoneTexte 14"/>
          <p:cNvSpPr txBox="1"/>
          <p:nvPr/>
        </p:nvSpPr>
        <p:spPr>
          <a:xfrm>
            <a:off x="4754439" y="5018985"/>
            <a:ext cx="377800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www.cnrs.fr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>
                <a:latin typeface="Times"/>
              </a:rPr>
              <a:t>fr</a:t>
            </a:r>
            <a:r>
              <a:rPr lang="fr-FR" i="1" dirty="0">
                <a:latin typeface="Times"/>
              </a:rPr>
              <a:t>/le-</a:t>
            </a:r>
            <a:r>
              <a:rPr lang="fr-FR" i="1" dirty="0" err="1">
                <a:latin typeface="Times"/>
              </a:rPr>
              <a:t>cnrs</a:t>
            </a:r>
            <a:endParaRPr lang="fr-FR" i="1" dirty="0" smtClean="0">
              <a:latin typeface="Times"/>
            </a:endParaRPr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-47298" y="5517232"/>
            <a:ext cx="926279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>
                <a:solidFill>
                  <a:srgbClr val="3366FF"/>
                </a:solidFill>
                <a:cs typeface="Calibri"/>
                <a:sym typeface="Wingdings"/>
              </a:rPr>
              <a:t>Ces </a:t>
            </a:r>
            <a:r>
              <a:rPr lang="fr-FR" sz="2000" dirty="0" smtClean="0">
                <a:solidFill>
                  <a:srgbClr val="3366FF"/>
                </a:solidFill>
                <a:cs typeface="Calibri"/>
                <a:sym typeface="Wingdings"/>
              </a:rPr>
              <a:t>entreprises forment un oligopole </a:t>
            </a:r>
            <a:r>
              <a:rPr lang="fr-FR" sz="2000" dirty="0" smtClean="0">
                <a:cs typeface="Calibri"/>
                <a:sym typeface="Wingdings"/>
              </a:rPr>
              <a:t>contrôlant la publication des revues de recherche</a:t>
            </a:r>
          </a:p>
          <a:p>
            <a:pPr algn="ctr"/>
            <a:r>
              <a:rPr lang="fr-FR" sz="2000" dirty="0" smtClean="0">
                <a:solidFill>
                  <a:srgbClr val="3366FF"/>
                </a:solidFill>
                <a:cs typeface="Calibri"/>
              </a:rPr>
              <a:t>grâce à </a:t>
            </a:r>
            <a:r>
              <a:rPr lang="fr-FR" sz="2000" dirty="0">
                <a:solidFill>
                  <a:srgbClr val="3366FF"/>
                </a:solidFill>
                <a:cs typeface="Calibri"/>
                <a:sym typeface="Wingdings"/>
              </a:rPr>
              <a:t>l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eurs chiffres d’affaire et leurs profits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exhorbitants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latin typeface="Calibri"/>
                <a:cs typeface="Calibri"/>
              </a:rPr>
              <a:t>(entre 30 et 40%), </a:t>
            </a:r>
          </a:p>
          <a:p>
            <a:pPr algn="ctr"/>
            <a:r>
              <a:rPr lang="fr-FR" sz="2000" dirty="0">
                <a:latin typeface="Calibri"/>
                <a:cs typeface="Calibri"/>
              </a:rPr>
              <a:t>a</a:t>
            </a:r>
            <a:r>
              <a:rPr lang="fr-FR" sz="2000" dirty="0" smtClean="0">
                <a:latin typeface="Calibri"/>
                <a:cs typeface="Calibri"/>
              </a:rPr>
              <a:t>insi que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la puissance de leur lobbying</a:t>
            </a:r>
            <a:r>
              <a:rPr lang="fr-FR" sz="2000" dirty="0" smtClean="0">
                <a:latin typeface="Calibri"/>
                <a:cs typeface="Calibri"/>
              </a:rPr>
              <a:t>.</a:t>
            </a:r>
            <a:endParaRPr lang="fr-FR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230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0" y="1421974"/>
            <a:ext cx="6300192" cy="4599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5238398"/>
            <a:ext cx="4464496" cy="419116"/>
          </a:xfrm>
          <a:prstGeom prst="rect">
            <a:avLst/>
          </a:prstGeom>
        </p:spPr>
      </p:pic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07504" y="260648"/>
            <a:ext cx="8928992" cy="102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50000"/>
              </a:lnSpc>
            </a:pPr>
            <a:endParaRPr lang="fr-FR" sz="2400" dirty="0" smtClean="0">
              <a:latin typeface="Calibri"/>
            </a:endParaRPr>
          </a:p>
          <a:p>
            <a:pPr algn="ctr">
              <a:lnSpc>
                <a:spcPct val="50000"/>
              </a:lnSpc>
            </a:pPr>
            <a:r>
              <a:rPr lang="fr-FR" sz="2400" dirty="0" smtClean="0">
                <a:solidFill>
                  <a:srgbClr val="3366FF"/>
                </a:solidFill>
                <a:latin typeface="Calibri"/>
              </a:rPr>
              <a:t>Profits opérationnels </a:t>
            </a:r>
            <a:r>
              <a:rPr lang="fr-FR" sz="2400" dirty="0" smtClean="0">
                <a:latin typeface="Calibri"/>
              </a:rPr>
              <a:t>et </a:t>
            </a:r>
            <a:r>
              <a:rPr lang="fr-FR" sz="2400" dirty="0" smtClean="0">
                <a:solidFill>
                  <a:srgbClr val="FF0000"/>
                </a:solidFill>
                <a:latin typeface="Calibri"/>
              </a:rPr>
              <a:t>marge de profit </a:t>
            </a:r>
            <a:r>
              <a:rPr lang="fr-FR" sz="2400" dirty="0" smtClean="0">
                <a:latin typeface="Calibri"/>
              </a:rPr>
              <a:t>de</a:t>
            </a:r>
            <a:r>
              <a:rPr lang="fr-FR" sz="24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400" i="1" dirty="0" smtClean="0">
                <a:solidFill>
                  <a:srgbClr val="28C191"/>
                </a:solidFill>
                <a:latin typeface="Calibri"/>
              </a:rPr>
              <a:t>Reed-Elsevier </a:t>
            </a:r>
            <a:r>
              <a:rPr lang="fr-FR" sz="2400" dirty="0" smtClean="0">
                <a:solidFill>
                  <a:srgbClr val="000000"/>
                </a:solidFill>
                <a:latin typeface="Calibri"/>
              </a:rPr>
              <a:t>pour sa</a:t>
            </a:r>
            <a:endParaRPr lang="fr-FR" sz="2400" dirty="0" smtClean="0">
              <a:solidFill>
                <a:srgbClr val="000000"/>
              </a:solidFill>
            </a:endParaRPr>
          </a:p>
          <a:p>
            <a:pPr algn="ctr">
              <a:lnSpc>
                <a:spcPct val="50000"/>
              </a:lnSpc>
            </a:pPr>
            <a:endParaRPr lang="fr-FR" sz="2300" i="1" dirty="0" smtClean="0">
              <a:solidFill>
                <a:srgbClr val="28C191"/>
              </a:solidFill>
              <a:latin typeface="Calibri"/>
            </a:endParaRPr>
          </a:p>
          <a:p>
            <a:pPr algn="ctr">
              <a:lnSpc>
                <a:spcPct val="50000"/>
              </a:lnSpc>
            </a:pP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division Scientifique, Technique et Médicale (STM)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de 1990 à 2015</a:t>
            </a:r>
          </a:p>
          <a:p>
            <a:pPr algn="ctr">
              <a:lnSpc>
                <a:spcPct val="50000"/>
              </a:lnSpc>
            </a:pPr>
            <a:endParaRPr lang="fr-FR" sz="2300" b="0" dirty="0">
              <a:latin typeface="Calibri"/>
            </a:endParaRPr>
          </a:p>
        </p:txBody>
      </p:sp>
      <p:sp>
        <p:nvSpPr>
          <p:cNvPr id="7" name="ZoneTexte 14"/>
          <p:cNvSpPr txBox="1"/>
          <p:nvPr/>
        </p:nvSpPr>
        <p:spPr>
          <a:xfrm>
            <a:off x="1619672" y="6093296"/>
            <a:ext cx="6048672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Vincent </a:t>
            </a:r>
            <a:r>
              <a:rPr lang="fr-FR" i="1" dirty="0" err="1" smtClean="0">
                <a:latin typeface="Times"/>
              </a:rPr>
              <a:t>Larivière</a:t>
            </a:r>
            <a:r>
              <a:rPr lang="fr-FR" i="1" dirty="0">
                <a:latin typeface="Times"/>
              </a:rPr>
              <a:t> </a:t>
            </a:r>
            <a:r>
              <a:rPr lang="fr-FR" i="1" dirty="0" smtClean="0">
                <a:latin typeface="Times"/>
              </a:rPr>
              <a:t>et al., The </a:t>
            </a:r>
            <a:r>
              <a:rPr lang="fr-FR" i="1" dirty="0" err="1" smtClean="0">
                <a:latin typeface="Times"/>
              </a:rPr>
              <a:t>Oligopoly</a:t>
            </a:r>
            <a:r>
              <a:rPr lang="fr-FR" i="1" dirty="0" smtClean="0">
                <a:latin typeface="Times"/>
              </a:rPr>
              <a:t> of </a:t>
            </a:r>
            <a:r>
              <a:rPr lang="fr-FR" i="1" dirty="0" err="1" smtClean="0">
                <a:latin typeface="Times"/>
              </a:rPr>
              <a:t>Academic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Publishers</a:t>
            </a:r>
            <a:r>
              <a:rPr lang="fr-FR" i="1" dirty="0">
                <a:latin typeface="Times"/>
              </a:rPr>
              <a:t>,</a:t>
            </a:r>
            <a:r>
              <a:rPr lang="fr-FR" i="1" dirty="0" smtClean="0">
                <a:latin typeface="Times"/>
              </a:rPr>
              <a:t> </a:t>
            </a:r>
          </a:p>
          <a:p>
            <a:pPr algn="ctr"/>
            <a:r>
              <a:rPr lang="fr-FR" i="1" dirty="0" smtClean="0">
                <a:latin typeface="Times"/>
              </a:rPr>
              <a:t>PLOS one, 10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June</a:t>
            </a:r>
            <a:r>
              <a:rPr lang="fr-FR" i="1" dirty="0" smtClean="0">
                <a:latin typeface="Times"/>
              </a:rPr>
              <a:t>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240" y="2132762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2132762"/>
            <a:ext cx="1656184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1.2 billion US$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75656" y="170080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</a:rPr>
              <a:t>Profits opérationnels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72200" y="1700808"/>
            <a:ext cx="169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Marge de profit </a:t>
            </a:r>
            <a:endParaRPr lang="en-US" b="1" dirty="0"/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91880" y="4005064"/>
            <a:ext cx="197316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+ 400 %   en 20 </a:t>
            </a:r>
            <a:r>
              <a:rPr lang="en-US" dirty="0" err="1" smtClean="0"/>
              <a:t>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16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5702093" cy="6885384"/>
          </a:xfrm>
          <a:prstGeom prst="rect">
            <a:avLst/>
          </a:prstGeom>
        </p:spPr>
      </p:pic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5436096" y="1268760"/>
            <a:ext cx="3672408" cy="51706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rgbClr val="28C191"/>
                </a:solidFill>
                <a:latin typeface="Calibri"/>
                <a:cs typeface="Calibri"/>
              </a:rPr>
              <a:t>L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es  principales revues</a:t>
            </a:r>
          </a:p>
          <a:p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 de recherche appartiennent aux </a:t>
            </a:r>
            <a:r>
              <a:rPr lang="fr-FR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publicheurs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 dominants le marché</a:t>
            </a:r>
          </a:p>
          <a:p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q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ui ont racheté la plupart des maisons d’édition académiques </a:t>
            </a:r>
            <a:r>
              <a:rPr lang="fr-FR" sz="2000" i="1" dirty="0" smtClean="0">
                <a:solidFill>
                  <a:srgbClr val="000000"/>
                </a:solidFill>
                <a:latin typeface="Calibri"/>
                <a:cs typeface="Calibri"/>
              </a:rPr>
              <a:t>(Elsevier a acquis </a:t>
            </a:r>
            <a:r>
              <a:rPr lang="fr-FR" sz="2000" i="1" dirty="0" err="1" smtClean="0">
                <a:solidFill>
                  <a:srgbClr val="000000"/>
                </a:solidFill>
                <a:latin typeface="Calibri"/>
                <a:cs typeface="Calibri"/>
              </a:rPr>
              <a:t>North</a:t>
            </a:r>
            <a:r>
              <a:rPr lang="fr-FR" sz="2000" i="1" dirty="0" smtClean="0">
                <a:solidFill>
                  <a:srgbClr val="000000"/>
                </a:solidFill>
                <a:latin typeface="Calibri"/>
                <a:cs typeface="Calibri"/>
              </a:rPr>
              <a:t>-Holland, </a:t>
            </a:r>
            <a:r>
              <a:rPr lang="fr-FR" sz="2000" i="1" dirty="0" err="1" smtClean="0">
                <a:solidFill>
                  <a:srgbClr val="000000"/>
                </a:solidFill>
                <a:latin typeface="Calibri"/>
                <a:cs typeface="Calibri"/>
              </a:rPr>
              <a:t>Pergamon</a:t>
            </a:r>
            <a:r>
              <a:rPr lang="fr-FR" sz="2000" i="1" dirty="0" smtClean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fr-FR" sz="2000" i="1" dirty="0" err="1" smtClean="0">
                <a:solidFill>
                  <a:srgbClr val="000000"/>
                </a:solidFill>
                <a:latin typeface="Calibri"/>
                <a:cs typeface="Calibri"/>
              </a:rPr>
              <a:t>Academic</a:t>
            </a:r>
            <a:r>
              <a:rPr lang="fr-FR" sz="2000" i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i="1" dirty="0" err="1" smtClean="0">
                <a:solidFill>
                  <a:srgbClr val="000000"/>
                </a:solidFill>
                <a:latin typeface="Calibri"/>
                <a:cs typeface="Calibri"/>
              </a:rPr>
              <a:t>Press</a:t>
            </a:r>
            <a:r>
              <a:rPr lang="fr-FR" sz="2000" i="1" dirty="0" smtClean="0">
                <a:solidFill>
                  <a:srgbClr val="000000"/>
                </a:solidFill>
                <a:latin typeface="Calibri"/>
                <a:cs typeface="Calibri"/>
              </a:rPr>
              <a:t>, Masson, Gauthier-Villars</a:t>
            </a:r>
            <a:r>
              <a:rPr lang="is-IS" sz="2000" i="1" dirty="0" smtClean="0">
                <a:solidFill>
                  <a:srgbClr val="000000"/>
                </a:solidFill>
                <a:latin typeface="Calibri"/>
                <a:cs typeface="Calibri"/>
              </a:rPr>
              <a:t>…)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endParaRPr lang="fr-FR" sz="1000" dirty="0" smtClean="0">
              <a:latin typeface="Calibri"/>
              <a:cs typeface="Calibri"/>
            </a:endParaRPr>
          </a:p>
          <a:p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L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es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chercheurs soumettent leurs articles `prêts à imprimer’ </a:t>
            </a:r>
            <a:r>
              <a:rPr lang="fr-FR" sz="2000" dirty="0" smtClean="0">
                <a:latin typeface="Calibri"/>
                <a:cs typeface="Calibri"/>
              </a:rPr>
              <a:t>et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les évaluent gratuitement pour les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publicheurs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latin typeface="Calibri"/>
                <a:cs typeface="Calibri"/>
              </a:rPr>
              <a:t>mais ils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doivent soit payer les </a:t>
            </a:r>
            <a:r>
              <a:rPr lang="fr-FR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publicheurs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pour les lire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(abonnement),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 soit payer pour les publier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(accès libre `doré’),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soit les deux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(modèle hybride).</a:t>
            </a:r>
          </a:p>
        </p:txBody>
      </p:sp>
      <p:sp>
        <p:nvSpPr>
          <p:cNvPr id="6" name="ZoneTexte 14"/>
          <p:cNvSpPr txBox="1"/>
          <p:nvPr/>
        </p:nvSpPr>
        <p:spPr>
          <a:xfrm>
            <a:off x="2411760" y="6105490"/>
            <a:ext cx="2952328" cy="70788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err="1" smtClean="0">
                <a:latin typeface="Times"/>
              </a:rPr>
              <a:t>What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is</a:t>
            </a:r>
            <a:r>
              <a:rPr lang="fr-FR" sz="2000" i="1" dirty="0" smtClean="0">
                <a:latin typeface="Times"/>
              </a:rPr>
              <a:t> Open Access?</a:t>
            </a:r>
          </a:p>
          <a:p>
            <a:pPr algn="ctr"/>
            <a:r>
              <a:rPr lang="fr-FR" sz="2000" i="1" dirty="0" err="1" smtClean="0">
                <a:latin typeface="Times"/>
              </a:rPr>
              <a:t>www.phdcomics.com</a:t>
            </a:r>
            <a:r>
              <a:rPr lang="fr-FR" sz="2000" i="1" dirty="0" smtClean="0">
                <a:latin typeface="Times"/>
              </a:rPr>
              <a:t>/TV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60032" y="44624"/>
            <a:ext cx="46805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>
                <a:solidFill>
                  <a:srgbClr val="FF0000"/>
                </a:solidFill>
                <a:latin typeface="Arial"/>
              </a:rPr>
              <a:t>L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es revues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>
                <a:solidFill>
                  <a:srgbClr val="FF0000"/>
                </a:solidFill>
                <a:latin typeface="Arial"/>
              </a:rPr>
              <a:t>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ont à péage</a:t>
            </a: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7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04382"/>
            <a:ext cx="6696744" cy="3388714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612576" y="-162272"/>
            <a:ext cx="104411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L’accès libre ‘doré’ est dangereux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79512" y="3851756"/>
            <a:ext cx="287677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www.worldmapper.org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1520" y="6381328"/>
            <a:ext cx="287677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www.scimagoir.com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060" y="2588711"/>
            <a:ext cx="287677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Nombre</a:t>
            </a:r>
            <a:r>
              <a:rPr lang="en-US" i="1" dirty="0" smtClean="0"/>
              <a:t> </a:t>
            </a:r>
            <a:r>
              <a:rPr lang="en-US" i="1" dirty="0" err="1" smtClean="0"/>
              <a:t>d’articles</a:t>
            </a:r>
            <a:r>
              <a:rPr lang="en-US" i="1" dirty="0" smtClean="0"/>
              <a:t> de </a:t>
            </a:r>
            <a:r>
              <a:rPr lang="en-US" i="1" dirty="0" err="1" smtClean="0"/>
              <a:t>recherche</a:t>
            </a:r>
            <a:r>
              <a:rPr lang="en-US" i="1" dirty="0" smtClean="0"/>
              <a:t> </a:t>
            </a:r>
            <a:r>
              <a:rPr lang="en-US" i="1" dirty="0" err="1" smtClean="0"/>
              <a:t>publiés</a:t>
            </a:r>
            <a:r>
              <a:rPr lang="en-US" i="1" dirty="0" smtClean="0"/>
              <a:t> </a:t>
            </a:r>
            <a:r>
              <a:rPr lang="en-US" i="1" dirty="0" err="1" smtClean="0"/>
              <a:t>divisé</a:t>
            </a:r>
            <a:endParaRPr lang="en-US" i="1" dirty="0" smtClean="0"/>
          </a:p>
          <a:p>
            <a:pPr algn="ctr"/>
            <a:r>
              <a:rPr lang="en-US" i="1" dirty="0"/>
              <a:t>p</a:t>
            </a:r>
            <a:r>
              <a:rPr lang="en-US" i="1" dirty="0" smtClean="0"/>
              <a:t>ar le </a:t>
            </a:r>
            <a:r>
              <a:rPr lang="en-US" i="1" dirty="0" err="1" smtClean="0"/>
              <a:t>nombre</a:t>
            </a:r>
            <a:r>
              <a:rPr lang="en-US" i="1" dirty="0" smtClean="0"/>
              <a:t> </a:t>
            </a:r>
            <a:r>
              <a:rPr lang="en-US" i="1" dirty="0" err="1" smtClean="0"/>
              <a:t>d’habitants</a:t>
            </a:r>
            <a:r>
              <a:rPr lang="en-US" i="1" dirty="0" smtClean="0"/>
              <a:t> </a:t>
            </a:r>
          </a:p>
          <a:p>
            <a:pPr algn="ctr"/>
            <a:r>
              <a:rPr lang="en-US" i="1" dirty="0"/>
              <a:t>d</a:t>
            </a:r>
            <a:r>
              <a:rPr lang="en-US" i="1" dirty="0" smtClean="0"/>
              <a:t>e </a:t>
            </a:r>
            <a:r>
              <a:rPr lang="en-US" i="1" dirty="0" err="1" smtClean="0"/>
              <a:t>chaque</a:t>
            </a:r>
            <a:r>
              <a:rPr lang="en-US" i="1" dirty="0" smtClean="0"/>
              <a:t> pays</a:t>
            </a: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944216" y="4293096"/>
            <a:ext cx="1331640" cy="18722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23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93096"/>
            <a:ext cx="436014" cy="2033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222" y="4293096"/>
            <a:ext cx="3198762" cy="2033414"/>
          </a:xfrm>
          <a:prstGeom prst="rect">
            <a:avLst/>
          </a:prstGeom>
        </p:spPr>
      </p:pic>
      <p:sp>
        <p:nvSpPr>
          <p:cNvPr id="16" name="ZoneTexte 14"/>
          <p:cNvSpPr txBox="1">
            <a:spLocks noChangeArrowheads="1"/>
          </p:cNvSpPr>
          <p:nvPr/>
        </p:nvSpPr>
        <p:spPr bwMode="auto">
          <a:xfrm>
            <a:off x="3563888" y="4514344"/>
            <a:ext cx="5184576" cy="19389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dirty="0" smtClean="0">
                <a:latin typeface="Calibri"/>
              </a:rPr>
              <a:t>Si 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les chercheurs doivent payer 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les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</a:rPr>
              <a:t>publicheurs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pour publier leurs articles en accès libre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la recherche française courre à la banqueroute</a:t>
            </a:r>
            <a:r>
              <a:rPr lang="fr-FR" sz="2000" dirty="0" smtClean="0">
                <a:latin typeface="Calibri"/>
              </a:rPr>
              <a:t>! </a:t>
            </a:r>
            <a:r>
              <a:rPr lang="fr-FR" sz="2000" dirty="0" smtClean="0">
                <a:solidFill>
                  <a:srgbClr val="28C191"/>
                </a:solidFill>
                <a:latin typeface="Calibri"/>
              </a:rPr>
              <a:t>Pour l’éviter il faudra</a:t>
            </a:r>
            <a:r>
              <a:rPr lang="fr-FR" sz="2000" dirty="0" smtClean="0">
                <a:latin typeface="Calibri"/>
              </a:rPr>
              <a:t>,</a:t>
            </a:r>
            <a:r>
              <a:rPr lang="fr-FR" sz="20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000" dirty="0" smtClean="0">
                <a:latin typeface="Calibri"/>
              </a:rPr>
              <a:t>soit limiter le nombre de publications par chercheur, 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sinon</a:t>
            </a:r>
            <a:r>
              <a:rPr lang="fr-FR" sz="20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trouver et </a:t>
            </a:r>
            <a:r>
              <a:rPr lang="fr-FR" sz="2000" dirty="0" smtClean="0">
                <a:solidFill>
                  <a:srgbClr val="28C191"/>
                </a:solidFill>
                <a:latin typeface="Calibri"/>
              </a:rPr>
              <a:t>imposer un autre modèle d’accès libre</a:t>
            </a:r>
            <a:r>
              <a:rPr lang="fr-FR" sz="2000" dirty="0" smtClean="0">
                <a:latin typeface="Calibri"/>
              </a:rPr>
              <a:t>. </a:t>
            </a:r>
            <a:endParaRPr lang="fr-FR" sz="2000" dirty="0" smtClean="0">
              <a:ln>
                <a:solidFill>
                  <a:schemeClr val="tx1"/>
                </a:solidFill>
              </a:ln>
              <a:latin typeface="Calibri"/>
            </a:endParaRPr>
          </a:p>
        </p:txBody>
      </p:sp>
      <p:cxnSp>
        <p:nvCxnSpPr>
          <p:cNvPr id="17" name="直線コネクタ 14"/>
          <p:cNvCxnSpPr>
            <a:cxnSpLocks noChangeShapeType="1"/>
          </p:cNvCxnSpPr>
          <p:nvPr/>
        </p:nvCxnSpPr>
        <p:spPr bwMode="auto">
          <a:xfrm>
            <a:off x="108520" y="90872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8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7478" y="2608978"/>
            <a:ext cx="6836126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Comment les </a:t>
            </a:r>
            <a:r>
              <a:rPr lang="en-US" sz="2400" dirty="0" err="1"/>
              <a:t>chercheurs</a:t>
            </a:r>
            <a:r>
              <a:rPr lang="en-US" sz="2400" dirty="0"/>
              <a:t> et les instances </a:t>
            </a:r>
            <a:endParaRPr lang="en-US" sz="2400" dirty="0" smtClean="0"/>
          </a:p>
          <a:p>
            <a:pPr algn="ctr"/>
            <a:r>
              <a:rPr lang="en-US" sz="2400" dirty="0" smtClean="0"/>
              <a:t>qui </a:t>
            </a:r>
            <a:r>
              <a:rPr lang="en-US" sz="2400" dirty="0" err="1"/>
              <a:t>financent</a:t>
            </a:r>
            <a:r>
              <a:rPr lang="en-US" sz="2400" dirty="0"/>
              <a:t> la </a:t>
            </a:r>
            <a:r>
              <a:rPr lang="en-US" sz="2400" dirty="0" err="1" smtClean="0"/>
              <a:t>recherche</a:t>
            </a:r>
            <a:r>
              <a:rPr lang="en-US" sz="2400" dirty="0" smtClean="0"/>
              <a:t> </a:t>
            </a:r>
            <a:r>
              <a:rPr lang="en-US" sz="2400" dirty="0" err="1" smtClean="0"/>
              <a:t>tentent-elles</a:t>
            </a:r>
            <a:r>
              <a:rPr lang="en-US" sz="2400" dirty="0" smtClean="0"/>
              <a:t> de </a:t>
            </a:r>
            <a:r>
              <a:rPr lang="en-US" sz="2400" dirty="0" err="1" smtClean="0"/>
              <a:t>reprendre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possession </a:t>
            </a:r>
            <a:r>
              <a:rPr lang="en-US" sz="2400" dirty="0"/>
              <a:t>des articles et des </a:t>
            </a:r>
            <a:r>
              <a:rPr lang="en-US" sz="2400" dirty="0" smtClean="0"/>
              <a:t>revues de </a:t>
            </a:r>
            <a:r>
              <a:rPr lang="en-US" sz="2400" dirty="0" err="1" smtClean="0"/>
              <a:t>recherche</a:t>
            </a:r>
            <a:endParaRPr lang="en-US" sz="2400" dirty="0"/>
          </a:p>
        </p:txBody>
      </p:sp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4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9053" y="1331476"/>
            <a:ext cx="3616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latin typeface="Calibri"/>
                <a:cs typeface="Calibri"/>
              </a:rPr>
              <a:t>Quelques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définitions</a:t>
            </a:r>
            <a:r>
              <a:rPr lang="en-US" sz="2000" dirty="0" smtClean="0">
                <a:latin typeface="Calibri"/>
                <a:cs typeface="Calibri"/>
              </a:rPr>
              <a:t> et </a:t>
            </a:r>
            <a:r>
              <a:rPr lang="en-US" sz="2000" dirty="0" err="1" smtClean="0">
                <a:latin typeface="Calibri"/>
                <a:cs typeface="Calibri"/>
              </a:rPr>
              <a:t>principes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214505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Evolution des articles et des revues de </a:t>
            </a:r>
            <a:r>
              <a:rPr lang="en-US" sz="2000" dirty="0" err="1" smtClean="0">
                <a:latin typeface="Calibri"/>
                <a:cs typeface="Calibri"/>
              </a:rPr>
              <a:t>recherche</a:t>
            </a:r>
            <a:endParaRPr lang="en-US" sz="2000" dirty="0" smtClean="0"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de </a:t>
            </a:r>
            <a:r>
              <a:rPr lang="en-US" sz="2000" dirty="0" err="1" smtClean="0">
                <a:latin typeface="Calibri"/>
                <a:cs typeface="Calibri"/>
              </a:rPr>
              <a:t>l’ère</a:t>
            </a:r>
            <a:r>
              <a:rPr lang="en-US" sz="2000" dirty="0" smtClean="0">
                <a:latin typeface="Calibri"/>
                <a:cs typeface="Calibri"/>
              </a:rPr>
              <a:t> de </a:t>
            </a:r>
            <a:r>
              <a:rPr lang="en-US" sz="2000" dirty="0" err="1" smtClean="0">
                <a:latin typeface="Calibri"/>
                <a:cs typeface="Calibri"/>
              </a:rPr>
              <a:t>l’imprimerie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à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l’ère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numérique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9766" y="3140968"/>
            <a:ext cx="6557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Comment </a:t>
            </a:r>
            <a:r>
              <a:rPr lang="en-US" sz="2000" dirty="0" err="1" smtClean="0">
                <a:latin typeface="Calibri"/>
                <a:cs typeface="Calibri"/>
              </a:rPr>
              <a:t>quelques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publicheurs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privés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commerciaux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2000" dirty="0" err="1">
                <a:latin typeface="Calibri"/>
                <a:cs typeface="Calibri"/>
              </a:rPr>
              <a:t>o</a:t>
            </a:r>
            <a:r>
              <a:rPr lang="en-US" sz="2000" dirty="0" err="1" smtClean="0">
                <a:latin typeface="Calibri"/>
                <a:cs typeface="Calibri"/>
              </a:rPr>
              <a:t>nt-ils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pris</a:t>
            </a:r>
            <a:r>
              <a:rPr lang="en-US" sz="2000" dirty="0" smtClean="0">
                <a:latin typeface="Calibri"/>
                <a:cs typeface="Calibri"/>
              </a:rPr>
              <a:t> le </a:t>
            </a:r>
            <a:r>
              <a:rPr lang="en-US" sz="2000" dirty="0" err="1" smtClean="0">
                <a:latin typeface="Calibri"/>
                <a:cs typeface="Calibri"/>
              </a:rPr>
              <a:t>contrôle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des articles et des revues </a:t>
            </a:r>
            <a:r>
              <a:rPr lang="en-US" sz="2000" dirty="0">
                <a:latin typeface="Calibri"/>
                <a:cs typeface="Calibri"/>
              </a:rPr>
              <a:t>de </a:t>
            </a:r>
            <a:r>
              <a:rPr lang="en-US" sz="2000" dirty="0" err="1" smtClean="0">
                <a:latin typeface="Calibri"/>
                <a:cs typeface="Calibri"/>
              </a:rPr>
              <a:t>recherche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752" y="4077072"/>
            <a:ext cx="8278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Comment les </a:t>
            </a:r>
            <a:r>
              <a:rPr lang="en-US" sz="2000" dirty="0" err="1" smtClean="0">
                <a:latin typeface="Calibri"/>
                <a:cs typeface="Calibri"/>
              </a:rPr>
              <a:t>chercheurs</a:t>
            </a:r>
            <a:r>
              <a:rPr lang="en-US" sz="2000" dirty="0" smtClean="0">
                <a:latin typeface="Calibri"/>
                <a:cs typeface="Calibri"/>
              </a:rPr>
              <a:t> et les instances qui </a:t>
            </a:r>
            <a:r>
              <a:rPr lang="en-US" sz="2000" dirty="0" err="1" smtClean="0">
                <a:latin typeface="Calibri"/>
                <a:cs typeface="Calibri"/>
              </a:rPr>
              <a:t>financent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la </a:t>
            </a:r>
            <a:r>
              <a:rPr lang="en-US" sz="2000" dirty="0" err="1" smtClean="0">
                <a:latin typeface="Calibri"/>
                <a:cs typeface="Calibri"/>
              </a:rPr>
              <a:t>recherche</a:t>
            </a:r>
            <a:endParaRPr lang="en-US" sz="2000" dirty="0" smtClean="0">
              <a:latin typeface="Calibri"/>
              <a:cs typeface="Calibri"/>
            </a:endParaRPr>
          </a:p>
          <a:p>
            <a:pPr algn="ctr"/>
            <a:r>
              <a:rPr lang="en-US" sz="2000" dirty="0" err="1">
                <a:latin typeface="Calibri"/>
                <a:cs typeface="Calibri"/>
              </a:rPr>
              <a:t>t</a:t>
            </a:r>
            <a:r>
              <a:rPr lang="en-US" sz="2000" dirty="0" err="1" smtClean="0">
                <a:latin typeface="Calibri"/>
                <a:cs typeface="Calibri"/>
              </a:rPr>
              <a:t>entent-elles</a:t>
            </a:r>
            <a:r>
              <a:rPr lang="en-US" sz="2000" dirty="0" smtClean="0">
                <a:latin typeface="Calibri"/>
                <a:cs typeface="Calibri"/>
              </a:rPr>
              <a:t> de </a:t>
            </a:r>
            <a:r>
              <a:rPr lang="en-US" sz="2000" dirty="0" err="1" smtClean="0">
                <a:latin typeface="Calibri"/>
                <a:cs typeface="Calibri"/>
              </a:rPr>
              <a:t>reprendre</a:t>
            </a:r>
            <a:r>
              <a:rPr lang="en-US" sz="2000" dirty="0" smtClean="0">
                <a:latin typeface="Calibri"/>
                <a:cs typeface="Calibri"/>
              </a:rPr>
              <a:t> possession des articles et des revues de </a:t>
            </a:r>
            <a:r>
              <a:rPr lang="en-US" sz="2000" dirty="0" err="1" smtClean="0">
                <a:latin typeface="Calibri"/>
                <a:cs typeface="Calibri"/>
              </a:rPr>
              <a:t>recherche</a:t>
            </a: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5594" y="5013176"/>
            <a:ext cx="6262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latin typeface="Calibri"/>
                <a:cs typeface="Calibri"/>
              </a:rPr>
              <a:t>Quelques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conseils</a:t>
            </a:r>
            <a:r>
              <a:rPr lang="en-US" sz="2000" dirty="0" smtClean="0">
                <a:latin typeface="Calibri"/>
                <a:cs typeface="Calibri"/>
              </a:rPr>
              <a:t> pour </a:t>
            </a:r>
            <a:r>
              <a:rPr lang="en-US" sz="2000" dirty="0" err="1" smtClean="0">
                <a:latin typeface="Calibri"/>
                <a:cs typeface="Calibri"/>
              </a:rPr>
              <a:t>publier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vos</a:t>
            </a:r>
            <a:r>
              <a:rPr lang="en-US" sz="2000" dirty="0" smtClean="0">
                <a:latin typeface="Calibri"/>
                <a:cs typeface="Calibri"/>
              </a:rPr>
              <a:t> articles, </a:t>
            </a:r>
            <a:r>
              <a:rPr lang="en-US" sz="2000" dirty="0" err="1" smtClean="0">
                <a:latin typeface="Calibri"/>
                <a:cs typeface="Calibri"/>
              </a:rPr>
              <a:t>être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relecteur</a:t>
            </a:r>
            <a:endParaRPr lang="en-US" sz="2000" dirty="0" smtClean="0">
              <a:latin typeface="Calibri"/>
              <a:cs typeface="Calibri"/>
            </a:endParaRPr>
          </a:p>
          <a:p>
            <a:pPr algn="ctr"/>
            <a:r>
              <a:rPr lang="en-US" sz="2000" dirty="0">
                <a:latin typeface="Calibri"/>
                <a:cs typeface="Calibri"/>
              </a:rPr>
              <a:t>e</a:t>
            </a:r>
            <a:r>
              <a:rPr lang="en-US" sz="2000" dirty="0" smtClean="0">
                <a:latin typeface="Calibri"/>
                <a:cs typeface="Calibri"/>
              </a:rPr>
              <a:t>t </a:t>
            </a:r>
            <a:r>
              <a:rPr lang="en-US" sz="2000" dirty="0" err="1" smtClean="0">
                <a:latin typeface="Calibri"/>
                <a:cs typeface="Calibri"/>
              </a:rPr>
              <a:t>membre</a:t>
            </a:r>
            <a:r>
              <a:rPr lang="en-US" sz="2000" dirty="0" smtClean="0">
                <a:latin typeface="Calibri"/>
                <a:cs typeface="Calibri"/>
              </a:rPr>
              <a:t> de </a:t>
            </a:r>
            <a:r>
              <a:rPr lang="en-US" sz="2000" dirty="0" err="1" smtClean="0">
                <a:latin typeface="Calibri"/>
                <a:cs typeface="Calibri"/>
              </a:rPr>
              <a:t>comités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éditoriaux</a:t>
            </a:r>
            <a:r>
              <a:rPr lang="en-US" sz="2000" dirty="0" smtClean="0">
                <a:latin typeface="Calibri"/>
                <a:cs typeface="Calibri"/>
              </a:rPr>
              <a:t> des revues de </a:t>
            </a:r>
            <a:r>
              <a:rPr lang="en-US" sz="2000" dirty="0" err="1" smtClean="0">
                <a:latin typeface="Calibri"/>
                <a:cs typeface="Calibri"/>
              </a:rPr>
              <a:t>recherche</a:t>
            </a:r>
            <a:endParaRPr lang="en-US" sz="2000" dirty="0" smtClean="0">
              <a:latin typeface="Calibri"/>
              <a:cs typeface="Calibri"/>
            </a:endParaRPr>
          </a:p>
        </p:txBody>
      </p:sp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8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28800"/>
            <a:ext cx="7251700" cy="69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440" y="4374728"/>
            <a:ext cx="3556000" cy="200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348880"/>
            <a:ext cx="3582653" cy="2088232"/>
          </a:xfrm>
          <a:prstGeom prst="rect">
            <a:avLst/>
          </a:prstGeom>
        </p:spPr>
      </p:pic>
      <p:sp>
        <p:nvSpPr>
          <p:cNvPr id="10" name="ZoneTexte 7"/>
          <p:cNvSpPr txBox="1"/>
          <p:nvPr/>
        </p:nvSpPr>
        <p:spPr>
          <a:xfrm>
            <a:off x="899592" y="6381328"/>
            <a:ext cx="7543093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/ABOUT_OPEN_ACCESS/DECLARATIONS/</a:t>
            </a:r>
            <a:endParaRPr lang="fr-FR" i="1" dirty="0" smtClean="0">
              <a:latin typeface="Time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18864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2001, SPARC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declaring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independence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2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3" name="TextBox 12"/>
          <p:cNvSpPr txBox="1"/>
          <p:nvPr/>
        </p:nvSpPr>
        <p:spPr>
          <a:xfrm>
            <a:off x="683568" y="1156682"/>
            <a:ext cx="8122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28C191"/>
                </a:solidFill>
              </a:rPr>
              <a:t>Declaration of the Scholarly Publishing and Academic Resources Coalition :</a:t>
            </a:r>
            <a:endParaRPr lang="en-US" sz="2000" b="1" dirty="0">
              <a:solidFill>
                <a:srgbClr val="28C19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2327300"/>
            <a:ext cx="3744416" cy="39404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856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2002, Budapest Open Access Initiative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2" name="Rectangle 1"/>
          <p:cNvSpPr/>
          <p:nvPr/>
        </p:nvSpPr>
        <p:spPr>
          <a:xfrm>
            <a:off x="251520" y="1129962"/>
            <a:ext cx="871296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8C191"/>
                </a:solidFill>
              </a:rPr>
              <a:t>To achieve open access to scholarly journal literature, </a:t>
            </a:r>
            <a:endParaRPr lang="en-US" sz="2000" b="1" dirty="0" smtClean="0">
              <a:solidFill>
                <a:srgbClr val="28C191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28C191"/>
                </a:solidFill>
              </a:rPr>
              <a:t>we </a:t>
            </a:r>
            <a:r>
              <a:rPr lang="en-US" sz="2000" b="1" dirty="0">
                <a:solidFill>
                  <a:srgbClr val="28C191"/>
                </a:solidFill>
              </a:rPr>
              <a:t>recommend two complementary </a:t>
            </a:r>
            <a:r>
              <a:rPr lang="en-US" sz="2000" b="1" dirty="0" smtClean="0">
                <a:solidFill>
                  <a:srgbClr val="28C191"/>
                </a:solidFill>
              </a:rPr>
              <a:t>strategies: </a:t>
            </a:r>
          </a:p>
          <a:p>
            <a:endParaRPr lang="en-US" sz="1000" dirty="0"/>
          </a:p>
          <a:p>
            <a:r>
              <a:rPr lang="en-US" sz="2000" b="1" dirty="0" smtClean="0"/>
              <a:t>I. </a:t>
            </a:r>
            <a:r>
              <a:rPr lang="en-US" sz="2000" dirty="0" smtClean="0">
                <a:solidFill>
                  <a:srgbClr val="FF0000"/>
                </a:solidFill>
              </a:rPr>
              <a:t>Self</a:t>
            </a:r>
            <a:r>
              <a:rPr lang="en-US" sz="2000" dirty="0">
                <a:solidFill>
                  <a:srgbClr val="FF0000"/>
                </a:solidFill>
              </a:rPr>
              <a:t>-Archiving: </a:t>
            </a:r>
            <a:r>
              <a:rPr lang="en-US" sz="2000" dirty="0"/>
              <a:t>First, </a:t>
            </a:r>
            <a:r>
              <a:rPr lang="en-US" sz="2000" dirty="0">
                <a:solidFill>
                  <a:srgbClr val="3366FF"/>
                </a:solidFill>
              </a:rPr>
              <a:t>scholars need </a:t>
            </a:r>
            <a:r>
              <a:rPr lang="en-US" sz="2000" dirty="0"/>
              <a:t>the tools and assistance </a:t>
            </a:r>
            <a:r>
              <a:rPr lang="en-US" sz="2000" dirty="0">
                <a:solidFill>
                  <a:srgbClr val="3366FF"/>
                </a:solidFill>
              </a:rPr>
              <a:t>to deposit their refereed journal articles in open electronic </a:t>
            </a:r>
            <a:r>
              <a:rPr lang="en-US" sz="2000" dirty="0" smtClean="0">
                <a:solidFill>
                  <a:srgbClr val="3366FF"/>
                </a:solidFill>
              </a:rPr>
              <a:t>archives</a:t>
            </a:r>
            <a:r>
              <a:rPr lang="en-US" sz="2000" b="1" dirty="0" smtClean="0"/>
              <a:t>. </a:t>
            </a:r>
          </a:p>
          <a:p>
            <a:endParaRPr lang="en-US" sz="1000" dirty="0"/>
          </a:p>
          <a:p>
            <a:r>
              <a:rPr lang="en-US" sz="2000" b="1" dirty="0"/>
              <a:t>II. </a:t>
            </a:r>
            <a:r>
              <a:rPr lang="en-US" sz="2000" dirty="0">
                <a:solidFill>
                  <a:srgbClr val="FF0000"/>
                </a:solidFill>
              </a:rPr>
              <a:t>Open-access Journals: </a:t>
            </a:r>
            <a:r>
              <a:rPr lang="en-US" sz="2000" dirty="0"/>
              <a:t>Second, </a:t>
            </a:r>
            <a:r>
              <a:rPr lang="en-US" sz="2000" dirty="0">
                <a:solidFill>
                  <a:srgbClr val="3366FF"/>
                </a:solidFill>
              </a:rPr>
              <a:t>scholars need </a:t>
            </a:r>
            <a:r>
              <a:rPr lang="en-US" sz="2000" dirty="0">
                <a:solidFill>
                  <a:srgbClr val="000000"/>
                </a:solidFill>
              </a:rPr>
              <a:t>the means to launch</a:t>
            </a:r>
            <a:r>
              <a:rPr lang="en-US" sz="2000" dirty="0">
                <a:solidFill>
                  <a:srgbClr val="3366FF"/>
                </a:solidFill>
              </a:rPr>
              <a:t> a new generation of journals committed to open access</a:t>
            </a:r>
            <a:r>
              <a:rPr lang="en-US" sz="2000" dirty="0"/>
              <a:t>, and to help existing journals that elect to make the transition to open </a:t>
            </a:r>
            <a:r>
              <a:rPr lang="en-US" sz="2000" dirty="0" smtClean="0"/>
              <a:t>access.</a:t>
            </a:r>
          </a:p>
          <a:p>
            <a:endParaRPr lang="en-US" sz="1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These </a:t>
            </a:r>
            <a:r>
              <a:rPr lang="en-US" sz="2000" dirty="0">
                <a:solidFill>
                  <a:srgbClr val="FF0000"/>
                </a:solidFill>
              </a:rPr>
              <a:t>new journals will not charge subscription or access fees</a:t>
            </a:r>
            <a:r>
              <a:rPr lang="en-US" sz="2000" dirty="0"/>
              <a:t>, and </a:t>
            </a:r>
            <a:r>
              <a:rPr lang="en-US" sz="2000" dirty="0">
                <a:solidFill>
                  <a:srgbClr val="3366FF"/>
                </a:solidFill>
              </a:rPr>
              <a:t>will turn to </a:t>
            </a:r>
            <a:r>
              <a:rPr lang="en-US" sz="2000" dirty="0" smtClean="0">
                <a:solidFill>
                  <a:srgbClr val="000000"/>
                </a:solidFill>
              </a:rPr>
              <a:t>other methods for covering their expenses, including the </a:t>
            </a:r>
            <a:r>
              <a:rPr lang="en-US" sz="2000" dirty="0" smtClean="0">
                <a:solidFill>
                  <a:srgbClr val="3366FF"/>
                </a:solidFill>
              </a:rPr>
              <a:t>foundations </a:t>
            </a:r>
            <a:r>
              <a:rPr lang="en-US" sz="2000" dirty="0">
                <a:solidFill>
                  <a:srgbClr val="3366FF"/>
                </a:solidFill>
              </a:rPr>
              <a:t>and governments that fund research</a:t>
            </a:r>
            <a:r>
              <a:rPr lang="en-US" sz="2000" dirty="0"/>
              <a:t>, the universities and laboratories that employ researchers, endowments set up by discipline or institution, friends of the cause of open access, </a:t>
            </a:r>
            <a:r>
              <a:rPr lang="en-US" sz="2000" dirty="0" smtClean="0">
                <a:solidFill>
                  <a:srgbClr val="3366FF"/>
                </a:solidFill>
              </a:rPr>
              <a:t>funds </a:t>
            </a:r>
            <a:r>
              <a:rPr lang="en-US" sz="2000" dirty="0">
                <a:solidFill>
                  <a:srgbClr val="3366FF"/>
                </a:solidFill>
              </a:rPr>
              <a:t>freed up by the demise or cancellation of journals charging traditional subscription or access </a:t>
            </a:r>
            <a:r>
              <a:rPr lang="en-US" sz="2000" dirty="0" smtClean="0">
                <a:solidFill>
                  <a:srgbClr val="3366FF"/>
                </a:solidFill>
              </a:rPr>
              <a:t>fees</a:t>
            </a:r>
            <a:r>
              <a:rPr lang="en-US" sz="2000" dirty="0" smtClean="0"/>
              <a:t>.</a:t>
            </a:r>
          </a:p>
          <a:p>
            <a:endParaRPr lang="en-US" sz="1000" dirty="0"/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There </a:t>
            </a:r>
            <a:r>
              <a:rPr lang="en-US" sz="2000" dirty="0">
                <a:solidFill>
                  <a:srgbClr val="FF0000"/>
                </a:solidFill>
              </a:rPr>
              <a:t>is no need to favor one of these solutions over the others for all disciplines or nations, and no need to stop looking for </a:t>
            </a:r>
            <a:r>
              <a:rPr lang="en-US" sz="2000" dirty="0" smtClean="0">
                <a:solidFill>
                  <a:srgbClr val="FF0000"/>
                </a:solidFill>
              </a:rPr>
              <a:t>other </a:t>
            </a:r>
            <a:r>
              <a:rPr lang="en-US" sz="2000" dirty="0">
                <a:solidFill>
                  <a:srgbClr val="FF0000"/>
                </a:solidFill>
              </a:rPr>
              <a:t>creative alternatives. </a:t>
            </a:r>
          </a:p>
          <a:p>
            <a:endParaRPr lang="en-US" dirty="0"/>
          </a:p>
        </p:txBody>
      </p:sp>
      <p:sp>
        <p:nvSpPr>
          <p:cNvPr id="7" name="ZoneTexte 7"/>
          <p:cNvSpPr txBox="1"/>
          <p:nvPr/>
        </p:nvSpPr>
        <p:spPr>
          <a:xfrm>
            <a:off x="1403648" y="6444044"/>
            <a:ext cx="6624736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/ABOUT_OPEN_ACCESS/DECLARATIONS/</a:t>
            </a:r>
            <a:endParaRPr lang="fr-FR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5670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2003, Berlin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declaration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on Open Access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7668344" cy="2666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38" y="3791216"/>
            <a:ext cx="7544362" cy="2367033"/>
          </a:xfrm>
          <a:prstGeom prst="rect">
            <a:avLst/>
          </a:prstGeom>
        </p:spPr>
      </p:pic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ZoneTexte 14"/>
          <p:cNvSpPr txBox="1">
            <a:spLocks noChangeArrowheads="1"/>
          </p:cNvSpPr>
          <p:nvPr/>
        </p:nvSpPr>
        <p:spPr bwMode="auto">
          <a:xfrm>
            <a:off x="467544" y="2837109"/>
            <a:ext cx="7668344" cy="954107"/>
          </a:xfrm>
          <a:prstGeom prst="rect">
            <a:avLst/>
          </a:prstGeom>
          <a:noFill/>
          <a:ln w="57150" cmpd="sng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0" dirty="0" smtClean="0">
                <a:latin typeface="Calibri"/>
              </a:rPr>
              <a:t>     </a:t>
            </a:r>
          </a:p>
          <a:p>
            <a:pPr algn="ctr"/>
            <a:endParaRPr lang="fr-FR" sz="2300" dirty="0" smtClean="0"/>
          </a:p>
          <a:p>
            <a:pPr algn="ctr"/>
            <a:endParaRPr lang="fr-FR" sz="1000" dirty="0" smtClean="0"/>
          </a:p>
        </p:txBody>
      </p:sp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683568" y="5085184"/>
            <a:ext cx="7200800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1" name="直線コネクタ 14"/>
          <p:cNvCxnSpPr>
            <a:cxnSpLocks noChangeShapeType="1"/>
          </p:cNvCxnSpPr>
          <p:nvPr/>
        </p:nvCxnSpPr>
        <p:spPr bwMode="auto">
          <a:xfrm>
            <a:off x="683568" y="5301208"/>
            <a:ext cx="2592288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2" name="直線コネクタ 14"/>
          <p:cNvCxnSpPr>
            <a:cxnSpLocks noChangeShapeType="1"/>
          </p:cNvCxnSpPr>
          <p:nvPr/>
        </p:nvCxnSpPr>
        <p:spPr bwMode="auto">
          <a:xfrm>
            <a:off x="3779912" y="5877272"/>
            <a:ext cx="3816424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sp>
        <p:nvSpPr>
          <p:cNvPr id="17" name="ZoneTexte 7"/>
          <p:cNvSpPr txBox="1"/>
          <p:nvPr/>
        </p:nvSpPr>
        <p:spPr>
          <a:xfrm>
            <a:off x="899592" y="6300028"/>
            <a:ext cx="6984776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/ABOUT_OPEN_ACCESS/DECLARATIONS/</a:t>
            </a:r>
            <a:endParaRPr lang="fr-FR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6827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2003, signataires de la déclaration de Berlin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33" y="1474947"/>
            <a:ext cx="3451603" cy="4339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556792"/>
            <a:ext cx="5191534" cy="3744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6237312"/>
            <a:ext cx="5311534" cy="585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33" y="5733256"/>
            <a:ext cx="3455337" cy="610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944" y="5291888"/>
            <a:ext cx="4679568" cy="523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944" y="5831525"/>
            <a:ext cx="5040560" cy="459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989" y="1161804"/>
            <a:ext cx="2994899" cy="3229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7944" y="1196752"/>
            <a:ext cx="1346118" cy="232787"/>
          </a:xfrm>
          <a:prstGeom prst="rect">
            <a:avLst/>
          </a:prstGeom>
        </p:spPr>
      </p:pic>
      <p:pic>
        <p:nvPicPr>
          <p:cNvPr id="14" name="Picture 13" descr="CC-BY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16" name="直線コネクタ 14"/>
          <p:cNvCxnSpPr>
            <a:cxnSpLocks noChangeShapeType="1"/>
          </p:cNvCxnSpPr>
          <p:nvPr/>
        </p:nvCxnSpPr>
        <p:spPr bwMode="auto">
          <a:xfrm>
            <a:off x="4139952" y="2060848"/>
            <a:ext cx="4968552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1" name="直線コネクタ 14"/>
          <p:cNvCxnSpPr>
            <a:cxnSpLocks noChangeShapeType="1"/>
          </p:cNvCxnSpPr>
          <p:nvPr/>
        </p:nvCxnSpPr>
        <p:spPr bwMode="auto">
          <a:xfrm>
            <a:off x="4139952" y="4005064"/>
            <a:ext cx="2736304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3" name="直線コネクタ 14"/>
          <p:cNvCxnSpPr>
            <a:cxnSpLocks noChangeShapeType="1"/>
          </p:cNvCxnSpPr>
          <p:nvPr/>
        </p:nvCxnSpPr>
        <p:spPr bwMode="auto">
          <a:xfrm>
            <a:off x="649381" y="3212976"/>
            <a:ext cx="3202539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4" name="直線コネクタ 14"/>
          <p:cNvCxnSpPr>
            <a:cxnSpLocks noChangeShapeType="1"/>
          </p:cNvCxnSpPr>
          <p:nvPr/>
        </p:nvCxnSpPr>
        <p:spPr bwMode="auto">
          <a:xfrm>
            <a:off x="636216" y="1988840"/>
            <a:ext cx="2495624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35" name="直線コネクタ 14"/>
          <p:cNvCxnSpPr>
            <a:cxnSpLocks noChangeShapeType="1"/>
          </p:cNvCxnSpPr>
          <p:nvPr/>
        </p:nvCxnSpPr>
        <p:spPr bwMode="auto">
          <a:xfrm>
            <a:off x="649381" y="3861048"/>
            <a:ext cx="2529811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8" name="直線コネクタ 14"/>
          <p:cNvCxnSpPr>
            <a:cxnSpLocks noChangeShapeType="1"/>
          </p:cNvCxnSpPr>
          <p:nvPr/>
        </p:nvCxnSpPr>
        <p:spPr bwMode="auto">
          <a:xfrm>
            <a:off x="4139952" y="3789040"/>
            <a:ext cx="3168352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29271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-99392"/>
            <a:ext cx="55446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481"/>
            <a:ext cx="9144000" cy="4480743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2400" y="-90264"/>
            <a:ext cx="89561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2011, une chercheuse innove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2" name="Picture 11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3" name="ZoneTexte 7"/>
          <p:cNvSpPr txBox="1"/>
          <p:nvPr/>
        </p:nvSpPr>
        <p:spPr>
          <a:xfrm>
            <a:off x="1760714" y="5311368"/>
            <a:ext cx="612365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28C191"/>
                </a:solidFill>
              </a:rPr>
              <a:t>Allez sur le site où l’article est bloqué par un péage,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</a:rPr>
              <a:t> recopiez son </a:t>
            </a:r>
            <a:r>
              <a:rPr lang="fr-FR" sz="2000" i="1" dirty="0" smtClean="0">
                <a:solidFill>
                  <a:srgbClr val="28C191"/>
                </a:solidFill>
              </a:rPr>
              <a:t>DOI (Digital Object Identifier)</a:t>
            </a:r>
            <a:r>
              <a:rPr lang="fr-FR" sz="2000" dirty="0" smtClean="0">
                <a:solidFill>
                  <a:srgbClr val="28C191"/>
                </a:solidFill>
              </a:rPr>
              <a:t>,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</a:rPr>
              <a:t>puis allez sur </a:t>
            </a:r>
            <a:r>
              <a:rPr lang="fr-FR" sz="2000" i="1" dirty="0" err="1" smtClean="0">
                <a:solidFill>
                  <a:srgbClr val="28C191"/>
                </a:solidFill>
              </a:rPr>
              <a:t>Sci</a:t>
            </a:r>
            <a:r>
              <a:rPr lang="fr-FR" sz="2000" i="1" dirty="0" smtClean="0">
                <a:solidFill>
                  <a:srgbClr val="28C191"/>
                </a:solidFill>
              </a:rPr>
              <a:t>-Hub </a:t>
            </a:r>
            <a:r>
              <a:rPr lang="fr-FR" sz="2000" dirty="0" smtClean="0">
                <a:solidFill>
                  <a:srgbClr val="28C191"/>
                </a:solidFill>
              </a:rPr>
              <a:t>et entrez le </a:t>
            </a:r>
            <a:r>
              <a:rPr lang="fr-FR" sz="2000" i="1" dirty="0" smtClean="0">
                <a:solidFill>
                  <a:srgbClr val="28C191"/>
                </a:solidFill>
              </a:rPr>
              <a:t>DOI</a:t>
            </a:r>
          </a:p>
          <a:p>
            <a:pPr algn="ctr"/>
            <a:endParaRPr lang="fr-FR" sz="2300" dirty="0" smtClean="0">
              <a:solidFill>
                <a:srgbClr val="28C191"/>
              </a:solidFill>
            </a:endParaRP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 </a:t>
            </a:r>
          </a:p>
        </p:txBody>
      </p:sp>
      <p:sp>
        <p:nvSpPr>
          <p:cNvPr id="15" name="ZoneTexte 7"/>
          <p:cNvSpPr txBox="1"/>
          <p:nvPr/>
        </p:nvSpPr>
        <p:spPr>
          <a:xfrm>
            <a:off x="2411760" y="6381328"/>
            <a:ext cx="4824536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/OTHER/SCIHUB/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1628799"/>
            <a:ext cx="2376264" cy="26190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838" y="1700808"/>
            <a:ext cx="569150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 2011 </a:t>
            </a:r>
            <a:r>
              <a:rPr lang="en-US" dirty="0" smtClean="0">
                <a:solidFill>
                  <a:srgbClr val="3366FF"/>
                </a:solidFill>
              </a:rPr>
              <a:t>Alexandra </a:t>
            </a:r>
            <a:r>
              <a:rPr lang="en-US" dirty="0" err="1" smtClean="0">
                <a:solidFill>
                  <a:srgbClr val="3366FF"/>
                </a:solidFill>
              </a:rPr>
              <a:t>Elbakyan</a:t>
            </a:r>
            <a:r>
              <a:rPr lang="en-US" dirty="0" smtClean="0"/>
              <a:t>, </a:t>
            </a:r>
            <a:r>
              <a:rPr lang="en-US" dirty="0" err="1"/>
              <a:t>chercheuse</a:t>
            </a:r>
            <a:r>
              <a:rPr lang="en-US" dirty="0"/>
              <a:t> en </a:t>
            </a:r>
            <a:r>
              <a:rPr lang="en-US" dirty="0" smtClean="0"/>
              <a:t>neurosciences</a:t>
            </a:r>
          </a:p>
          <a:p>
            <a:r>
              <a:rPr lang="en-US" dirty="0" smtClean="0"/>
              <a:t>au Kazakhstan, </a:t>
            </a:r>
            <a:r>
              <a:rPr lang="en-US" dirty="0" err="1" smtClean="0">
                <a:solidFill>
                  <a:srgbClr val="3366FF"/>
                </a:solidFill>
              </a:rPr>
              <a:t>créé</a:t>
            </a:r>
            <a:r>
              <a:rPr lang="en-US" dirty="0" smtClean="0">
                <a:solidFill>
                  <a:srgbClr val="3366FF"/>
                </a:solidFill>
              </a:rPr>
              <a:t> la plus </a:t>
            </a:r>
            <a:r>
              <a:rPr lang="en-US" dirty="0" err="1" smtClean="0">
                <a:solidFill>
                  <a:srgbClr val="3366FF"/>
                </a:solidFill>
              </a:rPr>
              <a:t>grande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plateforme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d’accès</a:t>
            </a:r>
            <a:r>
              <a:rPr lang="en-US" dirty="0" smtClean="0">
                <a:solidFill>
                  <a:srgbClr val="3366FF"/>
                </a:solidFill>
              </a:rPr>
              <a:t> aux</a:t>
            </a:r>
          </a:p>
          <a:p>
            <a:r>
              <a:rPr lang="en-US" dirty="0">
                <a:solidFill>
                  <a:srgbClr val="3366FF"/>
                </a:solidFill>
              </a:rPr>
              <a:t>a</a:t>
            </a:r>
            <a:r>
              <a:rPr lang="en-US" dirty="0" smtClean="0">
                <a:solidFill>
                  <a:srgbClr val="3366FF"/>
                </a:solidFill>
              </a:rPr>
              <a:t>rticles de </a:t>
            </a:r>
            <a:r>
              <a:rPr lang="en-US" dirty="0" err="1" smtClean="0">
                <a:solidFill>
                  <a:srgbClr val="3366FF"/>
                </a:solidFill>
              </a:rPr>
              <a:t>recherche</a:t>
            </a:r>
            <a:r>
              <a:rPr lang="en-US" dirty="0" smtClean="0">
                <a:solidFill>
                  <a:srgbClr val="3366FF"/>
                </a:solidFill>
              </a:rPr>
              <a:t> (plus de 80 millions </a:t>
            </a:r>
            <a:r>
              <a:rPr lang="en-US" dirty="0" err="1" smtClean="0">
                <a:solidFill>
                  <a:srgbClr val="3366FF"/>
                </a:solidFill>
              </a:rPr>
              <a:t>d’articles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9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2012, des chercheurs se révoltent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9" name="ZoneTexte 14"/>
          <p:cNvSpPr txBox="1">
            <a:spLocks noChangeArrowheads="1"/>
          </p:cNvSpPr>
          <p:nvPr/>
        </p:nvSpPr>
        <p:spPr bwMode="auto">
          <a:xfrm>
            <a:off x="129480" y="836712"/>
            <a:ext cx="897902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200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fr-FR" sz="2000" i="1" dirty="0" smtClean="0">
                <a:solidFill>
                  <a:srgbClr val="3366FF"/>
                </a:solidFill>
                <a:latin typeface="Calibri"/>
              </a:rPr>
              <a:t>Sir Tim </a:t>
            </a:r>
            <a:r>
              <a:rPr lang="fr-FR" sz="2000" i="1" dirty="0" err="1" smtClean="0">
                <a:solidFill>
                  <a:srgbClr val="3366FF"/>
                </a:solidFill>
                <a:latin typeface="Calibri"/>
              </a:rPr>
              <a:t>Gowers</a:t>
            </a:r>
            <a:r>
              <a:rPr lang="fr-FR" sz="2000" i="1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et 33 collègues mathématiciens 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fr-FR" sz="2000" dirty="0" smtClean="0">
                <a:latin typeface="Calibri"/>
              </a:rPr>
              <a:t>dont je suis) 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avons lancé 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le mouvement </a:t>
            </a:r>
            <a:r>
              <a:rPr lang="fr-FR" sz="2000" i="1" dirty="0" smtClean="0">
                <a:solidFill>
                  <a:srgbClr val="3366FF"/>
                </a:solidFill>
                <a:latin typeface="Calibri"/>
              </a:rPr>
              <a:t>The </a:t>
            </a:r>
            <a:r>
              <a:rPr lang="fr-FR" sz="2000" i="1" dirty="0" err="1" smtClean="0">
                <a:solidFill>
                  <a:srgbClr val="3366FF"/>
                </a:solidFill>
                <a:latin typeface="Calibri"/>
              </a:rPr>
              <a:t>Cost</a:t>
            </a:r>
            <a:r>
              <a:rPr lang="fr-FR" sz="2000" i="1" dirty="0" smtClean="0">
                <a:solidFill>
                  <a:srgbClr val="3366FF"/>
                </a:solidFill>
                <a:latin typeface="Calibri"/>
              </a:rPr>
              <a:t> of </a:t>
            </a:r>
            <a:r>
              <a:rPr lang="fr-FR" sz="2000" i="1" dirty="0" err="1" smtClean="0">
                <a:solidFill>
                  <a:srgbClr val="3366FF"/>
                </a:solidFill>
                <a:latin typeface="Calibri"/>
              </a:rPr>
              <a:t>Knowledge</a:t>
            </a:r>
            <a:r>
              <a:rPr lang="fr-FR" sz="2000" i="1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qui appelle à </a:t>
            </a:r>
            <a:r>
              <a:rPr lang="fr-FR" sz="2000" dirty="0">
                <a:solidFill>
                  <a:srgbClr val="3366FF"/>
                </a:solidFill>
              </a:rPr>
              <a:t>boycotter </a:t>
            </a:r>
            <a:r>
              <a:rPr lang="fr-FR" sz="2000" i="1" dirty="0">
                <a:solidFill>
                  <a:srgbClr val="3366FF"/>
                </a:solidFill>
              </a:rPr>
              <a:t>Elsevier</a:t>
            </a:r>
            <a:r>
              <a:rPr lang="fr-FR" sz="2000" dirty="0">
                <a:solidFill>
                  <a:srgbClr val="000000"/>
                </a:solidFill>
              </a:rPr>
              <a:t>,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endParaRPr lang="fr-FR" sz="2000" dirty="0" smtClean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ce qui a permis d’arrêter le</a:t>
            </a:r>
            <a:r>
              <a:rPr lang="fr-FR" sz="2000" b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000" b="0" i="1" dirty="0" err="1" smtClean="0">
                <a:solidFill>
                  <a:srgbClr val="FF0000"/>
                </a:solidFill>
                <a:latin typeface="Calibri"/>
              </a:rPr>
              <a:t>Research</a:t>
            </a:r>
            <a:r>
              <a:rPr lang="fr-FR" sz="2000" b="0" i="1" dirty="0" smtClean="0">
                <a:solidFill>
                  <a:srgbClr val="FF0000"/>
                </a:solidFill>
                <a:latin typeface="Calibri"/>
              </a:rPr>
              <a:t> Works </a:t>
            </a:r>
            <a:r>
              <a:rPr lang="fr-FR" sz="2000" b="0" i="1" dirty="0" err="1" smtClean="0">
                <a:solidFill>
                  <a:srgbClr val="FF0000"/>
                </a:solidFill>
                <a:latin typeface="Calibri"/>
              </a:rPr>
              <a:t>Act</a:t>
            </a:r>
            <a:r>
              <a:rPr lang="fr-FR" sz="20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au Congrès américain</a:t>
            </a:r>
            <a:r>
              <a:rPr lang="fr-FR" sz="2000" dirty="0" smtClean="0">
                <a:latin typeface="Calibri"/>
              </a:rPr>
              <a:t>,</a:t>
            </a:r>
            <a:endParaRPr lang="fr-FR" sz="2000" b="0" dirty="0" smtClean="0">
              <a:latin typeface="Calibri"/>
            </a:endParaRPr>
          </a:p>
          <a:p>
            <a:pPr algn="ctr"/>
            <a:r>
              <a:rPr lang="fr-FR" sz="2000" dirty="0">
                <a:latin typeface="Calibri"/>
              </a:rPr>
              <a:t>u</a:t>
            </a:r>
            <a:r>
              <a:rPr lang="fr-FR" sz="2000" dirty="0" smtClean="0">
                <a:latin typeface="Calibri"/>
              </a:rPr>
              <a:t>ne proposition de loi déposée sous la pression du lobbying d’</a:t>
            </a:r>
            <a:r>
              <a:rPr lang="fr-FR" sz="2000" i="1" dirty="0" smtClean="0">
                <a:latin typeface="Calibri"/>
              </a:rPr>
              <a:t>Elsevie</a:t>
            </a:r>
            <a:r>
              <a:rPr lang="fr-FR" sz="2000" dirty="0" smtClean="0">
                <a:latin typeface="Calibri"/>
              </a:rPr>
              <a:t>r</a:t>
            </a:r>
            <a:r>
              <a:rPr lang="fr-FR" sz="2000" i="1" dirty="0" smtClean="0">
                <a:latin typeface="Calibri"/>
              </a:rPr>
              <a:t>.</a:t>
            </a:r>
            <a:endParaRPr lang="fr-FR" sz="2000" b="0" i="1" dirty="0">
              <a:latin typeface="Calibri"/>
            </a:endParaRPr>
          </a:p>
        </p:txBody>
      </p:sp>
      <p:pic>
        <p:nvPicPr>
          <p:cNvPr id="2" name="Picture 1" descr="file.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1" y="2492896"/>
            <a:ext cx="2261999" cy="3392997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3347864" y="6300028"/>
            <a:ext cx="4392488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www.thecostofknowledge.com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976" y="5841270"/>
            <a:ext cx="1942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Sir Tim </a:t>
            </a:r>
            <a:r>
              <a:rPr lang="en-US" i="1" dirty="0" err="1" smtClean="0"/>
              <a:t>Gowers</a:t>
            </a:r>
            <a:r>
              <a:rPr lang="en-US" i="1" dirty="0" smtClean="0"/>
              <a:t>,</a:t>
            </a:r>
          </a:p>
          <a:p>
            <a:pPr algn="ctr"/>
            <a:r>
              <a:rPr lang="en-US" i="1" dirty="0" smtClean="0"/>
              <a:t>Fields </a:t>
            </a:r>
            <a:r>
              <a:rPr lang="en-US" i="1" dirty="0"/>
              <a:t>M</a:t>
            </a:r>
            <a:r>
              <a:rPr lang="en-US" i="1" dirty="0" smtClean="0"/>
              <a:t>edal 1998</a:t>
            </a:r>
            <a:endParaRPr lang="en-US" i="1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2348880"/>
            <a:ext cx="5184576" cy="376921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7835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3361422" cy="135701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-90264"/>
            <a:ext cx="89561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2012, la presse a relayé notre boycott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910820"/>
            <a:ext cx="3384376" cy="1446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192" y="5768812"/>
            <a:ext cx="7452320" cy="1116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739" y="4725144"/>
            <a:ext cx="5226533" cy="6330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3648" y="2020778"/>
            <a:ext cx="118504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</a:rPr>
              <a:t>/2/2012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9216" y="5560422"/>
            <a:ext cx="1315033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13/2/2012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200" y="5506006"/>
            <a:ext cx="5220072" cy="2272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175" y="1458856"/>
            <a:ext cx="1315033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22/</a:t>
            </a:r>
            <a:r>
              <a:rPr lang="en-US" sz="2000" b="1" dirty="0">
                <a:solidFill>
                  <a:srgbClr val="FF0000"/>
                </a:solidFill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</a:rPr>
              <a:t>/1998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980728"/>
            <a:ext cx="8956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Depuis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longemps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la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presse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économique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surveillait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de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près</a:t>
            </a:r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la `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Poule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aux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oeufs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d’or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’</a:t>
            </a:r>
            <a:r>
              <a:rPr lang="is-IS" sz="2000" dirty="0" smtClean="0">
                <a:solidFill>
                  <a:srgbClr val="28C191"/>
                </a:solidFill>
                <a:latin typeface="Calibri"/>
                <a:cs typeface="Calibri"/>
              </a:rPr>
              <a:t>…</a:t>
            </a:r>
            <a:endParaRPr lang="en-US" sz="2000" dirty="0">
              <a:solidFill>
                <a:srgbClr val="28C191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8800" y="1450322"/>
            <a:ext cx="994907" cy="469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3429000"/>
            <a:ext cx="5561067" cy="13681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216" y="6032540"/>
            <a:ext cx="1332464" cy="3178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560" y="6320571"/>
            <a:ext cx="648072" cy="27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6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0" name="Image 9" descr="tot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581128"/>
            <a:ext cx="5513597" cy="205759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39345" y="1916832"/>
            <a:ext cx="7471078" cy="196977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/>
              <a:t>`</a:t>
            </a:r>
            <a:r>
              <a:rPr lang="en-US" sz="2000" dirty="0">
                <a:solidFill>
                  <a:srgbClr val="3366FF"/>
                </a:solidFill>
              </a:rPr>
              <a:t>I</a:t>
            </a:r>
            <a:r>
              <a:rPr lang="en-US" sz="2000" dirty="0" smtClean="0">
                <a:solidFill>
                  <a:srgbClr val="3366FF"/>
                </a:solidFill>
              </a:rPr>
              <a:t>l </a:t>
            </a:r>
            <a:r>
              <a:rPr lang="en-US" sz="2000" dirty="0" err="1" smtClean="0">
                <a:solidFill>
                  <a:srgbClr val="3366FF"/>
                </a:solidFill>
              </a:rPr>
              <a:t>est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smtClean="0">
                <a:solidFill>
                  <a:srgbClr val="3366FF"/>
                </a:solidFill>
              </a:rPr>
              <a:t>indispensable </a:t>
            </a:r>
            <a:r>
              <a:rPr lang="en-US" sz="2000" dirty="0" err="1">
                <a:solidFill>
                  <a:srgbClr val="3366FF"/>
                </a:solidFill>
              </a:rPr>
              <a:t>que</a:t>
            </a:r>
            <a:r>
              <a:rPr lang="en-US" sz="2000" dirty="0">
                <a:solidFill>
                  <a:srgbClr val="3366FF"/>
                </a:solidFill>
              </a:rPr>
              <a:t> les </a:t>
            </a:r>
            <a:r>
              <a:rPr lang="en-US" sz="2000" dirty="0" err="1">
                <a:solidFill>
                  <a:srgbClr val="3366FF"/>
                </a:solidFill>
              </a:rPr>
              <a:t>chercheurs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err="1">
                <a:solidFill>
                  <a:srgbClr val="3366FF"/>
                </a:solidFill>
              </a:rPr>
              <a:t>puissent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err="1">
                <a:solidFill>
                  <a:srgbClr val="3366FF"/>
                </a:solidFill>
              </a:rPr>
              <a:t>développer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endParaRPr lang="en-US" sz="2000" dirty="0" smtClean="0">
              <a:solidFill>
                <a:srgbClr val="3366FF"/>
              </a:solidFill>
            </a:endParaRPr>
          </a:p>
          <a:p>
            <a:pPr algn="ctr"/>
            <a:r>
              <a:rPr lang="en-US" sz="2000" dirty="0" err="1" smtClean="0">
                <a:solidFill>
                  <a:srgbClr val="3366FF"/>
                </a:solidFill>
              </a:rPr>
              <a:t>une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 err="1">
                <a:solidFill>
                  <a:srgbClr val="3366FF"/>
                </a:solidFill>
              </a:rPr>
              <a:t>troisième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err="1">
                <a:solidFill>
                  <a:srgbClr val="3366FF"/>
                </a:solidFill>
              </a:rPr>
              <a:t>voie</a:t>
            </a:r>
            <a:r>
              <a:rPr lang="en-US" sz="2000" dirty="0"/>
              <a:t>, </a:t>
            </a:r>
            <a:r>
              <a:rPr lang="en-US" sz="2000" dirty="0" smtClean="0"/>
              <a:t>beaucoup </a:t>
            </a:r>
            <a:r>
              <a:rPr lang="en-US" sz="2000" dirty="0" err="1" smtClean="0">
                <a:solidFill>
                  <a:srgbClr val="3366FF"/>
                </a:solidFill>
              </a:rPr>
              <a:t>moins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 err="1">
                <a:solidFill>
                  <a:srgbClr val="3366FF"/>
                </a:solidFill>
              </a:rPr>
              <a:t>coûteuse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smtClean="0"/>
              <a:t>[</a:t>
            </a:r>
            <a:r>
              <a:rPr lang="is-IS" sz="2000" dirty="0" smtClean="0"/>
              <a:t>…]</a:t>
            </a:r>
            <a:r>
              <a:rPr lang="en-US" sz="2000" dirty="0" smtClean="0"/>
              <a:t> Elle </a:t>
            </a:r>
            <a:r>
              <a:rPr lang="en-US" sz="2000" dirty="0" err="1" smtClean="0"/>
              <a:t>est</a:t>
            </a:r>
            <a:r>
              <a:rPr lang="en-US" sz="2000" dirty="0" smtClean="0"/>
              <a:t> </a:t>
            </a:r>
            <a:r>
              <a:rPr lang="en-US" sz="2000" dirty="0" err="1" smtClean="0"/>
              <a:t>appelée</a:t>
            </a:r>
            <a:r>
              <a:rPr lang="en-US" sz="2000" dirty="0" smtClean="0"/>
              <a:t> </a:t>
            </a:r>
          </a:p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Diamond OA </a:t>
            </a:r>
            <a:r>
              <a:rPr lang="en-US" sz="2000" dirty="0"/>
              <a:t>et se </a:t>
            </a:r>
            <a:r>
              <a:rPr lang="en-US" sz="2000" dirty="0" err="1"/>
              <a:t>caractérise</a:t>
            </a:r>
            <a:r>
              <a:rPr lang="en-US" sz="2000" dirty="0"/>
              <a:t> par le fait </a:t>
            </a:r>
            <a:r>
              <a:rPr lang="en-US" sz="2000" dirty="0" err="1"/>
              <a:t>que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FF0000"/>
                </a:solidFill>
              </a:rPr>
              <a:t>ni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le </a:t>
            </a:r>
            <a:r>
              <a:rPr lang="en-US" sz="2000" dirty="0" err="1" smtClean="0">
                <a:solidFill>
                  <a:srgbClr val="FF0000"/>
                </a:solidFill>
              </a:rPr>
              <a:t>lecteur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l'auteur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ne </a:t>
            </a:r>
            <a:r>
              <a:rPr lang="en-US" sz="2000" dirty="0" err="1">
                <a:solidFill>
                  <a:srgbClr val="FF0000"/>
                </a:solidFill>
              </a:rPr>
              <a:t>doivent</a:t>
            </a:r>
            <a:r>
              <a:rPr lang="en-US" sz="2000" dirty="0">
                <a:solidFill>
                  <a:srgbClr val="FF0000"/>
                </a:solidFill>
              </a:rPr>
              <a:t> payer</a:t>
            </a:r>
            <a:r>
              <a:rPr lang="en-US" sz="2000" dirty="0"/>
              <a:t> et </a:t>
            </a:r>
            <a:r>
              <a:rPr lang="en-US" sz="2000" dirty="0" err="1"/>
              <a:t>que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le journal </a:t>
            </a:r>
            <a:r>
              <a:rPr lang="en-US" sz="2000" dirty="0" err="1" smtClean="0">
                <a:solidFill>
                  <a:srgbClr val="FF0000"/>
                </a:solidFill>
              </a:rPr>
              <a:t>appartient</a:t>
            </a:r>
            <a:r>
              <a:rPr lang="en-US" sz="2000" dirty="0" smtClean="0"/>
              <a:t>, </a:t>
            </a:r>
            <a:r>
              <a:rPr lang="en-US" sz="2000" dirty="0"/>
              <a:t>non plus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une</a:t>
            </a:r>
            <a:r>
              <a:rPr lang="en-US" sz="2000" dirty="0"/>
              <a:t> </a:t>
            </a:r>
            <a:r>
              <a:rPr lang="en-US" sz="2000" dirty="0" err="1"/>
              <a:t>maison</a:t>
            </a:r>
            <a:endParaRPr lang="en-US" sz="2000" dirty="0"/>
          </a:p>
          <a:p>
            <a:r>
              <a:rPr lang="en-US" sz="2000" dirty="0" err="1" smtClean="0"/>
              <a:t>d’édition</a:t>
            </a:r>
            <a:r>
              <a:rPr lang="en-US" sz="2000" dirty="0" smtClean="0"/>
              <a:t>, </a:t>
            </a:r>
            <a:r>
              <a:rPr lang="en-US" sz="2000" dirty="0" err="1"/>
              <a:t>mais</a:t>
            </a:r>
            <a:r>
              <a:rPr lang="en-US" sz="2000" dirty="0">
                <a:solidFill>
                  <a:srgbClr val="FF0000"/>
                </a:solidFill>
              </a:rPr>
              <a:t> au </a:t>
            </a:r>
            <a:r>
              <a:rPr lang="en-US" sz="2000" dirty="0" err="1">
                <a:solidFill>
                  <a:srgbClr val="FF0000"/>
                </a:solidFill>
              </a:rPr>
              <a:t>comité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éditorial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[</a:t>
            </a:r>
            <a:r>
              <a:rPr lang="is-IS" sz="2000" dirty="0" smtClean="0"/>
              <a:t>…] </a:t>
            </a:r>
            <a:r>
              <a:rPr lang="is-IS" sz="2000" dirty="0" smtClean="0">
                <a:solidFill>
                  <a:srgbClr val="FF0000"/>
                </a:solidFill>
              </a:rPr>
              <a:t>collège de chercheurs qui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s</a:t>
            </a:r>
            <a:r>
              <a:rPr lang="is-IS" sz="2000" dirty="0" smtClean="0">
                <a:solidFill>
                  <a:srgbClr val="FF0000"/>
                </a:solidFill>
              </a:rPr>
              <a:t>e charge de la publication</a:t>
            </a:r>
            <a:r>
              <a:rPr lang="is-IS" sz="2000" dirty="0" smtClean="0">
                <a:solidFill>
                  <a:srgbClr val="000000"/>
                </a:solidFill>
              </a:rPr>
              <a:t> des articles </a:t>
            </a:r>
            <a:r>
              <a:rPr lang="en-US" sz="2000" dirty="0" smtClean="0">
                <a:solidFill>
                  <a:srgbClr val="FF0000"/>
                </a:solidFill>
              </a:rPr>
              <a:t>avec </a:t>
            </a:r>
            <a:r>
              <a:rPr lang="en-US" sz="2000" dirty="0" err="1" smtClean="0">
                <a:solidFill>
                  <a:srgbClr val="FF0000"/>
                </a:solidFill>
              </a:rPr>
              <a:t>l'aide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d'unités</a:t>
            </a:r>
            <a:r>
              <a:rPr lang="en-US" sz="2000" dirty="0" smtClean="0">
                <a:solidFill>
                  <a:srgbClr val="FF0000"/>
                </a:solidFill>
              </a:rPr>
              <a:t> de service</a:t>
            </a:r>
            <a:r>
              <a:rPr lang="en-US" sz="2000" dirty="0" smtClean="0"/>
              <a:t>.</a:t>
            </a:r>
            <a:r>
              <a:rPr lang="fr-FR" sz="2200" dirty="0" smtClean="0"/>
              <a:t>’</a:t>
            </a:r>
            <a:endParaRPr lang="fr-FR" sz="22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843020" y="4622500"/>
            <a:ext cx="315235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28C191"/>
                </a:solidFill>
                <a:latin typeface="Times"/>
              </a:rPr>
              <a:t>Le choix de </a:t>
            </a:r>
            <a:r>
              <a:rPr lang="fr-FR" i="1" dirty="0" err="1" smtClean="0">
                <a:solidFill>
                  <a:srgbClr val="28C191"/>
                </a:solidFill>
                <a:latin typeface="Times"/>
              </a:rPr>
              <a:t>Diamond</a:t>
            </a:r>
            <a:r>
              <a:rPr lang="fr-FR" dirty="0" smtClean="0">
                <a:solidFill>
                  <a:srgbClr val="28C191"/>
                </a:solidFill>
                <a:latin typeface="Times"/>
              </a:rPr>
              <a:t> </a:t>
            </a:r>
          </a:p>
          <a:p>
            <a:pPr algn="ctr"/>
            <a:r>
              <a:rPr lang="fr-FR" dirty="0">
                <a:solidFill>
                  <a:srgbClr val="28C191"/>
                </a:solidFill>
                <a:latin typeface="Times"/>
              </a:rPr>
              <a:t>v</a:t>
            </a:r>
            <a:r>
              <a:rPr lang="fr-FR" dirty="0" smtClean="0">
                <a:solidFill>
                  <a:srgbClr val="28C191"/>
                </a:solidFill>
                <a:latin typeface="Times"/>
              </a:rPr>
              <a:t>ient du </a:t>
            </a:r>
            <a:r>
              <a:rPr lang="fr-FR" i="1" dirty="0" err="1" smtClean="0">
                <a:solidFill>
                  <a:srgbClr val="28C191"/>
                </a:solidFill>
                <a:latin typeface="Times"/>
              </a:rPr>
              <a:t>Diamond</a:t>
            </a:r>
            <a:r>
              <a:rPr lang="fr-FR" i="1" dirty="0" smtClean="0">
                <a:solidFill>
                  <a:srgbClr val="28C191"/>
                </a:solidFill>
                <a:latin typeface="Times"/>
              </a:rPr>
              <a:t> Sutra</a:t>
            </a:r>
            <a:r>
              <a:rPr lang="fr-FR" i="1" dirty="0" smtClean="0">
                <a:latin typeface="Times"/>
              </a:rPr>
              <a:t>,</a:t>
            </a:r>
            <a:endParaRPr lang="fr-FR" dirty="0" smtClean="0">
              <a:latin typeface="Times"/>
            </a:endParaRPr>
          </a:p>
          <a:p>
            <a:pPr algn="ctr"/>
            <a:r>
              <a:rPr lang="fr-FR" dirty="0">
                <a:latin typeface="Times"/>
              </a:rPr>
              <a:t>l</a:t>
            </a:r>
            <a:r>
              <a:rPr lang="fr-FR" dirty="0" smtClean="0">
                <a:latin typeface="Times"/>
              </a:rPr>
              <a:t>e premier texte imprimé connu</a:t>
            </a:r>
          </a:p>
          <a:p>
            <a:pPr algn="ctr"/>
            <a:r>
              <a:rPr lang="fr-FR" dirty="0">
                <a:latin typeface="Times"/>
              </a:rPr>
              <a:t>p</a:t>
            </a:r>
            <a:r>
              <a:rPr lang="fr-FR" dirty="0" smtClean="0">
                <a:latin typeface="Times"/>
              </a:rPr>
              <a:t>ublié en Chine le </a:t>
            </a:r>
            <a:r>
              <a:rPr lang="fr-FR" i="1" dirty="0" smtClean="0">
                <a:solidFill>
                  <a:srgbClr val="28C191"/>
                </a:solidFill>
                <a:latin typeface="Times"/>
              </a:rPr>
              <a:t>11 Mai 868</a:t>
            </a:r>
            <a:endParaRPr lang="fr-FR" i="1" dirty="0">
              <a:solidFill>
                <a:srgbClr val="28C191"/>
              </a:solidFill>
              <a:latin typeface="Time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149767" y="6021288"/>
            <a:ext cx="25908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British Library, Londres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483768" y="4077072"/>
            <a:ext cx="439248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/MARIE_FARGE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1" y="-152400"/>
            <a:ext cx="91440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2012, nous proposons un nouveau modèle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44016" y="1153195"/>
            <a:ext cx="94685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28C191"/>
                </a:solidFill>
              </a:rPr>
              <a:t>N</a:t>
            </a:r>
            <a:r>
              <a:rPr lang="fr-FR" sz="2000" dirty="0">
                <a:solidFill>
                  <a:srgbClr val="28C191"/>
                </a:solidFill>
                <a:cs typeface="Arial"/>
              </a:rPr>
              <a:t>ote </a:t>
            </a:r>
            <a:r>
              <a:rPr lang="fr-FR" sz="2000" dirty="0" smtClean="0">
                <a:solidFill>
                  <a:srgbClr val="28C191"/>
                </a:solidFill>
                <a:cs typeface="Arial"/>
              </a:rPr>
              <a:t>sur la publication en accès libre que j’ai rédigée </a:t>
            </a:r>
            <a:r>
              <a:rPr lang="fr-FR" sz="2000" dirty="0">
                <a:solidFill>
                  <a:srgbClr val="28C191"/>
                </a:solidFill>
                <a:cs typeface="Arial"/>
              </a:rPr>
              <a:t>le 29 Juin </a:t>
            </a:r>
            <a:r>
              <a:rPr lang="fr-FR" sz="2000" dirty="0" smtClean="0">
                <a:solidFill>
                  <a:srgbClr val="28C191"/>
                </a:solidFill>
                <a:cs typeface="Arial"/>
              </a:rPr>
              <a:t>2012 </a:t>
            </a:r>
            <a:r>
              <a:rPr lang="fr-FR" sz="2000" dirty="0" smtClean="0">
                <a:cs typeface="Arial"/>
              </a:rPr>
              <a:t>à la demande</a:t>
            </a:r>
            <a:r>
              <a:rPr lang="fr-FR" sz="2000" i="1" dirty="0" smtClean="0">
                <a:cs typeface="Arial"/>
              </a:rPr>
              <a:t> </a:t>
            </a:r>
          </a:p>
          <a:p>
            <a:pPr algn="ctr"/>
            <a:r>
              <a:rPr lang="fr-FR" sz="2000" dirty="0" smtClean="0">
                <a:cs typeface="Arial"/>
              </a:rPr>
              <a:t>de </a:t>
            </a:r>
            <a:r>
              <a:rPr lang="fr-FR" sz="2000" i="1" dirty="0" smtClean="0">
                <a:cs typeface="Arial"/>
              </a:rPr>
              <a:t>Geneviève </a:t>
            </a:r>
            <a:r>
              <a:rPr lang="fr-FR" sz="2000" i="1" dirty="0" err="1">
                <a:cs typeface="Arial"/>
              </a:rPr>
              <a:t>Fioraso</a:t>
            </a:r>
            <a:r>
              <a:rPr lang="fr-FR" sz="2000" dirty="0">
                <a:cs typeface="Arial"/>
              </a:rPr>
              <a:t>, </a:t>
            </a:r>
            <a:r>
              <a:rPr lang="fr-FR" sz="2000" dirty="0" smtClean="0">
                <a:cs typeface="Arial"/>
              </a:rPr>
              <a:t>qui venait d’être nommée ministre </a:t>
            </a:r>
            <a:r>
              <a:rPr lang="fr-FR" sz="2000" dirty="0">
                <a:cs typeface="Arial"/>
              </a:rPr>
              <a:t>de la </a:t>
            </a:r>
            <a:r>
              <a:rPr lang="fr-FR" sz="2000" dirty="0" smtClean="0">
                <a:cs typeface="Arial"/>
              </a:rPr>
              <a:t>recherche :</a:t>
            </a:r>
            <a:endParaRPr lang="fr-FR" sz="2000" dirty="0"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3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Le modèle d’accès libre ‘diamant’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500069" y="3185100"/>
            <a:ext cx="5942652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Les </a:t>
            </a:r>
            <a:r>
              <a:rPr lang="fr-FR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journeaux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appartiennent à leur comité éditorial,</a:t>
            </a:r>
            <a:endParaRPr lang="fr-FR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composé exclusivement de chercheurs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en activité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qui 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assurent bénévolement l’évaluation par les pairs.</a:t>
            </a: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2089577" y="1268760"/>
            <a:ext cx="4583306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fr-FR" sz="2000" dirty="0" smtClean="0">
                <a:solidFill>
                  <a:srgbClr val="3366FF"/>
                </a:solidFill>
                <a:latin typeface="+mj-lt"/>
              </a:rPr>
              <a:t>Les auteurs gardent leur droit d’auteur </a:t>
            </a:r>
          </a:p>
          <a:p>
            <a:pPr algn="ctr"/>
            <a:r>
              <a:rPr lang="fr-FR" sz="2000" dirty="0" smtClean="0">
                <a:latin typeface="+mj-lt"/>
              </a:rPr>
              <a:t>et mettent leurs </a:t>
            </a:r>
            <a:r>
              <a:rPr lang="fr-FR" sz="2000" dirty="0" smtClean="0">
                <a:solidFill>
                  <a:srgbClr val="3366FF"/>
                </a:solidFill>
                <a:latin typeface="+mj-lt"/>
              </a:rPr>
              <a:t>articles en accès libre</a:t>
            </a:r>
            <a:endParaRPr lang="fr-FR" sz="2000" i="1" dirty="0" smtClean="0">
              <a:solidFill>
                <a:srgbClr val="3366FF"/>
              </a:solidFill>
              <a:latin typeface="+mj-lt"/>
            </a:endParaRPr>
          </a:p>
          <a:p>
            <a:pPr algn="ctr"/>
            <a:r>
              <a:rPr lang="fr-FR" sz="2000" dirty="0">
                <a:solidFill>
                  <a:srgbClr val="3366FF"/>
                </a:solidFill>
                <a:latin typeface="+mj-lt"/>
              </a:rPr>
              <a:t>s</a:t>
            </a:r>
            <a:r>
              <a:rPr lang="fr-FR" sz="2000" dirty="0" smtClean="0">
                <a:solidFill>
                  <a:srgbClr val="3366FF"/>
                </a:solidFill>
                <a:latin typeface="+mj-lt"/>
              </a:rPr>
              <a:t>ous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+mj-lt"/>
              </a:rPr>
              <a:t>licence </a:t>
            </a:r>
            <a:r>
              <a:rPr lang="fr-FR" sz="2000" i="1" dirty="0" err="1" smtClean="0">
                <a:solidFill>
                  <a:srgbClr val="3366FF"/>
                </a:solidFill>
                <a:latin typeface="+mj-lt"/>
              </a:rPr>
              <a:t>Creative</a:t>
            </a:r>
            <a:r>
              <a:rPr lang="fr-FR" sz="2000" i="1" dirty="0" smtClean="0">
                <a:solidFill>
                  <a:srgbClr val="3366FF"/>
                </a:solidFill>
                <a:latin typeface="+mj-lt"/>
              </a:rPr>
              <a:t> Commons CC-BY</a:t>
            </a:r>
            <a:r>
              <a:rPr lang="fr-FR" sz="2200" dirty="0" smtClean="0"/>
              <a:t>.</a:t>
            </a:r>
            <a:r>
              <a:rPr lang="en-US" sz="2200" dirty="0" smtClean="0"/>
              <a:t> </a:t>
            </a:r>
            <a:endParaRPr lang="fr-FR" sz="2200" b="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797208" y="4433044"/>
            <a:ext cx="760894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Les institutions publiques financent et possèdent </a:t>
            </a:r>
            <a:r>
              <a:rPr lang="fr-FR" sz="2000" dirty="0">
                <a:solidFill>
                  <a:srgbClr val="28C191"/>
                </a:solidFill>
                <a:latin typeface="Calibri"/>
                <a:cs typeface="Calibri"/>
              </a:rPr>
              <a:t>l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es plateformes 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(d’évaluation, publication et bibliométrie)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développées en logiciel libre</a:t>
            </a:r>
            <a:r>
              <a:rPr lang="fr-FR" sz="2000" dirty="0" smtClean="0">
                <a:latin typeface="Calibri"/>
                <a:cs typeface="Calibri"/>
              </a:rPr>
              <a:t>. </a:t>
            </a:r>
          </a:p>
          <a:p>
            <a:pPr marL="342900" indent="-342900" algn="ctr">
              <a:buFont typeface="Arial"/>
              <a:buChar char="•"/>
            </a:pPr>
            <a:r>
              <a:rPr lang="fr-FR" sz="2000" dirty="0">
                <a:solidFill>
                  <a:srgbClr val="28C191"/>
                </a:solidFill>
                <a:latin typeface="Calibri"/>
                <a:cs typeface="Calibri"/>
              </a:rPr>
              <a:t>L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es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bibliothécaires assurent la visibilité des articles sur </a:t>
            </a:r>
            <a:r>
              <a:rPr lang="fr-FR" sz="2000" i="1" dirty="0" smtClean="0">
                <a:solidFill>
                  <a:srgbClr val="28C191"/>
                </a:solidFill>
                <a:latin typeface="Calibri"/>
                <a:cs typeface="Calibri"/>
              </a:rPr>
              <a:t>Internet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fr-FR" sz="2000" dirty="0">
                <a:latin typeface="Calibri"/>
                <a:cs typeface="Calibri"/>
              </a:rPr>
              <a:t>e</a:t>
            </a:r>
            <a:r>
              <a:rPr lang="fr-FR" sz="2000" dirty="0" smtClean="0">
                <a:latin typeface="Calibri"/>
                <a:cs typeface="Calibri"/>
              </a:rPr>
              <a:t>n ajoutant les métadonnées permettant de les trouver facilement.</a:t>
            </a:r>
          </a:p>
          <a:p>
            <a:pPr marL="342900" indent="-342900" algn="ctr">
              <a:buFont typeface="Arial"/>
              <a:buChar char="•"/>
            </a:pP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 Les </a:t>
            </a:r>
            <a:r>
              <a:rPr lang="fr-FR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publicheurs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peuvent </a:t>
            </a:r>
            <a:r>
              <a:rPr lang="fr-FR" sz="2000" dirty="0" smtClean="0">
                <a:latin typeface="Calibri"/>
                <a:cs typeface="Calibri"/>
              </a:rPr>
              <a:t>assurer divers services mais 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après avoir été mis en concurrence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par appel d’offre</a:t>
            </a:r>
            <a:r>
              <a:rPr lang="fr-FR" sz="2000" dirty="0" smtClean="0">
                <a:latin typeface="Calibri"/>
                <a:cs typeface="Calibri"/>
              </a:rPr>
              <a:t>.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8" name="ZoneTexte 12"/>
          <p:cNvSpPr txBox="1"/>
          <p:nvPr/>
        </p:nvSpPr>
        <p:spPr>
          <a:xfrm>
            <a:off x="2483768" y="2492896"/>
            <a:ext cx="3772272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creativecommons.org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>
                <a:latin typeface="Times"/>
              </a:rPr>
              <a:t>licenses</a:t>
            </a:r>
            <a:r>
              <a:rPr lang="fr-FR" i="1" dirty="0">
                <a:latin typeface="Time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1298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Revues en accès libre ‘diamant’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090793" y="2138080"/>
            <a:ext cx="787369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Revue 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créée 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n 2010 par Jean-Michel Morel</a:t>
            </a:r>
            <a:r>
              <a:rPr lang="fr-FR" sz="2000" dirty="0" smtClean="0">
                <a:latin typeface="Calibri"/>
                <a:cs typeface="Calibri"/>
              </a:rPr>
              <a:t>, IPOL </a:t>
            </a:r>
            <a:r>
              <a:rPr lang="fr-FR" sz="2000" dirty="0">
                <a:latin typeface="Calibri"/>
                <a:cs typeface="Calibri"/>
              </a:rPr>
              <a:t>a</a:t>
            </a:r>
            <a:r>
              <a:rPr lang="fr-FR" sz="2000" dirty="0" smtClean="0">
                <a:latin typeface="Calibri"/>
                <a:cs typeface="Calibri"/>
              </a:rPr>
              <a:t> 41 </a:t>
            </a:r>
            <a:r>
              <a:rPr lang="fr-FR" sz="2000" dirty="0">
                <a:latin typeface="Calibri"/>
                <a:cs typeface="Calibri"/>
              </a:rPr>
              <a:t>é</a:t>
            </a:r>
            <a:r>
              <a:rPr lang="fr-FR" sz="2000" dirty="0" smtClean="0">
                <a:latin typeface="Calibri"/>
                <a:cs typeface="Calibri"/>
              </a:rPr>
              <a:t>diteurs.</a:t>
            </a:r>
          </a:p>
          <a:p>
            <a:r>
              <a:rPr lang="fr-FR" sz="2000" dirty="0" smtClean="0">
                <a:latin typeface="Calibri"/>
                <a:cs typeface="Calibri"/>
              </a:rPr>
              <a:t>Elle est 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financée par le CNES</a:t>
            </a:r>
            <a:r>
              <a:rPr lang="fr-FR" sz="2000" dirty="0" smtClean="0">
                <a:latin typeface="Calibri"/>
                <a:cs typeface="Calibri"/>
              </a:rPr>
              <a:t>,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 l’ERC </a:t>
            </a:r>
            <a:r>
              <a:rPr lang="fr-FR" sz="2000" dirty="0" smtClean="0">
                <a:latin typeface="Calibri"/>
                <a:cs typeface="Calibri"/>
              </a:rPr>
              <a:t>et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 13 institutions publiques de 5 pays</a:t>
            </a:r>
            <a:r>
              <a:rPr lang="fr-FR" sz="2000" dirty="0" smtClean="0">
                <a:latin typeface="Calibri"/>
                <a:cs typeface="Calibri"/>
              </a:rPr>
              <a:t>.</a:t>
            </a:r>
          </a:p>
          <a:p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Chaque article</a:t>
            </a:r>
            <a:r>
              <a:rPr sz="2000" dirty="0" smtClean="0">
                <a:solidFill>
                  <a:srgbClr val="FF0000"/>
                </a:solidFill>
                <a:latin typeface="Calibri"/>
                <a:cs typeface="Calibri"/>
              </a:rPr>
              <a:t> c</a:t>
            </a:r>
            <a:r>
              <a:rPr lang="fr-FR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ontient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latin typeface="Calibri"/>
                <a:cs typeface="Calibri"/>
              </a:rPr>
              <a:t>le</a:t>
            </a:r>
            <a:r>
              <a:rPr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sz="2000" dirty="0" smtClean="0">
                <a:solidFill>
                  <a:srgbClr val="FF0000"/>
                </a:solidFill>
                <a:latin typeface="Calibri"/>
                <a:cs typeface="Calibri"/>
              </a:rPr>
              <a:t>text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fr-FR" sz="2000" dirty="0" smtClean="0">
                <a:latin typeface="Calibri"/>
                <a:cs typeface="Calibri"/>
              </a:rPr>
              <a:t>, l’</a:t>
            </a:r>
            <a:r>
              <a:rPr sz="2000" dirty="0" smtClean="0">
                <a:solidFill>
                  <a:srgbClr val="FF0000"/>
                </a:solidFill>
                <a:latin typeface="Calibri"/>
                <a:cs typeface="Calibri"/>
              </a:rPr>
              <a:t>algorithm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000" dirty="0" smtClean="0">
                <a:latin typeface="Calibri"/>
                <a:cs typeface="Calibri"/>
              </a:rPr>
              <a:t> </a:t>
            </a:r>
            <a:r>
              <a:rPr lang="fr-FR" sz="2000" dirty="0" smtClean="0">
                <a:latin typeface="Calibri"/>
                <a:cs typeface="Calibri"/>
              </a:rPr>
              <a:t>et le</a:t>
            </a:r>
            <a:r>
              <a:rPr sz="2000" dirty="0" smtClean="0">
                <a:solidFill>
                  <a:srgbClr val="FF0000"/>
                </a:solidFill>
                <a:latin typeface="Calibri"/>
                <a:cs typeface="Calibri"/>
              </a:rPr>
              <a:t> code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ource</a:t>
            </a:r>
            <a:r>
              <a:rPr sz="2000" dirty="0" smtClean="0">
                <a:latin typeface="Calibri"/>
                <a:cs typeface="Calibri"/>
              </a:rPr>
              <a:t>,</a:t>
            </a:r>
            <a:r>
              <a:rPr lang="fr-FR" sz="2000" dirty="0" smtClean="0">
                <a:latin typeface="Calibri"/>
                <a:cs typeface="Calibri"/>
              </a:rPr>
              <a:t> qui sont</a:t>
            </a:r>
            <a:endParaRPr lang="fr-FR" sz="2000" dirty="0">
              <a:latin typeface="Calibri"/>
              <a:cs typeface="Calibri"/>
            </a:endParaRPr>
          </a:p>
          <a:p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chacun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évalués par des pairs</a:t>
            </a:r>
            <a:r>
              <a:rPr lang="fr-FR" sz="2000" dirty="0" smtClean="0">
                <a:latin typeface="Calibri"/>
                <a:cs typeface="Calibri"/>
              </a:rPr>
              <a:t>. </a:t>
            </a:r>
            <a:r>
              <a:rPr lang="fr-FR" sz="2000" dirty="0">
                <a:latin typeface="Calibri"/>
                <a:cs typeface="Calibri"/>
              </a:rPr>
              <a:t>L</a:t>
            </a:r>
            <a:r>
              <a:rPr lang="fr-FR" sz="2000" dirty="0" smtClean="0">
                <a:latin typeface="Calibri"/>
                <a:cs typeface="Calibri"/>
              </a:rPr>
              <a:t>a plateforme du journal offre</a:t>
            </a:r>
            <a:r>
              <a:rPr sz="2000" dirty="0" smtClean="0">
                <a:latin typeface="Calibri"/>
                <a:cs typeface="Calibri"/>
              </a:rPr>
              <a:t> </a:t>
            </a:r>
            <a:r>
              <a:rPr lang="fr-FR" sz="2000" dirty="0" smtClean="0">
                <a:latin typeface="Calibri"/>
                <a:cs typeface="Calibri"/>
              </a:rPr>
              <a:t>au lecteur la</a:t>
            </a:r>
          </a:p>
          <a:p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possibilité de tester la méthode en ligne sur ses propres données</a:t>
            </a:r>
            <a:r>
              <a:rPr sz="2000" dirty="0" smtClean="0">
                <a:latin typeface="Calibri"/>
                <a:cs typeface="Calibri"/>
              </a:rPr>
              <a:t>. </a:t>
            </a:r>
          </a:p>
          <a:p>
            <a:r>
              <a:rPr sz="2000" dirty="0" smtClean="0">
                <a:latin typeface="Calibri"/>
                <a:cs typeface="Calibri"/>
              </a:rPr>
              <a:t>IPOL </a:t>
            </a:r>
            <a:r>
              <a:rPr lang="fr-FR" sz="2000" dirty="0" smtClean="0">
                <a:latin typeface="Calibri"/>
                <a:cs typeface="Calibri"/>
              </a:rPr>
              <a:t>est un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excellent exemple de science ouverte</a:t>
            </a:r>
            <a:r>
              <a:rPr lang="fr-FR" sz="2000" dirty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et</a:t>
            </a:r>
            <a:r>
              <a:rPr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r</a:t>
            </a:r>
            <a:r>
              <a:rPr sz="2000" dirty="0" smtClean="0">
                <a:solidFill>
                  <a:srgbClr val="28C191"/>
                </a:solidFill>
                <a:latin typeface="Calibri"/>
                <a:cs typeface="Calibri"/>
              </a:rPr>
              <a:t>eproduc</a:t>
            </a:r>
            <a:r>
              <a:rPr lang="fr-FR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t</a:t>
            </a:r>
            <a:r>
              <a:rPr sz="2000" dirty="0" smtClean="0">
                <a:solidFill>
                  <a:srgbClr val="28C191"/>
                </a:solidFill>
                <a:latin typeface="Calibri"/>
                <a:cs typeface="Calibri"/>
              </a:rPr>
              <a:t>ible</a:t>
            </a:r>
            <a:r>
              <a:rPr sz="2000" dirty="0" smtClean="0">
                <a:latin typeface="Calibri"/>
                <a:cs typeface="Calibri"/>
              </a:rPr>
              <a:t>. 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endParaRPr lang="fr-FR" sz="2000" b="0" dirty="0">
              <a:latin typeface="Calibri"/>
              <a:cs typeface="Calibri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69" y="998364"/>
            <a:ext cx="6690591" cy="12065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26" y="4624536"/>
            <a:ext cx="1545125" cy="2044824"/>
          </a:xfrm>
          <a:prstGeom prst="rect">
            <a:avLst/>
          </a:prstGeom>
        </p:spPr>
      </p:pic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1987474" y="4985881"/>
            <a:ext cx="690500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Epi-revue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 créée 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n 2015 par Tim </a:t>
            </a:r>
            <a:r>
              <a:rPr lang="fr-FR" sz="2000" dirty="0" err="1" smtClean="0">
                <a:solidFill>
                  <a:srgbClr val="0000FF"/>
                </a:solidFill>
                <a:latin typeface="Calibri"/>
                <a:cs typeface="Calibri"/>
              </a:rPr>
              <a:t>Gowers</a:t>
            </a:r>
            <a:r>
              <a:rPr lang="fr-FR" sz="2000" dirty="0" smtClean="0">
                <a:latin typeface="Calibri"/>
                <a:cs typeface="Calibri"/>
              </a:rPr>
              <a:t>, DA a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12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editeurs</a:t>
            </a:r>
            <a:r>
              <a:rPr lang="fr-FR" sz="2000" dirty="0" smtClean="0">
                <a:latin typeface="Calibri"/>
                <a:cs typeface="Calibri"/>
              </a:rPr>
              <a:t>. Elle</a:t>
            </a:r>
          </a:p>
          <a:p>
            <a:r>
              <a:rPr lang="fr-FR" sz="2000" dirty="0" smtClean="0">
                <a:latin typeface="Calibri"/>
                <a:cs typeface="Calibri"/>
              </a:rPr>
              <a:t>est 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financée par Cambridge </a:t>
            </a:r>
            <a:r>
              <a:rPr lang="fr-FR" sz="2000" dirty="0" err="1" smtClean="0">
                <a:solidFill>
                  <a:srgbClr val="0000FF"/>
                </a:solidFill>
                <a:latin typeface="Calibri"/>
                <a:cs typeface="Calibri"/>
              </a:rPr>
              <a:t>University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et la </a:t>
            </a:r>
            <a:r>
              <a:rPr lang="fr-FR" sz="2000" dirty="0" err="1" smtClean="0">
                <a:solidFill>
                  <a:srgbClr val="0000FF"/>
                </a:solidFill>
                <a:latin typeface="Calibri"/>
                <a:cs typeface="Calibri"/>
              </a:rPr>
              <a:t>Standhill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  <a:latin typeface="Calibri"/>
                <a:cs typeface="Calibri"/>
              </a:rPr>
              <a:t>foundation</a:t>
            </a:r>
            <a:r>
              <a:rPr lang="fr-FR" sz="2000" dirty="0" smtClean="0">
                <a:latin typeface="Calibri"/>
                <a:cs typeface="Calibri"/>
              </a:rPr>
              <a:t>.</a:t>
            </a:r>
          </a:p>
          <a:p>
            <a:r>
              <a:rPr lang="fr-FR" sz="2000" dirty="0" smtClean="0">
                <a:solidFill>
                  <a:srgbClr val="000000"/>
                </a:solidFill>
                <a:cs typeface="Calibri"/>
              </a:rPr>
              <a:t>Chaque </a:t>
            </a:r>
            <a:r>
              <a:rPr lang="fr-FR" sz="2000" dirty="0">
                <a:solidFill>
                  <a:srgbClr val="000000"/>
                </a:solidFill>
                <a:cs typeface="Calibri"/>
              </a:rPr>
              <a:t>article est déposé </a:t>
            </a:r>
            <a:r>
              <a:rPr lang="fr-FR" sz="2000" dirty="0">
                <a:solidFill>
                  <a:srgbClr val="FF0000"/>
                </a:solidFill>
                <a:cs typeface="Calibri"/>
              </a:rPr>
              <a:t>sur </a:t>
            </a:r>
            <a:r>
              <a:rPr lang="fr-FR" sz="2000" dirty="0" err="1">
                <a:solidFill>
                  <a:srgbClr val="FF0000"/>
                </a:solidFill>
                <a:cs typeface="Calibri"/>
              </a:rPr>
              <a:t>arXiv</a:t>
            </a:r>
            <a:r>
              <a:rPr lang="fr-FR" sz="2000" dirty="0">
                <a:cs typeface="Calibri"/>
              </a:rPr>
              <a:t> </a:t>
            </a:r>
            <a:r>
              <a:rPr lang="fr-FR" sz="2000" dirty="0" smtClean="0">
                <a:cs typeface="Calibri"/>
              </a:rPr>
              <a:t>puis </a:t>
            </a:r>
            <a:r>
              <a:rPr lang="fr-FR" sz="2000" dirty="0" smtClean="0">
                <a:solidFill>
                  <a:srgbClr val="FF0000"/>
                </a:solidFill>
                <a:cs typeface="Calibri"/>
              </a:rPr>
              <a:t>évalué </a:t>
            </a:r>
            <a:r>
              <a:rPr lang="fr-FR" sz="2000" dirty="0">
                <a:solidFill>
                  <a:srgbClr val="FF0000"/>
                </a:solidFill>
                <a:cs typeface="Calibri"/>
              </a:rPr>
              <a:t>par des pairs</a:t>
            </a:r>
            <a:r>
              <a:rPr lang="fr-FR" sz="2000" dirty="0">
                <a:solidFill>
                  <a:srgbClr val="000000"/>
                </a:solidFill>
                <a:cs typeface="Calibri"/>
              </a:rPr>
              <a:t>. </a:t>
            </a:r>
            <a:r>
              <a:rPr lang="fr-FR" sz="2000" dirty="0" smtClean="0">
                <a:solidFill>
                  <a:srgbClr val="000000"/>
                </a:solidFill>
                <a:cs typeface="Calibri"/>
              </a:rPr>
              <a:t>      </a:t>
            </a:r>
            <a:endParaRPr lang="fr-FR" sz="2000" dirty="0">
              <a:solidFill>
                <a:srgbClr val="000000"/>
              </a:solidFill>
              <a:cs typeface="Calibri"/>
            </a:endParaRPr>
          </a:p>
          <a:p>
            <a:pPr algn="ctr"/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fr-FR" sz="2000" b="0" dirty="0">
              <a:latin typeface="Calibri"/>
              <a:cs typeface="Calibri"/>
            </a:endParaRPr>
          </a:p>
        </p:txBody>
      </p:sp>
      <p:sp>
        <p:nvSpPr>
          <p:cNvPr id="12" name="ZoneTexte 15"/>
          <p:cNvSpPr txBox="1"/>
          <p:nvPr/>
        </p:nvSpPr>
        <p:spPr>
          <a:xfrm>
            <a:off x="179512" y="1412776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1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4" name="ZoneTexte 15"/>
          <p:cNvSpPr txBox="1"/>
          <p:nvPr/>
        </p:nvSpPr>
        <p:spPr>
          <a:xfrm>
            <a:off x="179512" y="4768552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28C191"/>
                </a:solidFill>
              </a:rPr>
              <a:t>2</a:t>
            </a:r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6" name="ZoneTexte 12"/>
          <p:cNvSpPr txBox="1"/>
          <p:nvPr/>
        </p:nvSpPr>
        <p:spPr>
          <a:xfrm>
            <a:off x="2133600" y="4139788"/>
            <a:ext cx="611080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www.ipol.im</a:t>
            </a:r>
            <a:r>
              <a:rPr lang="fr-FR" i="1" dirty="0" smtClean="0">
                <a:latin typeface="Times"/>
              </a:rPr>
              <a:t>      </a:t>
            </a:r>
            <a:r>
              <a:rPr i="1" dirty="0" smtClean="0">
                <a:latin typeface="Times"/>
              </a:rPr>
              <a:t>ISSN : 2105-1232</a:t>
            </a:r>
            <a:r>
              <a:rPr lang="fr-FR" i="1" dirty="0" smtClean="0">
                <a:latin typeface="Times"/>
              </a:rPr>
              <a:t>     </a:t>
            </a:r>
            <a:r>
              <a:rPr i="1" dirty="0" smtClean="0">
                <a:latin typeface="Times"/>
              </a:rPr>
              <a:t>DOI : 10.5201/ipol</a:t>
            </a:r>
            <a:endParaRPr lang="fr-FR" i="1" dirty="0">
              <a:latin typeface="Times"/>
            </a:endParaRPr>
          </a:p>
        </p:txBody>
      </p:sp>
      <p:sp>
        <p:nvSpPr>
          <p:cNvPr id="17" name="ZoneTexte 19"/>
          <p:cNvSpPr txBox="1"/>
          <p:nvPr/>
        </p:nvSpPr>
        <p:spPr>
          <a:xfrm>
            <a:off x="2483768" y="6156012"/>
            <a:ext cx="521746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discreteanalysisjournal.com</a:t>
            </a:r>
            <a:r>
              <a:rPr lang="fr-FR" i="1" dirty="0" smtClean="0">
                <a:latin typeface="Times"/>
              </a:rPr>
              <a:t>    </a:t>
            </a:r>
            <a:r>
              <a:rPr i="1" dirty="0" smtClean="0">
                <a:latin typeface="Times"/>
              </a:rPr>
              <a:t>ISSN : 2</a:t>
            </a:r>
            <a:r>
              <a:rPr lang="fr-FR" i="1" dirty="0" smtClean="0">
                <a:latin typeface="Times"/>
              </a:rPr>
              <a:t>397</a:t>
            </a:r>
            <a:r>
              <a:rPr i="1" dirty="0" smtClean="0">
                <a:latin typeface="Times"/>
              </a:rPr>
              <a:t>-</a:t>
            </a:r>
            <a:r>
              <a:rPr lang="fr-FR" i="1" dirty="0" smtClean="0">
                <a:latin typeface="Times"/>
              </a:rPr>
              <a:t>3129</a:t>
            </a:r>
            <a:endParaRPr lang="fr-FR" i="1" dirty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913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8521" y="3039343"/>
            <a:ext cx="453773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Quelques</a:t>
            </a:r>
            <a:r>
              <a:rPr lang="en-US" sz="2400" dirty="0" smtClean="0"/>
              <a:t> </a:t>
            </a:r>
            <a:r>
              <a:rPr lang="en-US" sz="2400" dirty="0" err="1" smtClean="0"/>
              <a:t>définitions</a:t>
            </a:r>
            <a:r>
              <a:rPr lang="en-US" sz="2400" dirty="0"/>
              <a:t> </a:t>
            </a:r>
            <a:r>
              <a:rPr lang="en-US" sz="2400" dirty="0" smtClean="0"/>
              <a:t>et </a:t>
            </a:r>
            <a:r>
              <a:rPr lang="en-US" sz="2400" dirty="0" err="1" smtClean="0"/>
              <a:t>principes</a:t>
            </a:r>
            <a:r>
              <a:rPr lang="en-US" sz="2400" dirty="0" smtClean="0"/>
              <a:t> </a:t>
            </a:r>
          </a:p>
        </p:txBody>
      </p:sp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29480" y="-90264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>
                <a:solidFill>
                  <a:srgbClr val="FF0000"/>
                </a:solidFill>
                <a:latin typeface="Arial"/>
              </a:rPr>
              <a:t>P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lateformes publiques non commerciales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1143000" cy="33115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58" y="5638800"/>
            <a:ext cx="1356852" cy="9144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14500"/>
            <a:ext cx="1811077" cy="3695700"/>
          </a:xfrm>
          <a:prstGeom prst="rect">
            <a:avLst/>
          </a:prstGeom>
        </p:spPr>
      </p:pic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5792664" y="1916832"/>
            <a:ext cx="322060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Créée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en 1999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à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Marseille</a:t>
            </a:r>
          </a:p>
          <a:p>
            <a:pPr algn="ctr"/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par </a:t>
            </a:r>
            <a:r>
              <a:rPr lang="en-US" sz="2000" i="1" dirty="0">
                <a:solidFill>
                  <a:srgbClr val="3366FF"/>
                </a:solidFill>
                <a:latin typeface="Calibri"/>
                <a:cs typeface="Calibri"/>
              </a:rPr>
              <a:t>M</a:t>
            </a:r>
            <a:r>
              <a:rPr lang="en-US" sz="2000" i="1" dirty="0" smtClean="0">
                <a:solidFill>
                  <a:srgbClr val="3366FF"/>
                </a:solidFill>
                <a:latin typeface="Calibri"/>
                <a:cs typeface="Calibri"/>
              </a:rPr>
              <a:t>arin </a:t>
            </a:r>
            <a:r>
              <a:rPr lang="en-US" sz="2000" i="1" dirty="0" err="1" smtClean="0">
                <a:solidFill>
                  <a:srgbClr val="3366FF"/>
                </a:solidFill>
                <a:latin typeface="Calibri"/>
                <a:cs typeface="Calibri"/>
              </a:rPr>
              <a:t>Dacos</a:t>
            </a:r>
            <a:r>
              <a:rPr lang="en-US" sz="2000" dirty="0" smtClean="0">
                <a:latin typeface="Calibri"/>
                <a:cs typeface="Calibri"/>
              </a:rPr>
              <a:t>,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2000" dirty="0" err="1">
                <a:latin typeface="Calibri"/>
                <a:cs typeface="Calibri"/>
              </a:rPr>
              <a:t>e</a:t>
            </a:r>
            <a:r>
              <a:rPr lang="en-US" sz="2000" dirty="0" err="1" smtClean="0">
                <a:latin typeface="Calibri"/>
                <a:cs typeface="Calibri"/>
              </a:rPr>
              <a:t>lle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publie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en </a:t>
            </a:r>
            <a:r>
              <a:rPr lang="en-US" sz="2000" dirty="0" err="1">
                <a:solidFill>
                  <a:srgbClr val="FF0000"/>
                </a:solidFill>
                <a:latin typeface="Calibri"/>
                <a:cs typeface="Calibri"/>
              </a:rPr>
              <a:t>accès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libre</a:t>
            </a:r>
            <a:endParaRPr lang="en-US" sz="20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609 revues de SSH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(en 2023</a:t>
            </a:r>
            <a:r>
              <a:rPr lang="fr-FR" sz="2000" dirty="0">
                <a:cs typeface="Calibri"/>
              </a:rPr>
              <a:t>)</a:t>
            </a:r>
            <a:r>
              <a:rPr lang="fr-FR" sz="2000" dirty="0" smtClean="0">
                <a:cs typeface="Calibri"/>
              </a:rPr>
              <a:t>.</a:t>
            </a:r>
            <a:endParaRPr lang="en-US" sz="20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Elle </a:t>
            </a:r>
            <a:r>
              <a:rPr lang="en-US" sz="2000" dirty="0" err="1" smtClean="0">
                <a:latin typeface="Calibri"/>
                <a:cs typeface="Calibri"/>
              </a:rPr>
              <a:t>est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financée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sur</a:t>
            </a:r>
            <a:endParaRPr lang="en-US" sz="2000" dirty="0" smtClean="0">
              <a:latin typeface="Calibri"/>
              <a:cs typeface="Calibri"/>
            </a:endParaRPr>
          </a:p>
          <a:p>
            <a:pPr algn="ctr"/>
            <a:r>
              <a:rPr lang="en-US" sz="2000" dirty="0" err="1" smtClean="0">
                <a:latin typeface="Calibri"/>
                <a:cs typeface="Calibri"/>
              </a:rPr>
              <a:t>fonds</a:t>
            </a:r>
            <a:r>
              <a:rPr lang="en-US" sz="2000" dirty="0" smtClean="0">
                <a:latin typeface="Calibri"/>
                <a:cs typeface="Calibri"/>
              </a:rPr>
              <a:t> publics par: </a:t>
            </a:r>
          </a:p>
          <a:p>
            <a:pPr algn="ctr"/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CNRS,  EHESS, BSN, AMU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27" name="Image 26" descr="SciEL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124744"/>
            <a:ext cx="2645664" cy="1255776"/>
          </a:xfrm>
          <a:prstGeom prst="rect">
            <a:avLst/>
          </a:prstGeom>
        </p:spPr>
      </p:pic>
      <p:sp>
        <p:nvSpPr>
          <p:cNvPr id="28" name="ZoneTexte 14"/>
          <p:cNvSpPr txBox="1">
            <a:spLocks noChangeArrowheads="1"/>
          </p:cNvSpPr>
          <p:nvPr/>
        </p:nvSpPr>
        <p:spPr bwMode="auto">
          <a:xfrm>
            <a:off x="1895793" y="2514376"/>
            <a:ext cx="343237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Créée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en 1997</a:t>
            </a:r>
          </a:p>
          <a:p>
            <a:pPr algn="ctr"/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à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Sao Paulo (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Brésil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)</a:t>
            </a:r>
          </a:p>
          <a:p>
            <a:pPr algn="ctr"/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par </a:t>
            </a:r>
            <a:r>
              <a:rPr lang="en-US" sz="2000" i="1" dirty="0" smtClean="0">
                <a:solidFill>
                  <a:srgbClr val="3366FF"/>
                </a:solidFill>
                <a:latin typeface="Calibri"/>
                <a:cs typeface="Calibri"/>
              </a:rPr>
              <a:t>Abel Packer</a:t>
            </a:r>
            <a:r>
              <a:rPr lang="en-US" sz="2000" dirty="0" smtClean="0">
                <a:latin typeface="Calibri"/>
                <a:cs typeface="Calibri"/>
              </a:rPr>
              <a:t>,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2000" dirty="0" err="1">
                <a:latin typeface="Calibri"/>
                <a:cs typeface="Calibri"/>
              </a:rPr>
              <a:t>e</a:t>
            </a:r>
            <a:r>
              <a:rPr lang="en-US" sz="2000" dirty="0" err="1" smtClean="0">
                <a:latin typeface="Calibri"/>
                <a:cs typeface="Calibri"/>
              </a:rPr>
              <a:t>lle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publie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en </a:t>
            </a:r>
            <a:r>
              <a:rPr lang="en-US" sz="2000" dirty="0" err="1">
                <a:solidFill>
                  <a:srgbClr val="FF0000"/>
                </a:solidFill>
                <a:latin typeface="Calibri"/>
                <a:cs typeface="Calibri"/>
              </a:rPr>
              <a:t>accès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libre</a:t>
            </a:r>
            <a:endParaRPr lang="en-US" sz="20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1249 revues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(en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2016)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e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toutes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disciplines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 Elle </a:t>
            </a:r>
            <a:r>
              <a:rPr lang="en-US" sz="2000" dirty="0" err="1" smtClean="0">
                <a:latin typeface="Calibri"/>
                <a:cs typeface="Calibri"/>
              </a:rPr>
              <a:t>est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financée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sur</a:t>
            </a:r>
            <a:endParaRPr lang="en-US" sz="2000" dirty="0" smtClean="0">
              <a:latin typeface="Calibri"/>
              <a:cs typeface="Calibri"/>
            </a:endParaRPr>
          </a:p>
          <a:p>
            <a:pPr algn="ctr"/>
            <a:r>
              <a:rPr lang="en-US" sz="2000" dirty="0" err="1" smtClean="0">
                <a:latin typeface="Calibri"/>
                <a:cs typeface="Calibri"/>
              </a:rPr>
              <a:t>fonds</a:t>
            </a:r>
            <a:r>
              <a:rPr lang="en-US" sz="2000" dirty="0" smtClean="0">
                <a:latin typeface="Calibri"/>
                <a:cs typeface="Calibri"/>
              </a:rPr>
              <a:t> publics par : </a:t>
            </a:r>
          </a:p>
          <a:p>
            <a:pPr algn="ctr"/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FAPESP,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CNPq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, CAPES, BIREME, </a:t>
            </a:r>
          </a:p>
          <a:p>
            <a:pPr algn="ctr"/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BVS et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Universidade</a:t>
            </a:r>
            <a:endParaRPr lang="en-US" sz="2000" dirty="0" smtClean="0">
              <a:solidFill>
                <a:srgbClr val="28C191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Federale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de </a:t>
            </a:r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S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ao Paulo</a:t>
            </a:r>
            <a:r>
              <a:rPr lang="fr-FR" sz="2000" dirty="0" smtClean="0">
                <a:latin typeface="Calibri"/>
                <a:cs typeface="Calibri"/>
              </a:rPr>
              <a:t>.</a:t>
            </a:r>
            <a:endParaRPr lang="en-US" sz="2000" dirty="0">
              <a:solidFill>
                <a:srgbClr val="28C191"/>
              </a:solidFill>
              <a:latin typeface="Calibri"/>
              <a:cs typeface="Calibri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1167532"/>
            <a:ext cx="2016224" cy="53327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5800" y="1371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38200" y="53456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554244"/>
            <a:ext cx="946449" cy="331140"/>
          </a:xfrm>
          <a:prstGeom prst="rect">
            <a:avLst/>
          </a:prstGeom>
        </p:spPr>
      </p:pic>
      <p:sp>
        <p:nvSpPr>
          <p:cNvPr id="14" name="ZoneTexte 12"/>
          <p:cNvSpPr txBox="1"/>
          <p:nvPr/>
        </p:nvSpPr>
        <p:spPr>
          <a:xfrm>
            <a:off x="2133600" y="6084004"/>
            <a:ext cx="31242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http//</a:t>
            </a:r>
            <a:r>
              <a:rPr lang="fr-FR" i="1" dirty="0" err="1" smtClean="0">
                <a:latin typeface="Times"/>
              </a:rPr>
              <a:t>www.scielo.br</a:t>
            </a:r>
            <a:endParaRPr lang="fr-FR" i="1" dirty="0">
              <a:latin typeface="Times"/>
            </a:endParaRPr>
          </a:p>
        </p:txBody>
      </p:sp>
      <p:sp>
        <p:nvSpPr>
          <p:cNvPr id="15" name="ZoneTexte 12"/>
          <p:cNvSpPr txBox="1"/>
          <p:nvPr/>
        </p:nvSpPr>
        <p:spPr>
          <a:xfrm>
            <a:off x="5508104" y="6084004"/>
            <a:ext cx="3551703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journals.openedition.org</a:t>
            </a:r>
            <a:r>
              <a:rPr lang="fr-FR" i="1" dirty="0">
                <a:latin typeface="Times"/>
              </a:rPr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4694" y="1058209"/>
            <a:ext cx="1886074" cy="8318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45985" y="4337809"/>
            <a:ext cx="3302381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Les 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revues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sont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passées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de 300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abonnés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papier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à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20 000-80 000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visites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/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mois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64 millions de </a:t>
            </a:r>
            <a:r>
              <a:rPr lang="en-US" sz="2000" dirty="0" err="1">
                <a:solidFill>
                  <a:srgbClr val="FF0000"/>
                </a:solidFill>
                <a:latin typeface="Calibri"/>
                <a:cs typeface="Calibri"/>
              </a:rPr>
              <a:t>visites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 en 2015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643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6" name="ZoneTexte 13"/>
          <p:cNvSpPr txBox="1"/>
          <p:nvPr/>
        </p:nvSpPr>
        <p:spPr>
          <a:xfrm>
            <a:off x="1102568" y="6095037"/>
            <a:ext cx="6997824" cy="646331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  Marie Farge, Note pour la ministre de la recherche, Juin 29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2012</a:t>
            </a: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/MARIE_FARGE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9430" y="1196752"/>
            <a:ext cx="5081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  <p:cxnSp>
        <p:nvCxnSpPr>
          <p:cNvPr id="8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9872" y="-135347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2012, libérer les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CRAS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d’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Elsevier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1052736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Dans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la note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que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Geneviève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Fioraso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m’avaient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demandée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en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Juin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2012</a:t>
            </a:r>
          </a:p>
          <a:p>
            <a:pPr algn="ctr"/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sur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l’ouverture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des publications de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recherche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j’avais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suggéré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que</a:t>
            </a:r>
            <a:endParaRPr lang="en-US" sz="20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les </a:t>
            </a:r>
            <a:r>
              <a:rPr lang="en-US" sz="2000" i="1" dirty="0" smtClean="0">
                <a:solidFill>
                  <a:srgbClr val="FF0000"/>
                </a:solidFill>
                <a:latin typeface="Calibri"/>
                <a:cs typeface="Calibri"/>
              </a:rPr>
              <a:t>CRAS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quittent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i="1" dirty="0" smtClean="0">
                <a:latin typeface="Calibri"/>
                <a:cs typeface="Calibri"/>
              </a:rPr>
              <a:t>Elsevier</a:t>
            </a:r>
            <a:r>
              <a:rPr lang="en-US" sz="2000" i="1" dirty="0" smtClean="0"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et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soient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publiés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en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libre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diamant</a:t>
            </a:r>
            <a:r>
              <a:rPr lang="en-US" sz="2000" dirty="0" smtClean="0">
                <a:latin typeface="Calibri"/>
                <a:cs typeface="Calibri"/>
              </a:rPr>
              <a:t>: 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96" y="2132856"/>
            <a:ext cx="7524328" cy="377211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70118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284984"/>
            <a:ext cx="4176464" cy="2887360"/>
          </a:xfrm>
          <a:prstGeom prst="rect">
            <a:avLst/>
          </a:prstGeom>
        </p:spPr>
      </p:pic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4376" y="-152400"/>
            <a:ext cx="89341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2020, les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CRAS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en accès libre ‘diamant’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1124744"/>
            <a:ext cx="9145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A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l’initiative</a:t>
            </a:r>
            <a:r>
              <a:rPr lang="en-US" sz="2000" dirty="0">
                <a:latin typeface="Calibri"/>
                <a:cs typeface="Calibri"/>
              </a:rPr>
              <a:t> du </a:t>
            </a:r>
            <a:r>
              <a:rPr lang="en-US" sz="2000" dirty="0" err="1">
                <a:latin typeface="Calibri"/>
                <a:cs typeface="Calibri"/>
              </a:rPr>
              <a:t>physicien</a:t>
            </a:r>
            <a:r>
              <a:rPr lang="en-US" sz="2000" dirty="0">
                <a:latin typeface="Calibri"/>
                <a:cs typeface="Calibri"/>
              </a:rPr>
              <a:t> François </a:t>
            </a:r>
            <a:r>
              <a:rPr lang="en-US" sz="2000" dirty="0" err="1">
                <a:latin typeface="Calibri"/>
                <a:cs typeface="Calibri"/>
              </a:rPr>
              <a:t>Arago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cs typeface="Calibri"/>
              </a:rPr>
              <a:t>secrétaire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perpétuel</a:t>
            </a:r>
            <a:r>
              <a:rPr lang="en-US" sz="2000" dirty="0" smtClean="0">
                <a:latin typeface="Calibri"/>
                <a:cs typeface="Calibri"/>
              </a:rPr>
              <a:t>, </a:t>
            </a:r>
          </a:p>
          <a:p>
            <a:pPr algn="ctr"/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les </a:t>
            </a:r>
            <a:r>
              <a:rPr lang="en-US" sz="2000" i="1" dirty="0" smtClean="0">
                <a:solidFill>
                  <a:srgbClr val="28C191"/>
                </a:solidFill>
                <a:latin typeface="Calibri"/>
                <a:cs typeface="Calibri"/>
              </a:rPr>
              <a:t>CRAS </a:t>
            </a:r>
            <a:r>
              <a:rPr lang="en-US" sz="2000" dirty="0" err="1" smtClean="0">
                <a:latin typeface="Calibri"/>
                <a:cs typeface="Calibri"/>
              </a:rPr>
              <a:t>étaient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publiés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depuis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1835 par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i="1" dirty="0" smtClean="0">
                <a:solidFill>
                  <a:srgbClr val="28C191"/>
                </a:solidFill>
                <a:latin typeface="Calibri"/>
                <a:cs typeface="Calibri"/>
              </a:rPr>
              <a:t>Gauthier-Villars</a:t>
            </a:r>
            <a:r>
              <a:rPr lang="en-US" sz="2000" i="1" dirty="0" smtClean="0">
                <a:latin typeface="Calibri"/>
                <a:cs typeface="Calibri"/>
              </a:rPr>
              <a:t>,</a:t>
            </a:r>
          </a:p>
          <a:p>
            <a:pPr algn="ctr"/>
            <a:r>
              <a:rPr lang="en-US" sz="2000" i="1" dirty="0" smtClean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qui </a:t>
            </a:r>
            <a:r>
              <a:rPr lang="en-US" sz="2000" dirty="0" err="1" smtClean="0">
                <a:latin typeface="Calibri"/>
                <a:cs typeface="Calibri"/>
              </a:rPr>
              <a:t>fut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rachetée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par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i="1" dirty="0" smtClean="0">
                <a:solidFill>
                  <a:srgbClr val="28C191"/>
                </a:solidFill>
                <a:latin typeface="Calibri"/>
                <a:cs typeface="Calibri"/>
              </a:rPr>
              <a:t>Elsevier </a:t>
            </a:r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en 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2000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</a:p>
          <a:p>
            <a:pPr algn="ctr"/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Le 23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Novembre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2019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l</a:t>
            </a:r>
            <a:r>
              <a:rPr lang="en-US" sz="2000" i="1" dirty="0" err="1" smtClean="0">
                <a:solidFill>
                  <a:srgbClr val="3366FF"/>
                </a:solidFill>
                <a:latin typeface="Calibri"/>
                <a:cs typeface="Calibri"/>
              </a:rPr>
              <a:t>’Académie</a:t>
            </a:r>
            <a:r>
              <a:rPr lang="en-US" sz="2000" i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i="1" dirty="0">
                <a:solidFill>
                  <a:srgbClr val="3366FF"/>
                </a:solidFill>
                <a:latin typeface="Calibri"/>
                <a:cs typeface="Calibri"/>
              </a:rPr>
              <a:t>des Sciences de Paris 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a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décidé</a:t>
            </a:r>
            <a:endParaRPr lang="en-US" sz="2000" dirty="0" smtClean="0">
              <a:solidFill>
                <a:srgbClr val="3366FF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de ne pas </a:t>
            </a:r>
            <a:r>
              <a:rPr lang="en-US" sz="2000" dirty="0" err="1" smtClean="0">
                <a:latin typeface="Calibri"/>
                <a:cs typeface="Calibri"/>
              </a:rPr>
              <a:t>renouveler</a:t>
            </a:r>
            <a:r>
              <a:rPr lang="en-US" sz="2000" dirty="0" smtClean="0">
                <a:latin typeface="Calibri"/>
                <a:cs typeface="Calibri"/>
              </a:rPr>
              <a:t> le </a:t>
            </a:r>
            <a:r>
              <a:rPr lang="en-US" sz="2000" dirty="0" err="1" smtClean="0">
                <a:latin typeface="Calibri"/>
                <a:cs typeface="Calibri"/>
              </a:rPr>
              <a:t>contrat</a:t>
            </a:r>
            <a:r>
              <a:rPr lang="en-US" sz="2000" dirty="0" smtClean="0">
                <a:latin typeface="Calibri"/>
                <a:cs typeface="Calibri"/>
              </a:rPr>
              <a:t> avec</a:t>
            </a:r>
            <a:r>
              <a:rPr lang="en-US" sz="2000" i="1" dirty="0" smtClean="0">
                <a:latin typeface="Calibri"/>
                <a:cs typeface="Calibri"/>
              </a:rPr>
              <a:t> Elsevier </a:t>
            </a:r>
            <a:r>
              <a:rPr lang="en-US" sz="2000" dirty="0" smtClean="0">
                <a:latin typeface="Calibri"/>
                <a:cs typeface="Calibri"/>
              </a:rPr>
              <a:t>et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de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publier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six </a:t>
            </a:r>
            <a:r>
              <a:rPr lang="en-US" sz="2000" i="1" dirty="0" smtClean="0">
                <a:solidFill>
                  <a:srgbClr val="3366FF"/>
                </a:solidFill>
                <a:latin typeface="Calibri"/>
                <a:cs typeface="Calibri"/>
              </a:rPr>
              <a:t>CRAS</a:t>
            </a:r>
          </a:p>
          <a:p>
            <a:pPr algn="ctr"/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e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n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accès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libre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‘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diamant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’ grâce au </a:t>
            </a:r>
            <a:r>
              <a:rPr lang="en-US" sz="2000" i="1" dirty="0">
                <a:solidFill>
                  <a:srgbClr val="3366FF"/>
                </a:solidFill>
                <a:latin typeface="Calibri"/>
                <a:cs typeface="Calibri"/>
              </a:rPr>
              <a:t>C</a:t>
            </a:r>
            <a:r>
              <a:rPr lang="en-US" sz="2000" i="1" dirty="0" smtClean="0">
                <a:solidFill>
                  <a:srgbClr val="3366FF"/>
                </a:solidFill>
                <a:latin typeface="Calibri"/>
                <a:cs typeface="Calibri"/>
              </a:rPr>
              <a:t>entre </a:t>
            </a:r>
            <a:r>
              <a:rPr lang="en-US" sz="2000" i="1" dirty="0" err="1" smtClean="0">
                <a:solidFill>
                  <a:srgbClr val="3366FF"/>
                </a:solidFill>
                <a:latin typeface="Calibri"/>
                <a:cs typeface="Calibri"/>
              </a:rPr>
              <a:t>Mersenne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635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-152400"/>
            <a:ext cx="89341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2018, création de la plateforme Mersenne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" name="ZoneTexte 19"/>
          <p:cNvSpPr txBox="1"/>
          <p:nvPr/>
        </p:nvSpPr>
        <p:spPr>
          <a:xfrm>
            <a:off x="2051720" y="6372036"/>
            <a:ext cx="521746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www.centre-mersenne.org</a:t>
            </a:r>
            <a:r>
              <a:rPr lang="fr-FR" i="1" dirty="0">
                <a:latin typeface="Times"/>
              </a:rPr>
              <a:t>/</a:t>
            </a: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8" name="Espace réservé du contenu 27"/>
          <p:cNvSpPr txBox="1">
            <a:spLocks/>
          </p:cNvSpPr>
          <p:nvPr/>
        </p:nvSpPr>
        <p:spPr>
          <a:xfrm>
            <a:off x="827584" y="548680"/>
            <a:ext cx="7632848" cy="3096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Plateforme de publication en accès libre ‘diamant’ et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d’évaluation par </a:t>
            </a:r>
            <a:r>
              <a:rPr lang="fr-FR" sz="2000" dirty="0">
                <a:solidFill>
                  <a:srgbClr val="28C191"/>
                </a:solidFill>
                <a:latin typeface="Calibri"/>
                <a:cs typeface="Calibri"/>
              </a:rPr>
              <a:t>les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pairs </a:t>
            </a:r>
            <a:r>
              <a:rPr lang="fr-FR" sz="2000" dirty="0" smtClean="0">
                <a:latin typeface="Calibri"/>
                <a:cs typeface="Calibri"/>
              </a:rPr>
              <a:t>de revues académiques,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000" dirty="0">
                <a:solidFill>
                  <a:srgbClr val="28C191"/>
                </a:solidFill>
                <a:latin typeface="Calibri"/>
                <a:cs typeface="Calibri"/>
              </a:rPr>
              <a:t>créée en 2018 à Grenoble dans le cadre de la cellule </a:t>
            </a:r>
            <a:r>
              <a:rPr lang="fr-FR" sz="2000" i="1" dirty="0" err="1">
                <a:solidFill>
                  <a:srgbClr val="28C191"/>
                </a:solidFill>
                <a:latin typeface="Calibri"/>
                <a:cs typeface="Calibri"/>
              </a:rPr>
              <a:t>Mathdoc</a:t>
            </a:r>
            <a:endParaRPr lang="fr-FR" sz="2000" i="1" dirty="0">
              <a:latin typeface="Calibri"/>
              <a:cs typeface="Calibri"/>
            </a:endParaRP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fr-FR" sz="2000" dirty="0">
                <a:latin typeface="Calibri"/>
                <a:cs typeface="Calibri"/>
              </a:rPr>
              <a:t>unité de service </a:t>
            </a:r>
            <a:r>
              <a:rPr lang="fr-FR" sz="2000" dirty="0" smtClean="0">
                <a:latin typeface="Calibri"/>
                <a:cs typeface="Calibri"/>
              </a:rPr>
              <a:t>du CNRS</a:t>
            </a:r>
            <a:r>
              <a:rPr lang="fr-FR" sz="2000" dirty="0">
                <a:latin typeface="Calibri"/>
                <a:cs typeface="Calibri"/>
              </a:rPr>
              <a:t>-INSMI et </a:t>
            </a:r>
            <a:r>
              <a:rPr lang="fr-FR" sz="2000" dirty="0" smtClean="0">
                <a:latin typeface="Calibri"/>
                <a:cs typeface="Calibri"/>
              </a:rPr>
              <a:t>de l’Université </a:t>
            </a:r>
            <a:r>
              <a:rPr lang="fr-FR" sz="2000" dirty="0">
                <a:latin typeface="Calibri"/>
                <a:cs typeface="Calibri"/>
              </a:rPr>
              <a:t>de Grenoble)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/>
              <a:t> </a:t>
            </a:r>
          </a:p>
        </p:txBody>
      </p:sp>
      <p:sp>
        <p:nvSpPr>
          <p:cNvPr id="10" name="Espace réservé du contenu 27"/>
          <p:cNvSpPr txBox="1">
            <a:spLocks/>
          </p:cNvSpPr>
          <p:nvPr/>
        </p:nvSpPr>
        <p:spPr>
          <a:xfrm>
            <a:off x="1232466" y="2780928"/>
            <a:ext cx="7155958" cy="2224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 smtClean="0"/>
              <a:t> 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000" dirty="0" smtClean="0">
                <a:latin typeface="Calibri"/>
                <a:cs typeface="Calibri"/>
              </a:rPr>
              <a:t>Principes directeurs: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Qualité de l’évaluation par les pairs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Service public non lucratif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00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rchivage pérenne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Transparence sur les  coûts et la sélection des revues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endParaRPr lang="fr-FR" sz="2200" dirty="0">
              <a:solidFill>
                <a:srgbClr val="33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4593" y="5004928"/>
            <a:ext cx="7092732" cy="145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La mise en page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des articles est faite avec le </a:t>
            </a:r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logiciel libre </a:t>
            </a:r>
            <a:r>
              <a:rPr lang="fr-FR" sz="2000" i="1" dirty="0" err="1">
                <a:solidFill>
                  <a:srgbClr val="3366FF"/>
                </a:solidFill>
                <a:latin typeface="Calibri"/>
                <a:cs typeface="Calibri"/>
              </a:rPr>
              <a:t>LaTeX</a:t>
            </a:r>
            <a:r>
              <a:rPr lang="fr-FR" sz="2000" i="1" dirty="0">
                <a:solidFill>
                  <a:srgbClr val="000000"/>
                </a:solidFill>
                <a:latin typeface="Calibri"/>
                <a:cs typeface="Calibri"/>
              </a:rPr>
              <a:t>,</a:t>
            </a:r>
          </a:p>
          <a:p>
            <a:pPr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tandis-que le </a:t>
            </a:r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processus éditorial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latin typeface="Calibri"/>
                <a:cs typeface="Calibri"/>
              </a:rPr>
              <a:t>la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publication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sont faits avec le </a:t>
            </a:r>
          </a:p>
          <a:p>
            <a:pPr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logiciel libre </a:t>
            </a:r>
            <a:r>
              <a:rPr lang="fr-FR" sz="2000" i="1" dirty="0">
                <a:solidFill>
                  <a:srgbClr val="3366FF"/>
                </a:solidFill>
                <a:latin typeface="Calibri"/>
                <a:cs typeface="Calibri"/>
              </a:rPr>
              <a:t>OJS (Open Journal System)</a:t>
            </a:r>
            <a:r>
              <a:rPr lang="fr-FR" sz="2200" i="1" dirty="0">
                <a:solidFill>
                  <a:srgbClr val="000000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4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8" y="1052737"/>
            <a:ext cx="8934128" cy="5328591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-152400"/>
            <a:ext cx="8934128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2023, infrastructure pour les chercheurs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7" name="ZoneTexte 19"/>
          <p:cNvSpPr txBox="1"/>
          <p:nvPr/>
        </p:nvSpPr>
        <p:spPr>
          <a:xfrm>
            <a:off x="2987824" y="6444044"/>
            <a:ext cx="36004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www.centre-mersenne.org</a:t>
            </a:r>
            <a:r>
              <a:rPr lang="fr-FR" i="1" dirty="0">
                <a:latin typeface="Time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1116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152400"/>
            <a:ext cx="89341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2023, financement public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ZoneTexte 19"/>
          <p:cNvSpPr txBox="1"/>
          <p:nvPr/>
        </p:nvSpPr>
        <p:spPr>
          <a:xfrm>
            <a:off x="2987824" y="6237312"/>
            <a:ext cx="36004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www.centre-mersenne.org</a:t>
            </a:r>
            <a:r>
              <a:rPr lang="fr-FR" i="1" dirty="0">
                <a:latin typeface="Times"/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48" y="1170091"/>
            <a:ext cx="8244408" cy="4635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192" y="3404026"/>
            <a:ext cx="1872208" cy="218521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Mersenne</a:t>
            </a:r>
            <a:r>
              <a:rPr lang="en-US" dirty="0" smtClean="0"/>
              <a:t> </a:t>
            </a:r>
            <a:r>
              <a:rPr lang="en-US" dirty="0" err="1" smtClean="0"/>
              <a:t>publie</a:t>
            </a:r>
            <a:r>
              <a:rPr lang="en-US" dirty="0" smtClean="0"/>
              <a:t>:</a:t>
            </a:r>
          </a:p>
          <a:p>
            <a:r>
              <a:rPr lang="en-US" dirty="0" smtClean="0"/>
              <a:t>1000 articles/an</a:t>
            </a:r>
          </a:p>
          <a:p>
            <a:r>
              <a:rPr lang="en-US" dirty="0" smtClean="0"/>
              <a:t>20 00 pages/an</a:t>
            </a:r>
          </a:p>
          <a:p>
            <a:endParaRPr lang="en-US" sz="1000" dirty="0" smtClean="0"/>
          </a:p>
          <a:p>
            <a:r>
              <a:rPr lang="en-US" dirty="0" err="1" smtClean="0"/>
              <a:t>Coût</a:t>
            </a:r>
            <a:r>
              <a:rPr lang="en-US" dirty="0" smtClean="0"/>
              <a:t> </a:t>
            </a:r>
            <a:r>
              <a:rPr lang="en-US" dirty="0" err="1" smtClean="0"/>
              <a:t>moyen</a:t>
            </a:r>
            <a:r>
              <a:rPr lang="en-US" dirty="0" smtClean="0"/>
              <a:t>:</a:t>
            </a:r>
          </a:p>
          <a:p>
            <a:r>
              <a:rPr lang="en-US" dirty="0" smtClean="0"/>
              <a:t>700 €/article</a:t>
            </a:r>
          </a:p>
          <a:p>
            <a:r>
              <a:rPr lang="en-US" dirty="0" smtClean="0"/>
              <a:t>35 €/page</a:t>
            </a:r>
          </a:p>
          <a:p>
            <a:r>
              <a:rPr lang="en-US" dirty="0" smtClean="0"/>
              <a:t>140 €/article PCJ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962" y="2204864"/>
            <a:ext cx="274088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Mersenne</a:t>
            </a:r>
            <a:r>
              <a:rPr lang="en-US" dirty="0" smtClean="0"/>
              <a:t> </a:t>
            </a:r>
            <a:r>
              <a:rPr lang="en-US" dirty="0" err="1" smtClean="0"/>
              <a:t>emploie</a:t>
            </a:r>
            <a:r>
              <a:rPr lang="en-US" dirty="0" smtClean="0"/>
              <a:t> </a:t>
            </a:r>
            <a:r>
              <a:rPr lang="en-US" dirty="0" err="1" smtClean="0"/>
              <a:t>huit</a:t>
            </a:r>
            <a:endParaRPr lang="en-US" dirty="0" smtClean="0"/>
          </a:p>
          <a:p>
            <a:r>
              <a:rPr lang="en-US" dirty="0" err="1" smtClean="0"/>
              <a:t>personnes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temps </a:t>
            </a:r>
            <a:r>
              <a:rPr lang="en-US" dirty="0" err="1" smtClean="0"/>
              <a:t>partiel</a:t>
            </a:r>
            <a:endParaRPr lang="en-US" dirty="0" smtClean="0"/>
          </a:p>
          <a:p>
            <a:endParaRPr lang="en-US" sz="1000" dirty="0" smtClean="0"/>
          </a:p>
          <a:p>
            <a:r>
              <a:rPr lang="en-US" dirty="0" err="1" smtClean="0"/>
              <a:t>Coût</a:t>
            </a:r>
            <a:r>
              <a:rPr lang="en-US" dirty="0" smtClean="0"/>
              <a:t> total: 621 k€</a:t>
            </a:r>
          </a:p>
        </p:txBody>
      </p:sp>
    </p:spTree>
    <p:extLst>
      <p:ext uri="{BB962C8B-B14F-4D97-AF65-F5344CB8AC3E}">
        <p14:creationId xmlns:p14="http://schemas.microsoft.com/office/powerpoint/2010/main" val="169991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ZoneTexte 19"/>
          <p:cNvSpPr txBox="1"/>
          <p:nvPr/>
        </p:nvSpPr>
        <p:spPr>
          <a:xfrm>
            <a:off x="2987824" y="6309320"/>
            <a:ext cx="36004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www.centre-mersenne.org</a:t>
            </a:r>
            <a:r>
              <a:rPr lang="fr-FR" i="1" dirty="0">
                <a:latin typeface="Times"/>
              </a:rPr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72897"/>
            <a:ext cx="8568952" cy="5092407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152400"/>
            <a:ext cx="8934128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2023, Mersenne publie 23 revues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518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ZoneTexte 19"/>
          <p:cNvSpPr txBox="1"/>
          <p:nvPr/>
        </p:nvSpPr>
        <p:spPr>
          <a:xfrm>
            <a:off x="2987824" y="6309320"/>
            <a:ext cx="36004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www.centre-mersenne.org</a:t>
            </a:r>
            <a:r>
              <a:rPr lang="fr-FR" i="1" dirty="0">
                <a:latin typeface="Times"/>
              </a:rPr>
              <a:t>/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152400"/>
            <a:ext cx="8934128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Evaluation des revues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5651"/>
            <a:ext cx="9144000" cy="519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2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7" name="ZoneTexte 19"/>
          <p:cNvSpPr txBox="1"/>
          <p:nvPr/>
        </p:nvSpPr>
        <p:spPr>
          <a:xfrm>
            <a:off x="3131840" y="6372036"/>
            <a:ext cx="36004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www.centre-mersenne.org</a:t>
            </a:r>
            <a:r>
              <a:rPr lang="fr-FR" i="1" dirty="0">
                <a:latin typeface="Times"/>
              </a:rPr>
              <a:t>/</a:t>
            </a:r>
          </a:p>
        </p:txBody>
      </p:sp>
      <p:cxnSp>
        <p:nvCxnSpPr>
          <p:cNvPr id="11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-152400"/>
            <a:ext cx="8934128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2023, Mersenne publie 23 revues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0" y="3717032"/>
            <a:ext cx="6876256" cy="2398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544" y="1028947"/>
            <a:ext cx="4104456" cy="2724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482" y="3735328"/>
            <a:ext cx="2660652" cy="2448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520" y="1028946"/>
            <a:ext cx="1458499" cy="2688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9555" y="1036902"/>
            <a:ext cx="1405359" cy="26801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480" y="1079970"/>
            <a:ext cx="1380725" cy="26370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481" y="1052736"/>
            <a:ext cx="81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 Ex.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9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6" y="3616611"/>
            <a:ext cx="8879951" cy="2818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" y="1031727"/>
            <a:ext cx="8879952" cy="2530921"/>
          </a:xfrm>
          <a:prstGeom prst="rect">
            <a:avLst/>
          </a:prstGeom>
        </p:spPr>
      </p:pic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880" y="3538139"/>
            <a:ext cx="9144000" cy="290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905" y="980728"/>
            <a:ext cx="9144000" cy="2628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5224" y="3429000"/>
            <a:ext cx="9144000" cy="2872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5224" y="1081735"/>
            <a:ext cx="9144000" cy="2630719"/>
          </a:xfrm>
          <a:prstGeom prst="rect">
            <a:avLst/>
          </a:prstGeom>
        </p:spPr>
      </p:pic>
      <p:sp>
        <p:nvSpPr>
          <p:cNvPr id="10" name="ZoneTexte 19"/>
          <p:cNvSpPr txBox="1"/>
          <p:nvPr/>
        </p:nvSpPr>
        <p:spPr>
          <a:xfrm>
            <a:off x="2987824" y="6444044"/>
            <a:ext cx="36004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www.centre-mersenne.org</a:t>
            </a:r>
            <a:r>
              <a:rPr lang="fr-FR" i="1" dirty="0">
                <a:latin typeface="Times"/>
              </a:rPr>
              <a:t>/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8600" y="-762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et aussi les CRAS émancipés d’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Elsevier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2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31891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7"/>
          <p:cNvSpPr txBox="1">
            <a:spLocks/>
          </p:cNvSpPr>
          <p:nvPr/>
        </p:nvSpPr>
        <p:spPr>
          <a:xfrm>
            <a:off x="35496" y="404664"/>
            <a:ext cx="8928991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Publier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es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résultats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de la recherche </a:t>
            </a:r>
            <a:r>
              <a:rPr lang="fr-FR" sz="2000" dirty="0" smtClean="0">
                <a:latin typeface="Calibri"/>
                <a:cs typeface="Calibri"/>
              </a:rPr>
              <a:t>signifie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les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rendre publics</a:t>
            </a:r>
            <a:r>
              <a:rPr lang="fr-FR" sz="2000" dirty="0" smtClean="0">
                <a:latin typeface="Calibri"/>
                <a:cs typeface="Calibri"/>
              </a:rPr>
              <a:t>,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000" dirty="0">
                <a:latin typeface="Calibri"/>
                <a:cs typeface="Calibri"/>
              </a:rPr>
              <a:t>a</a:t>
            </a:r>
            <a:r>
              <a:rPr lang="fr-FR" sz="2000" dirty="0" smtClean="0">
                <a:latin typeface="Calibri"/>
                <a:cs typeface="Calibri"/>
              </a:rPr>
              <a:t>fin d’être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vérifiés</a:t>
            </a:r>
            <a:r>
              <a:rPr lang="fr-FR" sz="2000" dirty="0" smtClean="0">
                <a:latin typeface="Calibri"/>
                <a:cs typeface="Calibri"/>
              </a:rPr>
              <a:t>,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clarifiés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diffusés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utilisés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et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améliorés </a:t>
            </a:r>
            <a:r>
              <a:rPr lang="fr-FR" sz="2000" dirty="0" smtClean="0">
                <a:latin typeface="Calibri"/>
                <a:cs typeface="Calibri"/>
              </a:rPr>
              <a:t>par d’autres.</a:t>
            </a:r>
            <a:endParaRPr lang="fr-FR" sz="2000" dirty="0">
              <a:latin typeface="Calibri"/>
              <a:cs typeface="Calibri"/>
            </a:endParaRPr>
          </a:p>
        </p:txBody>
      </p:sp>
      <p:sp>
        <p:nvSpPr>
          <p:cNvPr id="6" name="Espace réservé du contenu 27"/>
          <p:cNvSpPr txBox="1">
            <a:spLocks/>
          </p:cNvSpPr>
          <p:nvPr/>
        </p:nvSpPr>
        <p:spPr>
          <a:xfrm>
            <a:off x="0" y="3024336"/>
            <a:ext cx="9108504" cy="29249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fr-FR" sz="8000" dirty="0" smtClean="0">
              <a:solidFill>
                <a:srgbClr val="28C191"/>
              </a:solidFill>
              <a:latin typeface="Calibri"/>
              <a:cs typeface="Calibri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8000" dirty="0" smtClean="0">
                <a:latin typeface="Calibri"/>
                <a:cs typeface="Calibri"/>
              </a:rPr>
              <a:t>Un</a:t>
            </a:r>
            <a:r>
              <a:rPr lang="fr-FR" sz="8000" dirty="0" smtClean="0">
                <a:solidFill>
                  <a:srgbClr val="28C191"/>
                </a:solidFill>
                <a:latin typeface="Calibri"/>
                <a:cs typeface="Calibri"/>
              </a:rPr>
              <a:t> pair </a:t>
            </a:r>
            <a:r>
              <a:rPr lang="fr-FR" sz="8000" dirty="0" smtClean="0">
                <a:solidFill>
                  <a:srgbClr val="000000"/>
                </a:solidFill>
                <a:latin typeface="Calibri"/>
                <a:cs typeface="Calibri"/>
              </a:rPr>
              <a:t>est un</a:t>
            </a:r>
            <a:r>
              <a:rPr lang="fr-FR" sz="8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8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8000" dirty="0" smtClean="0">
                <a:solidFill>
                  <a:srgbClr val="28C191"/>
                </a:solidFill>
                <a:latin typeface="Calibri"/>
                <a:cs typeface="Calibri"/>
              </a:rPr>
              <a:t>chercheur en activité spécialiste du sujet </a:t>
            </a:r>
            <a:r>
              <a:rPr lang="fr-FR" sz="8000" dirty="0" smtClean="0">
                <a:latin typeface="Calibri"/>
                <a:cs typeface="Calibri"/>
              </a:rPr>
              <a:t>de la revue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8000" dirty="0">
                <a:latin typeface="Calibri"/>
                <a:cs typeface="Calibri"/>
              </a:rPr>
              <a:t>c</a:t>
            </a:r>
            <a:r>
              <a:rPr lang="fr-FR" sz="8000" dirty="0" smtClean="0">
                <a:latin typeface="Calibri"/>
                <a:cs typeface="Calibri"/>
              </a:rPr>
              <a:t>apable de </a:t>
            </a:r>
            <a:r>
              <a:rPr lang="fr-FR" sz="8000" dirty="0" smtClean="0">
                <a:solidFill>
                  <a:srgbClr val="28C191"/>
                </a:solidFill>
                <a:latin typeface="Calibri"/>
                <a:cs typeface="Calibri"/>
              </a:rPr>
              <a:t>vérifier que les idées et les résultats </a:t>
            </a:r>
            <a:r>
              <a:rPr lang="fr-FR" sz="8000" dirty="0" smtClean="0">
                <a:solidFill>
                  <a:srgbClr val="000000"/>
                </a:solidFill>
                <a:latin typeface="Calibri"/>
                <a:cs typeface="Calibri"/>
              </a:rPr>
              <a:t>présentés dans l’article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8000" dirty="0" smtClean="0">
                <a:solidFill>
                  <a:srgbClr val="28C191"/>
                </a:solidFill>
                <a:latin typeface="Calibri"/>
                <a:cs typeface="Calibri"/>
              </a:rPr>
              <a:t>sont</a:t>
            </a:r>
            <a:r>
              <a:rPr lang="fr-FR" sz="8000" dirty="0" smtClean="0">
                <a:latin typeface="Calibri"/>
                <a:cs typeface="Calibri"/>
              </a:rPr>
              <a:t> </a:t>
            </a:r>
            <a:r>
              <a:rPr lang="fr-FR" sz="8000" dirty="0" smtClean="0">
                <a:solidFill>
                  <a:srgbClr val="28C191"/>
                </a:solidFill>
                <a:latin typeface="Calibri"/>
                <a:cs typeface="Calibri"/>
              </a:rPr>
              <a:t>originaux</a:t>
            </a:r>
            <a:r>
              <a:rPr lang="fr-FR" sz="8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fr-FR" sz="8000" dirty="0" smtClean="0">
                <a:solidFill>
                  <a:srgbClr val="28C191"/>
                </a:solidFill>
                <a:latin typeface="Calibri"/>
                <a:cs typeface="Calibri"/>
              </a:rPr>
              <a:t> valides</a:t>
            </a:r>
            <a:r>
              <a:rPr lang="fr-FR" sz="8000" dirty="0" smtClean="0">
                <a:solidFill>
                  <a:srgbClr val="000000"/>
                </a:solidFill>
                <a:latin typeface="Calibri"/>
                <a:cs typeface="Calibri"/>
              </a:rPr>
              <a:t> et </a:t>
            </a:r>
            <a:r>
              <a:rPr lang="fr-FR" sz="8000" dirty="0">
                <a:solidFill>
                  <a:srgbClr val="000000"/>
                </a:solidFill>
                <a:latin typeface="Calibri"/>
                <a:cs typeface="Calibri"/>
              </a:rPr>
              <a:t>suffisamment</a:t>
            </a:r>
            <a:r>
              <a:rPr lang="fr-FR" sz="8000" dirty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fr-FR" sz="8000" dirty="0" smtClean="0">
                <a:solidFill>
                  <a:srgbClr val="28C191"/>
                </a:solidFill>
                <a:latin typeface="Calibri"/>
                <a:cs typeface="Calibri"/>
              </a:rPr>
              <a:t>pertinents</a:t>
            </a:r>
            <a:r>
              <a:rPr lang="fr-FR" sz="8000" dirty="0" smtClean="0">
                <a:latin typeface="Calibri"/>
                <a:cs typeface="Calibri"/>
              </a:rPr>
              <a:t> pour être publiés.</a:t>
            </a:r>
            <a:r>
              <a:rPr lang="fr-FR" sz="8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endParaRPr lang="fr-FR" sz="8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8000" dirty="0" smtClean="0">
                <a:solidFill>
                  <a:srgbClr val="000000"/>
                </a:solidFill>
                <a:latin typeface="Calibri"/>
                <a:cs typeface="Calibri"/>
              </a:rPr>
              <a:t>Leur rôle est de </a:t>
            </a:r>
            <a:r>
              <a:rPr lang="fr-FR" sz="8000" dirty="0" smtClean="0">
                <a:solidFill>
                  <a:srgbClr val="28C191"/>
                </a:solidFill>
                <a:latin typeface="Calibri"/>
                <a:cs typeface="Calibri"/>
              </a:rPr>
              <a:t>corriger les erreurs </a:t>
            </a:r>
            <a:r>
              <a:rPr lang="fr-FR" sz="8000" dirty="0" smtClean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lang="fr-FR" sz="8000" dirty="0" smtClean="0">
                <a:solidFill>
                  <a:srgbClr val="28C191"/>
                </a:solidFill>
                <a:latin typeface="Calibri"/>
                <a:cs typeface="Calibri"/>
              </a:rPr>
              <a:t> suggérer des améliorations</a:t>
            </a:r>
            <a:r>
              <a:rPr lang="fr-FR" sz="8000" dirty="0" smtClean="0">
                <a:latin typeface="Calibri"/>
                <a:cs typeface="Calibri"/>
              </a:rPr>
              <a:t>.</a:t>
            </a:r>
            <a:r>
              <a:rPr lang="fr-FR" sz="8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8000" dirty="0" smtClean="0">
                <a:solidFill>
                  <a:srgbClr val="000000"/>
                </a:solidFill>
                <a:latin typeface="Calibri"/>
                <a:cs typeface="Calibri"/>
              </a:rPr>
              <a:t>Ils agissent en tant qu’</a:t>
            </a:r>
            <a:r>
              <a:rPr lang="fr-FR" sz="8000" dirty="0" smtClean="0">
                <a:solidFill>
                  <a:srgbClr val="FF0000"/>
                </a:solidFill>
                <a:latin typeface="Calibri"/>
                <a:cs typeface="Calibri"/>
              </a:rPr>
              <a:t>éditeur</a:t>
            </a:r>
            <a:r>
              <a:rPr lang="fr-FR" sz="8000" dirty="0" smtClean="0">
                <a:solidFill>
                  <a:srgbClr val="000000"/>
                </a:solidFill>
                <a:latin typeface="Calibri"/>
                <a:cs typeface="Calibri"/>
              </a:rPr>
              <a:t> (`editor’) ou </a:t>
            </a:r>
            <a:r>
              <a:rPr lang="fr-FR" sz="8000" dirty="0" smtClean="0">
                <a:solidFill>
                  <a:srgbClr val="FF0000"/>
                </a:solidFill>
                <a:latin typeface="Calibri"/>
                <a:cs typeface="Calibri"/>
              </a:rPr>
              <a:t>relecteurs</a:t>
            </a:r>
            <a:r>
              <a:rPr lang="fr-FR" sz="8000" dirty="0" smtClean="0">
                <a:solidFill>
                  <a:srgbClr val="000000"/>
                </a:solidFill>
                <a:latin typeface="Calibri"/>
                <a:cs typeface="Calibri"/>
              </a:rPr>
              <a:t> (`referee’)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8000" dirty="0" smtClean="0">
                <a:latin typeface="Calibri"/>
                <a:cs typeface="Calibri"/>
              </a:rPr>
              <a:t>puis </a:t>
            </a:r>
            <a:r>
              <a:rPr lang="fr-FR" sz="8000" dirty="0" smtClean="0">
                <a:solidFill>
                  <a:srgbClr val="FF0000"/>
                </a:solidFill>
                <a:latin typeface="Calibri"/>
                <a:cs typeface="Calibri"/>
              </a:rPr>
              <a:t>transmettent les articles acceptés au </a:t>
            </a:r>
            <a:r>
              <a:rPr lang="fr-FR" sz="8000" dirty="0" err="1" smtClean="0">
                <a:solidFill>
                  <a:srgbClr val="FF0000"/>
                </a:solidFill>
                <a:latin typeface="Calibri"/>
                <a:cs typeface="Calibri"/>
              </a:rPr>
              <a:t>publicheur</a:t>
            </a:r>
            <a:r>
              <a:rPr lang="fr-FR" sz="8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8000" dirty="0" smtClean="0">
                <a:latin typeface="Calibri"/>
                <a:cs typeface="Calibri"/>
              </a:rPr>
              <a:t>(`</a:t>
            </a:r>
            <a:r>
              <a:rPr lang="fr-FR" sz="8000" dirty="0" err="1" smtClean="0">
                <a:latin typeface="Calibri"/>
                <a:cs typeface="Calibri"/>
              </a:rPr>
              <a:t>publisher</a:t>
            </a:r>
            <a:r>
              <a:rPr lang="fr-FR" sz="8000" dirty="0" smtClean="0">
                <a:latin typeface="Calibri"/>
                <a:cs typeface="Calibri"/>
              </a:rPr>
              <a:t>’) </a:t>
            </a:r>
            <a:r>
              <a:rPr lang="fr-FR" sz="80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8000" dirty="0" smtClean="0">
                <a:latin typeface="Calibri"/>
                <a:cs typeface="Calibri"/>
              </a:rPr>
              <a:t>Afin de préserver leur objectivité,</a:t>
            </a:r>
            <a:r>
              <a:rPr lang="fr-FR" sz="8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8000" dirty="0" smtClean="0">
                <a:solidFill>
                  <a:srgbClr val="3366FF"/>
                </a:solidFill>
                <a:latin typeface="Calibri"/>
                <a:cs typeface="Calibri"/>
              </a:rPr>
              <a:t>les pairs doivent être</a:t>
            </a:r>
            <a:r>
              <a:rPr lang="fr-FR" sz="8000" dirty="0">
                <a:solidFill>
                  <a:srgbClr val="3366FF"/>
                </a:solidFill>
                <a:latin typeface="Calibri"/>
                <a:cs typeface="Calibri"/>
              </a:rPr>
              <a:t> indépendants</a:t>
            </a:r>
            <a:endParaRPr lang="fr-FR" sz="8000" dirty="0" smtClean="0">
              <a:solidFill>
                <a:srgbClr val="3366FF"/>
              </a:solidFill>
              <a:latin typeface="Calibri"/>
              <a:cs typeface="Calibri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8000" dirty="0" smtClean="0">
                <a:solidFill>
                  <a:srgbClr val="3366FF"/>
                </a:solidFill>
                <a:latin typeface="Calibri"/>
                <a:cs typeface="Calibri"/>
              </a:rPr>
              <a:t>du `</a:t>
            </a:r>
            <a:r>
              <a:rPr lang="fr-FR" sz="8000" dirty="0" err="1" smtClean="0">
                <a:solidFill>
                  <a:srgbClr val="3366FF"/>
                </a:solidFill>
                <a:latin typeface="Calibri"/>
                <a:cs typeface="Calibri"/>
              </a:rPr>
              <a:t>publicheur</a:t>
            </a:r>
            <a:r>
              <a:rPr lang="fr-FR" sz="8000" dirty="0" smtClean="0">
                <a:solidFill>
                  <a:srgbClr val="3366FF"/>
                </a:solidFill>
                <a:latin typeface="Calibri"/>
                <a:cs typeface="Calibri"/>
              </a:rPr>
              <a:t>’</a:t>
            </a:r>
            <a:r>
              <a:rPr lang="fr-FR" sz="8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8000" dirty="0" smtClean="0">
                <a:solidFill>
                  <a:srgbClr val="3366FF"/>
                </a:solidFill>
                <a:latin typeface="Calibri"/>
                <a:cs typeface="Calibri"/>
              </a:rPr>
              <a:t>et non rétribués par celui-ci</a:t>
            </a:r>
            <a:r>
              <a:rPr lang="fr-FR" sz="8000" dirty="0" smtClean="0">
                <a:solidFill>
                  <a:srgbClr val="000000"/>
                </a:solidFill>
                <a:latin typeface="Calibri"/>
                <a:cs typeface="Calibri"/>
              </a:rPr>
              <a:t>, contrairement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800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lang="fr-FR" sz="8000" dirty="0" smtClean="0">
                <a:solidFill>
                  <a:srgbClr val="000000"/>
                </a:solidFill>
                <a:latin typeface="Calibri"/>
                <a:cs typeface="Calibri"/>
              </a:rPr>
              <a:t>ux éditeurs qui sont des employés du </a:t>
            </a:r>
            <a:r>
              <a:rPr lang="fr-FR" sz="8000" dirty="0" err="1" smtClean="0">
                <a:solidFill>
                  <a:srgbClr val="000000"/>
                </a:solidFill>
                <a:latin typeface="Calibri"/>
                <a:cs typeface="Calibri"/>
              </a:rPr>
              <a:t>publicheur</a:t>
            </a:r>
            <a:r>
              <a:rPr lang="fr-FR" sz="8000" dirty="0" smtClean="0">
                <a:solidFill>
                  <a:srgbClr val="000000"/>
                </a:solidFill>
                <a:latin typeface="Calibri"/>
                <a:cs typeface="Calibri"/>
              </a:rPr>
              <a:t>, comme le cas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8000" dirty="0">
                <a:solidFill>
                  <a:srgbClr val="000000"/>
                </a:solidFill>
                <a:latin typeface="Calibri"/>
                <a:cs typeface="Calibri"/>
              </a:rPr>
              <a:t>p</a:t>
            </a:r>
            <a:r>
              <a:rPr lang="fr-FR" sz="8000" dirty="0" smtClean="0">
                <a:solidFill>
                  <a:srgbClr val="000000"/>
                </a:solidFill>
                <a:latin typeface="Calibri"/>
                <a:cs typeface="Calibri"/>
              </a:rPr>
              <a:t>ar exemple de </a:t>
            </a:r>
            <a:r>
              <a:rPr lang="fr-FR" sz="8000" i="1" dirty="0" smtClean="0">
                <a:latin typeface="Calibri"/>
                <a:cs typeface="Calibri"/>
              </a:rPr>
              <a:t>Nature</a:t>
            </a:r>
            <a:r>
              <a:rPr lang="fr-FR" sz="8000" dirty="0">
                <a:latin typeface="Calibri"/>
                <a:cs typeface="Calibri"/>
              </a:rPr>
              <a:t> </a:t>
            </a:r>
            <a:r>
              <a:rPr lang="fr-FR" sz="8000" dirty="0" smtClean="0">
                <a:latin typeface="Calibri"/>
                <a:cs typeface="Calibri"/>
              </a:rPr>
              <a:t>mais aussi de </a:t>
            </a:r>
            <a:r>
              <a:rPr lang="fr-FR" sz="8000" i="1" dirty="0" smtClean="0">
                <a:latin typeface="Calibri"/>
                <a:cs typeface="Calibri"/>
              </a:rPr>
              <a:t>Phys. </a:t>
            </a:r>
            <a:r>
              <a:rPr lang="fr-FR" sz="8000" i="1" dirty="0" err="1" smtClean="0">
                <a:latin typeface="Calibri"/>
                <a:cs typeface="Calibri"/>
              </a:rPr>
              <a:t>Rev</a:t>
            </a:r>
            <a:r>
              <a:rPr lang="fr-FR" sz="8000" i="1" dirty="0" smtClean="0">
                <a:latin typeface="Calibri"/>
                <a:cs typeface="Calibri"/>
              </a:rPr>
              <a:t>. </a:t>
            </a:r>
            <a:r>
              <a:rPr lang="fr-FR" sz="8000" i="1" dirty="0" err="1" smtClean="0">
                <a:latin typeface="Calibri"/>
                <a:cs typeface="Calibri"/>
              </a:rPr>
              <a:t>Lett</a:t>
            </a:r>
            <a:r>
              <a:rPr lang="fr-FR" sz="8000" i="1" dirty="0" smtClean="0">
                <a:latin typeface="Calibri"/>
                <a:cs typeface="Calibri"/>
              </a:rPr>
              <a:t>.</a:t>
            </a:r>
            <a:endParaRPr lang="fr-FR" sz="8000" dirty="0" smtClean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endParaRPr lang="fr-FR" sz="3000" dirty="0" smtClean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-90264"/>
            <a:ext cx="91085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Quelques définitions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0" name="Espace réservé du contenu 27"/>
          <p:cNvSpPr txBox="1">
            <a:spLocks/>
          </p:cNvSpPr>
          <p:nvPr/>
        </p:nvSpPr>
        <p:spPr>
          <a:xfrm>
            <a:off x="179513" y="1844824"/>
            <a:ext cx="8722968" cy="13269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000" dirty="0" smtClean="0">
                <a:latin typeface="Calibri"/>
                <a:cs typeface="Calibri"/>
              </a:rPr>
              <a:t>La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publication</a:t>
            </a:r>
            <a:r>
              <a:rPr lang="fr-FR" sz="2000" dirty="0" smtClean="0">
                <a:latin typeface="Calibri"/>
                <a:cs typeface="Calibri"/>
              </a:rPr>
              <a:t> d’articles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dans des revues à comité de lecture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est la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colonne vertébrale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qui </a:t>
            </a:r>
            <a:r>
              <a:rPr lang="fr-FR" sz="2000" dirty="0" smtClean="0">
                <a:latin typeface="Calibri"/>
                <a:cs typeface="Calibri"/>
              </a:rPr>
              <a:t>assure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validation collective 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es articles de recherche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grâce à l’évaluation par les pairs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lang="fr-FR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7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-762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Autres revues émancipées d’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Elsevier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908720"/>
            <a:ext cx="8960296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En 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1999</a:t>
            </a:r>
            <a:r>
              <a:rPr lang="en-US" sz="2000" dirty="0">
                <a:latin typeface="Calibri"/>
                <a:cs typeface="Calibri"/>
              </a:rPr>
              <a:t>, le </a:t>
            </a:r>
            <a:r>
              <a:rPr lang="en-US" sz="2000" dirty="0" err="1">
                <a:latin typeface="Calibri"/>
                <a:cs typeface="Calibri"/>
              </a:rPr>
              <a:t>comité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éditorial</a:t>
            </a:r>
            <a:r>
              <a:rPr lang="en-US" sz="2000" dirty="0">
                <a:latin typeface="Calibri"/>
                <a:cs typeface="Calibri"/>
              </a:rPr>
              <a:t> du </a:t>
            </a:r>
            <a:r>
              <a:rPr lang="en-US" sz="2000" i="1" dirty="0">
                <a:solidFill>
                  <a:srgbClr val="FF0000"/>
                </a:solidFill>
                <a:latin typeface="Calibri"/>
                <a:cs typeface="Calibri"/>
              </a:rPr>
              <a:t>Journal of Logic Programming </a:t>
            </a:r>
            <a:r>
              <a:rPr lang="en-US" sz="2000" dirty="0" err="1">
                <a:latin typeface="Calibri"/>
                <a:cs typeface="Calibri"/>
              </a:rPr>
              <a:t>ont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démissionné</a:t>
            </a:r>
            <a:r>
              <a:rPr lang="en-US" sz="2000" dirty="0">
                <a:latin typeface="Calibri"/>
                <a:cs typeface="Calibri"/>
              </a:rPr>
              <a:t> et </a:t>
            </a:r>
            <a:r>
              <a:rPr lang="en-US" sz="2000" dirty="0" err="1">
                <a:latin typeface="Calibri"/>
                <a:cs typeface="Calibri"/>
              </a:rPr>
              <a:t>créé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une</a:t>
            </a:r>
            <a:r>
              <a:rPr lang="en-US" sz="2000" dirty="0">
                <a:latin typeface="Calibri"/>
                <a:cs typeface="Calibri"/>
              </a:rPr>
              <a:t> nouvelle revue </a:t>
            </a:r>
            <a:r>
              <a:rPr lang="en-US" sz="2000" i="1" dirty="0">
                <a:solidFill>
                  <a:srgbClr val="28C191"/>
                </a:solidFill>
                <a:latin typeface="Calibri"/>
                <a:cs typeface="Calibri"/>
              </a:rPr>
              <a:t>Theory and Practice of Logic </a:t>
            </a:r>
            <a:r>
              <a:rPr lang="en-US" sz="2000" i="1" dirty="0" smtClean="0">
                <a:solidFill>
                  <a:srgbClr val="28C191"/>
                </a:solidFill>
                <a:latin typeface="Calibri"/>
                <a:cs typeface="Calibri"/>
              </a:rPr>
              <a:t>Programming</a:t>
            </a:r>
            <a:r>
              <a:rPr lang="en-US" sz="2000" dirty="0" smtClean="0">
                <a:latin typeface="Calibri"/>
                <a:cs typeface="Calibri"/>
              </a:rPr>
              <a:t>. 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En 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2003</a:t>
            </a:r>
            <a:r>
              <a:rPr lang="en-US" sz="2000" dirty="0">
                <a:latin typeface="Calibri"/>
                <a:cs typeface="Calibri"/>
              </a:rPr>
              <a:t>, le </a:t>
            </a:r>
            <a:r>
              <a:rPr lang="en-US" sz="2000" dirty="0" err="1">
                <a:latin typeface="Calibri"/>
                <a:cs typeface="Calibri"/>
              </a:rPr>
              <a:t>comité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éditorial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Calibri"/>
                <a:cs typeface="Calibri"/>
              </a:rPr>
              <a:t>du Journal of Algorithms </a:t>
            </a:r>
            <a:r>
              <a:rPr lang="en-US" sz="2000" dirty="0">
                <a:latin typeface="Calibri"/>
                <a:cs typeface="Calibri"/>
              </a:rPr>
              <a:t>a </a:t>
            </a:r>
            <a:r>
              <a:rPr lang="en-US" sz="2000" dirty="0" err="1">
                <a:latin typeface="Calibri"/>
                <a:cs typeface="Calibri"/>
              </a:rPr>
              <a:t>démissionné</a:t>
            </a:r>
            <a:r>
              <a:rPr lang="en-US" sz="2000" dirty="0">
                <a:latin typeface="Calibri"/>
                <a:cs typeface="Calibri"/>
              </a:rPr>
              <a:t> et </a:t>
            </a:r>
            <a:r>
              <a:rPr lang="en-US" sz="2000" dirty="0" err="1">
                <a:latin typeface="Calibri"/>
                <a:cs typeface="Calibri"/>
              </a:rPr>
              <a:t>créé</a:t>
            </a:r>
            <a:r>
              <a:rPr lang="en-US" sz="2000" dirty="0">
                <a:latin typeface="Calibri"/>
                <a:cs typeface="Calibri"/>
              </a:rPr>
              <a:t> la revue </a:t>
            </a:r>
            <a:endParaRPr lang="en-US" sz="2000" dirty="0" smtClean="0">
              <a:latin typeface="Calibri"/>
              <a:cs typeface="Calibri"/>
            </a:endParaRPr>
          </a:p>
          <a:p>
            <a:r>
              <a:rPr lang="en-US" sz="2000" i="1" dirty="0" smtClean="0">
                <a:solidFill>
                  <a:srgbClr val="28C191"/>
                </a:solidFill>
                <a:latin typeface="Calibri"/>
                <a:cs typeface="Calibri"/>
              </a:rPr>
              <a:t>ACM </a:t>
            </a:r>
            <a:r>
              <a:rPr lang="en-US" sz="2000" i="1" dirty="0">
                <a:solidFill>
                  <a:srgbClr val="28C191"/>
                </a:solidFill>
                <a:latin typeface="Calibri"/>
                <a:cs typeface="Calibri"/>
              </a:rPr>
              <a:t>Transactions on </a:t>
            </a:r>
            <a:r>
              <a:rPr lang="en-US" sz="2000" i="1" dirty="0" smtClean="0">
                <a:solidFill>
                  <a:srgbClr val="28C191"/>
                </a:solidFill>
                <a:latin typeface="Calibri"/>
                <a:cs typeface="Calibri"/>
              </a:rPr>
              <a:t>Algorithms</a:t>
            </a:r>
            <a:r>
              <a:rPr lang="en-US" sz="2000" dirty="0" smtClean="0">
                <a:latin typeface="Calibri"/>
                <a:cs typeface="Calibri"/>
              </a:rPr>
              <a:t>. 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En 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2005</a:t>
            </a:r>
            <a:r>
              <a:rPr lang="en-US" sz="2000" dirty="0">
                <a:latin typeface="Calibri"/>
                <a:cs typeface="Calibri"/>
              </a:rPr>
              <a:t>, le </a:t>
            </a:r>
            <a:r>
              <a:rPr lang="en-US" sz="2000" dirty="0" err="1">
                <a:latin typeface="Calibri"/>
                <a:cs typeface="Calibri"/>
              </a:rPr>
              <a:t>comité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éditorial</a:t>
            </a:r>
            <a:r>
              <a:rPr lang="en-US" sz="2000" dirty="0">
                <a:latin typeface="Calibri"/>
                <a:cs typeface="Calibri"/>
              </a:rPr>
              <a:t> du </a:t>
            </a:r>
            <a:r>
              <a:rPr lang="en-US" sz="2000" i="1" dirty="0">
                <a:solidFill>
                  <a:srgbClr val="FF0000"/>
                </a:solidFill>
                <a:latin typeface="Calibri"/>
                <a:cs typeface="Calibri"/>
              </a:rPr>
              <a:t>International Journal of Solids and Structures </a:t>
            </a:r>
            <a:r>
              <a:rPr lang="en-US" sz="2000" dirty="0">
                <a:latin typeface="Calibri"/>
                <a:cs typeface="Calibri"/>
              </a:rPr>
              <a:t>a </a:t>
            </a:r>
            <a:r>
              <a:rPr lang="en-US" sz="2000" dirty="0" err="1">
                <a:latin typeface="Calibri"/>
                <a:cs typeface="Calibri"/>
              </a:rPr>
              <a:t>démissionné</a:t>
            </a:r>
            <a:r>
              <a:rPr lang="en-US" sz="2000" dirty="0">
                <a:latin typeface="Calibri"/>
                <a:cs typeface="Calibri"/>
              </a:rPr>
              <a:t> pour </a:t>
            </a:r>
            <a:r>
              <a:rPr lang="en-US" sz="2000" dirty="0" err="1">
                <a:latin typeface="Calibri"/>
                <a:cs typeface="Calibri"/>
              </a:rPr>
              <a:t>créer</a:t>
            </a:r>
            <a:r>
              <a:rPr lang="en-US" sz="2000" dirty="0">
                <a:latin typeface="Calibri"/>
                <a:cs typeface="Calibri"/>
              </a:rPr>
              <a:t> le</a:t>
            </a:r>
            <a:r>
              <a:rPr lang="en-US" sz="2000" i="1" dirty="0">
                <a:solidFill>
                  <a:srgbClr val="28C191"/>
                </a:solidFill>
                <a:latin typeface="Calibri"/>
                <a:cs typeface="Calibri"/>
              </a:rPr>
              <a:t> Journal of Mechanics of Materials and Structures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En 2006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smtClean="0">
                <a:latin typeface="Calibri"/>
                <a:cs typeface="Calibri"/>
              </a:rPr>
              <a:t>le </a:t>
            </a:r>
            <a:r>
              <a:rPr lang="en-US" sz="2000" dirty="0" err="1">
                <a:latin typeface="Calibri"/>
                <a:cs typeface="Calibri"/>
              </a:rPr>
              <a:t>comité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éditorial</a:t>
            </a:r>
            <a:r>
              <a:rPr lang="en-US" sz="2000" dirty="0">
                <a:latin typeface="Calibri"/>
                <a:cs typeface="Calibri"/>
              </a:rPr>
              <a:t> de la revue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Calibri"/>
                <a:cs typeface="Calibri"/>
              </a:rPr>
              <a:t>Topology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créa</a:t>
            </a:r>
            <a:r>
              <a:rPr lang="en-US" sz="2000" dirty="0">
                <a:latin typeface="Calibri"/>
                <a:cs typeface="Calibri"/>
              </a:rPr>
              <a:t> le </a:t>
            </a:r>
            <a:r>
              <a:rPr lang="en-US" sz="2000" i="1" dirty="0">
                <a:solidFill>
                  <a:srgbClr val="28C191"/>
                </a:solidFill>
                <a:latin typeface="Calibri"/>
                <a:cs typeface="Calibri"/>
              </a:rPr>
              <a:t>Journal of </a:t>
            </a:r>
            <a:r>
              <a:rPr lang="en-US" sz="2000" i="1" dirty="0" smtClean="0">
                <a:solidFill>
                  <a:srgbClr val="28C191"/>
                </a:solidFill>
                <a:latin typeface="Calibri"/>
                <a:cs typeface="Calibri"/>
              </a:rPr>
              <a:t>Topology</a:t>
            </a:r>
            <a:r>
              <a:rPr lang="en-US" sz="2000" dirty="0" smtClean="0">
                <a:latin typeface="Calibri"/>
                <a:cs typeface="Calibri"/>
              </a:rPr>
              <a:t>. 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En 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2015</a:t>
            </a:r>
            <a:r>
              <a:rPr lang="en-US" sz="2000" dirty="0">
                <a:latin typeface="Calibri"/>
                <a:cs typeface="Calibri"/>
              </a:rPr>
              <a:t>, le </a:t>
            </a:r>
            <a:r>
              <a:rPr lang="en-US" sz="2000" dirty="0" err="1">
                <a:latin typeface="Calibri"/>
                <a:cs typeface="Calibri"/>
              </a:rPr>
              <a:t>comité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éditorial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de la revue </a:t>
            </a:r>
            <a:r>
              <a:rPr lang="en-US" sz="2000" i="1" dirty="0">
                <a:solidFill>
                  <a:srgbClr val="FF0000"/>
                </a:solidFill>
                <a:latin typeface="Calibri"/>
                <a:cs typeface="Calibri"/>
              </a:rPr>
              <a:t>Lingua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démissionna</a:t>
            </a:r>
            <a:r>
              <a:rPr lang="en-US" sz="2000" dirty="0">
                <a:latin typeface="Calibri"/>
                <a:cs typeface="Calibri"/>
              </a:rPr>
              <a:t> pour </a:t>
            </a:r>
            <a:r>
              <a:rPr lang="en-US" sz="2000" dirty="0" err="1">
                <a:latin typeface="Calibri"/>
                <a:cs typeface="Calibri"/>
              </a:rPr>
              <a:t>créer</a:t>
            </a:r>
            <a:r>
              <a:rPr lang="en-US" sz="2000" dirty="0">
                <a:latin typeface="Calibri"/>
                <a:cs typeface="Calibri"/>
              </a:rPr>
              <a:t> la revue en </a:t>
            </a:r>
            <a:r>
              <a:rPr lang="en-US" sz="2000" dirty="0" err="1">
                <a:latin typeface="Calibri"/>
                <a:cs typeface="Calibri"/>
              </a:rPr>
              <a:t>accès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libre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i="1" dirty="0" err="1" smtClean="0">
                <a:solidFill>
                  <a:srgbClr val="28C191"/>
                </a:solidFill>
                <a:latin typeface="Calibri"/>
                <a:cs typeface="Calibri"/>
              </a:rPr>
              <a:t>Glossa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En 2019</a:t>
            </a:r>
            <a:r>
              <a:rPr lang="en-US" sz="2000" dirty="0">
                <a:latin typeface="Calibri"/>
                <a:cs typeface="Calibri"/>
              </a:rPr>
              <a:t>, les </a:t>
            </a:r>
            <a:r>
              <a:rPr lang="en-US" sz="2000" dirty="0" err="1">
                <a:latin typeface="Calibri"/>
                <a:cs typeface="Calibri"/>
              </a:rPr>
              <a:t>membres</a:t>
            </a:r>
            <a:r>
              <a:rPr lang="en-US" sz="2000" dirty="0">
                <a:latin typeface="Calibri"/>
                <a:cs typeface="Calibri"/>
              </a:rPr>
              <a:t> du </a:t>
            </a:r>
            <a:r>
              <a:rPr lang="en-US" sz="2000" dirty="0" err="1">
                <a:latin typeface="Calibri"/>
                <a:cs typeface="Calibri"/>
              </a:rPr>
              <a:t>comité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éditorial</a:t>
            </a:r>
            <a:r>
              <a:rPr lang="en-US" sz="2000" dirty="0">
                <a:latin typeface="Calibri"/>
                <a:cs typeface="Calibri"/>
              </a:rPr>
              <a:t> du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Calibri"/>
                <a:cs typeface="Calibri"/>
              </a:rPr>
              <a:t>Journal of </a:t>
            </a:r>
            <a:r>
              <a:rPr lang="en-US" sz="2000" i="1" dirty="0" err="1" smtClean="0">
                <a:solidFill>
                  <a:srgbClr val="FF0000"/>
                </a:solidFill>
                <a:latin typeface="Calibri"/>
                <a:cs typeface="Calibri"/>
              </a:rPr>
              <a:t>Informetrics</a:t>
            </a:r>
            <a:r>
              <a:rPr lang="en-US" sz="2000" i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ont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démissionné</a:t>
            </a:r>
            <a:r>
              <a:rPr lang="en-US" sz="2000" dirty="0">
                <a:latin typeface="Calibri"/>
                <a:cs typeface="Calibri"/>
              </a:rPr>
              <a:t> et </a:t>
            </a:r>
            <a:r>
              <a:rPr lang="en-US" sz="2000" dirty="0" err="1">
                <a:latin typeface="Calibri"/>
                <a:cs typeface="Calibri"/>
              </a:rPr>
              <a:t>lancé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la </a:t>
            </a:r>
            <a:r>
              <a:rPr lang="en-US" sz="2000" dirty="0">
                <a:latin typeface="Calibri"/>
                <a:cs typeface="Calibri"/>
              </a:rPr>
              <a:t>nouvelle revue </a:t>
            </a:r>
            <a:r>
              <a:rPr lang="en-US" sz="2000" i="1" dirty="0" smtClean="0">
                <a:solidFill>
                  <a:srgbClr val="28C191"/>
                </a:solidFill>
                <a:latin typeface="Calibri"/>
                <a:cs typeface="Calibri"/>
              </a:rPr>
              <a:t>Quantitative </a:t>
            </a:r>
            <a:r>
              <a:rPr lang="en-US" sz="2000" i="1" dirty="0">
                <a:solidFill>
                  <a:srgbClr val="28C191"/>
                </a:solidFill>
                <a:latin typeface="Calibri"/>
                <a:cs typeface="Calibri"/>
              </a:rPr>
              <a:t>Science </a:t>
            </a:r>
            <a:r>
              <a:rPr lang="en-US" sz="2000" i="1" dirty="0" smtClean="0">
                <a:solidFill>
                  <a:srgbClr val="28C191"/>
                </a:solidFill>
                <a:latin typeface="Calibri"/>
                <a:cs typeface="Calibri"/>
              </a:rPr>
              <a:t>Studies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avec le </a:t>
            </a:r>
            <a:r>
              <a:rPr lang="en-US" sz="2000" dirty="0" err="1">
                <a:latin typeface="Calibri"/>
                <a:cs typeface="Calibri"/>
              </a:rPr>
              <a:t>soutien</a:t>
            </a:r>
            <a:r>
              <a:rPr lang="en-US" sz="2000" dirty="0">
                <a:latin typeface="Calibri"/>
                <a:cs typeface="Calibri"/>
              </a:rPr>
              <a:t> du MIT, </a:t>
            </a:r>
            <a:r>
              <a:rPr lang="en-US" sz="2000" dirty="0" err="1">
                <a:latin typeface="Calibri"/>
                <a:cs typeface="Calibri"/>
              </a:rPr>
              <a:t>répondant</a:t>
            </a:r>
            <a:r>
              <a:rPr lang="en-US" sz="2000" dirty="0">
                <a:latin typeface="Calibri"/>
                <a:cs typeface="Calibri"/>
              </a:rPr>
              <a:t> aux </a:t>
            </a:r>
            <a:r>
              <a:rPr lang="en-US" sz="2000" dirty="0" err="1">
                <a:latin typeface="Calibri"/>
                <a:cs typeface="Calibri"/>
              </a:rPr>
              <a:t>exigence</a:t>
            </a:r>
            <a:r>
              <a:rPr lang="en-US" sz="2000" dirty="0">
                <a:latin typeface="Calibri"/>
                <a:cs typeface="Calibri"/>
              </a:rPr>
              <a:t> de </a:t>
            </a:r>
            <a:r>
              <a:rPr lang="en-US" sz="2000" dirty="0" err="1">
                <a:latin typeface="Calibri"/>
                <a:cs typeface="Calibri"/>
              </a:rPr>
              <a:t>l'Open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Access. 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22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7477" y="2852936"/>
            <a:ext cx="6273622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Quelques</a:t>
            </a:r>
            <a:r>
              <a:rPr lang="en-US" sz="2400" dirty="0" smtClean="0"/>
              <a:t> </a:t>
            </a:r>
            <a:r>
              <a:rPr lang="en-US" sz="2400" dirty="0" err="1" smtClean="0"/>
              <a:t>conseils</a:t>
            </a:r>
            <a:r>
              <a:rPr lang="en-US" sz="2400" dirty="0" smtClean="0"/>
              <a:t> pour </a:t>
            </a:r>
            <a:r>
              <a:rPr lang="en-US" sz="2400" dirty="0" err="1" smtClean="0"/>
              <a:t>publier</a:t>
            </a:r>
            <a:r>
              <a:rPr lang="en-US" sz="2400" dirty="0" smtClean="0"/>
              <a:t> </a:t>
            </a:r>
            <a:r>
              <a:rPr lang="en-US" sz="2400" dirty="0" err="1" smtClean="0"/>
              <a:t>vos</a:t>
            </a:r>
            <a:r>
              <a:rPr lang="en-US" sz="2400" dirty="0" smtClean="0"/>
              <a:t> articles, </a:t>
            </a:r>
          </a:p>
          <a:p>
            <a:pPr algn="ctr"/>
            <a:r>
              <a:rPr lang="en-US" sz="2400" dirty="0" err="1" smtClean="0"/>
              <a:t>être</a:t>
            </a:r>
            <a:r>
              <a:rPr lang="en-US" sz="2400" dirty="0" smtClean="0"/>
              <a:t> </a:t>
            </a:r>
            <a:r>
              <a:rPr lang="en-US" sz="2400" dirty="0" err="1" smtClean="0"/>
              <a:t>relecteur</a:t>
            </a:r>
            <a:r>
              <a:rPr lang="en-US" sz="2400" dirty="0"/>
              <a:t> </a:t>
            </a:r>
            <a:r>
              <a:rPr lang="en-US" sz="2400" dirty="0" smtClean="0"/>
              <a:t>et </a:t>
            </a:r>
            <a:r>
              <a:rPr lang="en-US" sz="2400" dirty="0" err="1" smtClean="0"/>
              <a:t>membre</a:t>
            </a:r>
            <a:r>
              <a:rPr lang="en-US" sz="2400" dirty="0" smtClean="0"/>
              <a:t> des </a:t>
            </a:r>
            <a:r>
              <a:rPr lang="en-US" sz="2400" dirty="0" err="1" smtClean="0"/>
              <a:t>comités</a:t>
            </a:r>
            <a:r>
              <a:rPr lang="en-US" sz="2400" dirty="0" smtClean="0"/>
              <a:t> </a:t>
            </a:r>
            <a:r>
              <a:rPr lang="en-US" sz="2400" dirty="0" err="1" smtClean="0"/>
              <a:t>éditoriaux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de revues de </a:t>
            </a:r>
            <a:r>
              <a:rPr lang="en-US" sz="2400" dirty="0" err="1" smtClean="0"/>
              <a:t>recherche</a:t>
            </a:r>
            <a:endParaRPr lang="en-US" sz="2400" dirty="0" smtClean="0"/>
          </a:p>
        </p:txBody>
      </p:sp>
      <p:pic>
        <p:nvPicPr>
          <p:cNvPr id="3" name="Picture 2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3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90264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La meilleure solution en attendant mieux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-36512" y="1129968"/>
            <a:ext cx="913663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Aujourd’hui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les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publicheurs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nous imposent leur modèle 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‘doré</a:t>
            </a:r>
            <a:r>
              <a:rPr lang="fr-FR" sz="2000" dirty="0" smtClean="0">
                <a:latin typeface="Calibri"/>
                <a:cs typeface="Calibri"/>
              </a:rPr>
              <a:t>’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</a:p>
          <a:p>
            <a:pPr algn="ctr"/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ù nous devons payer pour publier nos articles. 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Ceci est </a:t>
            </a:r>
            <a:r>
              <a:rPr lang="fr-FR" sz="2000" dirty="0" smtClean="0">
                <a:latin typeface="Calibri"/>
                <a:cs typeface="Calibri"/>
              </a:rPr>
              <a:t>inadmissible du point de vue éthique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car il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conduit à la création </a:t>
            </a:r>
          </a:p>
          <a:p>
            <a:pPr algn="ctr"/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d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e nombreuses revues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de mauvaises qualité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et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prédatrices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107504" y="3356992"/>
            <a:ext cx="8928992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smtClean="0">
                <a:latin typeface="Calibri"/>
                <a:cs typeface="Calibri"/>
              </a:rPr>
              <a:t>La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meilleure façon de gérer la transition actuelle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est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l’accès libre ‘vert’</a:t>
            </a:r>
            <a:r>
              <a:rPr lang="fr-FR" sz="2000" dirty="0" smtClean="0">
                <a:latin typeface="Calibri"/>
                <a:cs typeface="Calibri"/>
              </a:rPr>
              <a:t>, 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où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les chercheurs</a:t>
            </a:r>
            <a:r>
              <a:rPr lang="fr-FR" sz="2000" dirty="0" smtClean="0">
                <a:latin typeface="Calibri"/>
                <a:cs typeface="Calibri"/>
              </a:rPr>
              <a:t> publient dans les revues qu’ils préfèrent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et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déposent 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leur version auteur en accès libre </a:t>
            </a:r>
            <a:r>
              <a:rPr lang="fr-FR" sz="2000" dirty="0" smtClean="0">
                <a:latin typeface="Calibri"/>
                <a:cs typeface="Calibri"/>
              </a:rPr>
              <a:t>grâce à des archives publiques.</a:t>
            </a:r>
          </a:p>
        </p:txBody>
      </p:sp>
      <p:sp>
        <p:nvSpPr>
          <p:cNvPr id="9" name="ZoneTexte 14"/>
          <p:cNvSpPr txBox="1"/>
          <p:nvPr/>
        </p:nvSpPr>
        <p:spPr>
          <a:xfrm>
            <a:off x="611560" y="2564904"/>
            <a:ext cx="7992888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http://openscience.ens.fr/MARIE_FARGE2011_AVIS_COMITE_ETHIQUE_CNRS</a:t>
            </a:r>
          </a:p>
        </p:txBody>
      </p:sp>
      <p:sp>
        <p:nvSpPr>
          <p:cNvPr id="11" name="ZoneTexte 8"/>
          <p:cNvSpPr txBox="1">
            <a:spLocks noChangeArrowheads="1"/>
          </p:cNvSpPr>
          <p:nvPr/>
        </p:nvSpPr>
        <p:spPr bwMode="auto">
          <a:xfrm>
            <a:off x="107504" y="5229200"/>
            <a:ext cx="892899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Certaines revues autorisent ce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épôt dès la date de publication. </a:t>
            </a:r>
          </a:p>
          <a:p>
            <a:pPr algn="ctr"/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lang="fr-FR" sz="2000" i="1" dirty="0">
                <a:solidFill>
                  <a:srgbClr val="28C191"/>
                </a:solidFill>
                <a:latin typeface="Calibri"/>
                <a:cs typeface="Calibri"/>
              </a:rPr>
              <a:t>L</a:t>
            </a:r>
            <a:r>
              <a:rPr lang="fr-FR" sz="2000" i="1" dirty="0" smtClean="0">
                <a:solidFill>
                  <a:srgbClr val="28C191"/>
                </a:solidFill>
                <a:latin typeface="Calibri"/>
                <a:cs typeface="Calibri"/>
              </a:rPr>
              <a:t>oi Lemaire pour la République Numérique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du 7 Octobre 2016 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rend ce dépôt légal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au plus six mois après la publication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lang="fr-FR" sz="2000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2" name="ZoneTexte 14"/>
          <p:cNvSpPr txBox="1"/>
          <p:nvPr/>
        </p:nvSpPr>
        <p:spPr>
          <a:xfrm>
            <a:off x="179512" y="4581128"/>
            <a:ext cx="8712968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/MARIE_FARGE2017_BOOK_CHAPTER_COMMISSION</a:t>
            </a: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9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099302" y="4046875"/>
            <a:ext cx="184666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028" y="1197971"/>
            <a:ext cx="4499992" cy="1169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508301"/>
            <a:ext cx="8316416" cy="704675"/>
          </a:xfrm>
          <a:prstGeom prst="rect">
            <a:avLst/>
          </a:prstGeom>
          <a:ln w="38100" cmpd="sng">
            <a:solidFill>
              <a:srgbClr val="28C19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280302"/>
            <a:ext cx="4248472" cy="137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668" y="3287447"/>
            <a:ext cx="4394820" cy="1077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5068" y="4998581"/>
            <a:ext cx="4441428" cy="5154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62" y="4653136"/>
            <a:ext cx="4302898" cy="715794"/>
          </a:xfrm>
          <a:prstGeom prst="rect">
            <a:avLst/>
          </a:prstGeom>
        </p:spPr>
      </p:pic>
      <p:pic>
        <p:nvPicPr>
          <p:cNvPr id="17" name="Picture 16" descr="CC-B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060" y="4289891"/>
            <a:ext cx="4513436" cy="5728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7544" y="5517232"/>
            <a:ext cx="7622502" cy="1231106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00" dirty="0" smtClean="0">
              <a:solidFill>
                <a:srgbClr val="3366FF"/>
              </a:solidFill>
            </a:endParaRPr>
          </a:p>
          <a:p>
            <a:pPr algn="ctr"/>
            <a:r>
              <a:rPr lang="en-US" dirty="0" err="1" smtClean="0">
                <a:solidFill>
                  <a:srgbClr val="3366FF"/>
                </a:solidFill>
              </a:rPr>
              <a:t>L</a:t>
            </a:r>
            <a:r>
              <a:rPr lang="en-US" i="1" dirty="0" err="1" smtClean="0">
                <a:solidFill>
                  <a:srgbClr val="3366FF"/>
                </a:solidFill>
              </a:rPr>
              <a:t>’European</a:t>
            </a:r>
            <a:r>
              <a:rPr lang="en-US" i="1" dirty="0" smtClean="0">
                <a:solidFill>
                  <a:srgbClr val="3366FF"/>
                </a:solidFill>
              </a:rPr>
              <a:t> Research Council</a:t>
            </a:r>
            <a:r>
              <a:rPr lang="en-US" dirty="0" smtClean="0">
                <a:solidFill>
                  <a:srgbClr val="3366FF"/>
                </a:solidFill>
              </a:rPr>
              <a:t>, </a:t>
            </a:r>
            <a:r>
              <a:rPr lang="en-US" i="1" dirty="0" smtClean="0">
                <a:solidFill>
                  <a:srgbClr val="3366FF"/>
                </a:solidFill>
              </a:rPr>
              <a:t>Science Europe</a:t>
            </a:r>
            <a:r>
              <a:rPr lang="en-US" dirty="0" smtClean="0">
                <a:solidFill>
                  <a:srgbClr val="3366FF"/>
                </a:solidFill>
              </a:rPr>
              <a:t>, la </a:t>
            </a:r>
            <a:r>
              <a:rPr lang="en-US" i="1" dirty="0" smtClean="0">
                <a:solidFill>
                  <a:srgbClr val="3366FF"/>
                </a:solidFill>
              </a:rPr>
              <a:t>Welcome Trust </a:t>
            </a:r>
            <a:r>
              <a:rPr lang="en-US" dirty="0" smtClean="0">
                <a:solidFill>
                  <a:srgbClr val="3366FF"/>
                </a:solidFill>
              </a:rPr>
              <a:t>(UK), 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la </a:t>
            </a:r>
            <a:r>
              <a:rPr lang="en-US" i="1" dirty="0" err="1" smtClean="0">
                <a:solidFill>
                  <a:srgbClr val="3366FF"/>
                </a:solidFill>
              </a:rPr>
              <a:t>Fondation</a:t>
            </a:r>
            <a:r>
              <a:rPr lang="en-US" i="1" dirty="0" smtClean="0">
                <a:solidFill>
                  <a:srgbClr val="3366FF"/>
                </a:solidFill>
              </a:rPr>
              <a:t> Bill et Melinda Gates </a:t>
            </a:r>
            <a:r>
              <a:rPr lang="en-US" dirty="0" smtClean="0">
                <a:solidFill>
                  <a:srgbClr val="3366FF"/>
                </a:solidFill>
              </a:rPr>
              <a:t>(USA</a:t>
            </a:r>
            <a:r>
              <a:rPr lang="en-US" dirty="0">
                <a:solidFill>
                  <a:srgbClr val="3366FF"/>
                </a:solidFill>
              </a:rPr>
              <a:t>) </a:t>
            </a:r>
            <a:r>
              <a:rPr lang="en-US" dirty="0" smtClean="0">
                <a:solidFill>
                  <a:srgbClr val="3366FF"/>
                </a:solidFill>
              </a:rPr>
              <a:t>et les </a:t>
            </a:r>
            <a:r>
              <a:rPr lang="en-US" dirty="0">
                <a:solidFill>
                  <a:srgbClr val="3366FF"/>
                </a:solidFill>
              </a:rPr>
              <a:t>institutions </a:t>
            </a:r>
            <a:r>
              <a:rPr lang="en-US" dirty="0" err="1">
                <a:solidFill>
                  <a:srgbClr val="3366FF"/>
                </a:solidFill>
              </a:rPr>
              <a:t>nationales</a:t>
            </a:r>
            <a:r>
              <a:rPr lang="en-US" dirty="0">
                <a:solidFill>
                  <a:srgbClr val="3366FF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3366FF"/>
                </a:solidFill>
              </a:rPr>
              <a:t>de </a:t>
            </a:r>
            <a:r>
              <a:rPr lang="en-US" dirty="0" err="1">
                <a:solidFill>
                  <a:srgbClr val="3366FF"/>
                </a:solidFill>
              </a:rPr>
              <a:t>financement</a:t>
            </a:r>
            <a:r>
              <a:rPr lang="en-US" dirty="0">
                <a:solidFill>
                  <a:srgbClr val="3366FF"/>
                </a:solidFill>
              </a:rPr>
              <a:t> public de la </a:t>
            </a:r>
            <a:r>
              <a:rPr lang="en-US" dirty="0" err="1">
                <a:solidFill>
                  <a:srgbClr val="3366FF"/>
                </a:solidFill>
              </a:rPr>
              <a:t>recherche</a:t>
            </a:r>
            <a:r>
              <a:rPr lang="en-US" dirty="0">
                <a:solidFill>
                  <a:srgbClr val="3366FF"/>
                </a:solidFill>
              </a:rPr>
              <a:t> de 13 pays </a:t>
            </a:r>
            <a:r>
              <a:rPr lang="en-US" dirty="0" err="1" smtClean="0">
                <a:solidFill>
                  <a:srgbClr val="3366FF"/>
                </a:solidFill>
              </a:rPr>
              <a:t>européens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l’appliquent</a:t>
            </a:r>
            <a:endParaRPr lang="en-US" dirty="0" smtClean="0">
              <a:solidFill>
                <a:srgbClr val="3366FF"/>
              </a:solidFill>
            </a:endParaRPr>
          </a:p>
          <a:p>
            <a:pPr algn="ctr"/>
            <a:r>
              <a:rPr lang="en-US" sz="1000" dirty="0" smtClean="0">
                <a:solidFill>
                  <a:srgbClr val="3366FF"/>
                </a:solidFill>
              </a:rPr>
              <a:t>. </a:t>
            </a:r>
            <a:endParaRPr lang="en-US" sz="1000" dirty="0">
              <a:solidFill>
                <a:srgbClr val="3366FF"/>
              </a:solidFill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H="1" flipV="1">
            <a:off x="-252538" y="3501008"/>
            <a:ext cx="468052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H="1" flipV="1">
            <a:off x="-252536" y="3717032"/>
            <a:ext cx="468052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H="1" flipV="1">
            <a:off x="-252536" y="3933056"/>
            <a:ext cx="468052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H="1" flipV="1">
            <a:off x="-252536" y="4149080"/>
            <a:ext cx="2736304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4788024" y="4581127"/>
            <a:ext cx="4464496" cy="2287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>
            <a:off x="4788024" y="5229200"/>
            <a:ext cx="468052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5" name="TextBox 24"/>
          <p:cNvSpPr txBox="1"/>
          <p:nvPr/>
        </p:nvSpPr>
        <p:spPr>
          <a:xfrm>
            <a:off x="1691680" y="507589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226720" y="1228690"/>
            <a:ext cx="118504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</a:rPr>
              <a:t>/</a:t>
            </a:r>
            <a:r>
              <a:rPr lang="en-US" sz="2000" b="1" dirty="0">
                <a:solidFill>
                  <a:srgbClr val="FF0000"/>
                </a:solidFill>
              </a:rPr>
              <a:t>9</a:t>
            </a:r>
            <a:r>
              <a:rPr lang="en-US" sz="2000" b="1" dirty="0" smtClean="0">
                <a:solidFill>
                  <a:srgbClr val="FF0000"/>
                </a:solidFill>
              </a:rPr>
              <a:t>/2018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8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0" y="-135347"/>
            <a:ext cx="91085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2018, Annonce par Carlos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Moedas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 du plan S 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76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393555"/>
            <a:ext cx="5472608" cy="4097546"/>
          </a:xfrm>
          <a:prstGeom prst="rect">
            <a:avLst/>
          </a:prstGeom>
        </p:spPr>
      </p:pic>
      <p:pic>
        <p:nvPicPr>
          <p:cNvPr id="3" name="Picture 2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5936" y="1844824"/>
            <a:ext cx="118504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</a:rPr>
              <a:t>/7/2019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9872" y="-135347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2019, Annonce du MESR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9532" y="1124744"/>
            <a:ext cx="3623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Plan du </a:t>
            </a:r>
            <a:r>
              <a:rPr lang="en-US" dirty="0" err="1" smtClean="0">
                <a:solidFill>
                  <a:srgbClr val="3366FF"/>
                </a:solidFill>
              </a:rPr>
              <a:t>Ministère</a:t>
            </a:r>
            <a:r>
              <a:rPr lang="en-US" dirty="0" smtClean="0">
                <a:solidFill>
                  <a:srgbClr val="3366FF"/>
                </a:solidFill>
              </a:rPr>
              <a:t> de </a:t>
            </a:r>
            <a:r>
              <a:rPr lang="en-US" dirty="0" err="1" smtClean="0">
                <a:solidFill>
                  <a:srgbClr val="3366FF"/>
                </a:solidFill>
              </a:rPr>
              <a:t>l’Enseignement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</a:p>
          <a:p>
            <a:pPr algn="ctr"/>
            <a:r>
              <a:rPr lang="en-US" dirty="0" err="1" smtClean="0">
                <a:solidFill>
                  <a:srgbClr val="3366FF"/>
                </a:solidFill>
              </a:rPr>
              <a:t>Supérieur</a:t>
            </a:r>
            <a:r>
              <a:rPr lang="en-US" dirty="0" smtClean="0">
                <a:solidFill>
                  <a:srgbClr val="3366FF"/>
                </a:solidFill>
              </a:rPr>
              <a:t> et de la </a:t>
            </a:r>
            <a:r>
              <a:rPr lang="en-US" dirty="0" err="1" smtClean="0">
                <a:solidFill>
                  <a:srgbClr val="3366FF"/>
                </a:solidFill>
              </a:rPr>
              <a:t>Recherche</a:t>
            </a:r>
            <a:r>
              <a:rPr lang="en-US" dirty="0" smtClean="0">
                <a:solidFill>
                  <a:srgbClr val="3366FF"/>
                </a:solidFill>
              </a:rPr>
              <a:t>: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1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568" y="0"/>
            <a:ext cx="4738944" cy="6443302"/>
          </a:xfrm>
          <a:prstGeom prst="rect">
            <a:avLst/>
          </a:prstGeom>
        </p:spPr>
      </p:pic>
      <p:sp>
        <p:nvSpPr>
          <p:cNvPr id="5" name="ZoneTexte 7"/>
          <p:cNvSpPr txBox="1"/>
          <p:nvPr/>
        </p:nvSpPr>
        <p:spPr>
          <a:xfrm>
            <a:off x="447294" y="4420688"/>
            <a:ext cx="3620650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Guide pour les chercheuses</a:t>
            </a:r>
          </a:p>
          <a:p>
            <a:pPr algn="ctr"/>
            <a:r>
              <a:rPr lang="fr-FR" i="1" dirty="0">
                <a:latin typeface="Times"/>
              </a:rPr>
              <a:t>e</a:t>
            </a:r>
            <a:r>
              <a:rPr lang="fr-FR" i="1" dirty="0" smtClean="0">
                <a:latin typeface="Times"/>
              </a:rPr>
              <a:t>t les chercheurs, Juillet 2022</a:t>
            </a:r>
          </a:p>
        </p:txBody>
      </p:sp>
      <p:sp>
        <p:nvSpPr>
          <p:cNvPr id="6" name="ZoneTexte 7"/>
          <p:cNvSpPr txBox="1"/>
          <p:nvPr/>
        </p:nvSpPr>
        <p:spPr>
          <a:xfrm>
            <a:off x="447294" y="6167045"/>
            <a:ext cx="3620650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Ministère de l’Enseignement </a:t>
            </a:r>
          </a:p>
          <a:p>
            <a:pPr algn="ctr"/>
            <a:r>
              <a:rPr lang="fr-FR" i="1" dirty="0" smtClean="0">
                <a:latin typeface="Times"/>
              </a:rPr>
              <a:t>Supérieur et la Recherche (MESR)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225" y="2599744"/>
            <a:ext cx="43757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‘A 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des fins de diffusion en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accès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ouvert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,</a:t>
            </a:r>
          </a:p>
          <a:p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une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licence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CC-BY a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été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appliquée</a:t>
            </a:r>
            <a:endParaRPr lang="en-US" sz="2000" dirty="0" smtClean="0">
              <a:solidFill>
                <a:srgbClr val="3366FF"/>
              </a:solidFill>
              <a:latin typeface="Calibri"/>
              <a:cs typeface="Calibri"/>
            </a:endParaRPr>
          </a:p>
          <a:p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par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l'auteur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au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présent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article</a:t>
            </a:r>
          </a:p>
          <a:p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et le sera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sur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toute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version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ultérieure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endParaRPr lang="en-US" sz="2000" dirty="0" smtClean="0">
              <a:solidFill>
                <a:srgbClr val="3366FF"/>
              </a:solidFill>
              <a:latin typeface="Calibri"/>
              <a:cs typeface="Calibri"/>
            </a:endParaRPr>
          </a:p>
          <a:p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j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usqu’à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celle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acceptée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pour publication'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47294" y="5158933"/>
            <a:ext cx="3620650" cy="92333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Mettre en œuvre la stratégie</a:t>
            </a:r>
          </a:p>
          <a:p>
            <a:pPr algn="ctr"/>
            <a:r>
              <a:rPr lang="fr-FR" i="1" dirty="0" smtClean="0">
                <a:latin typeface="Times"/>
              </a:rPr>
              <a:t> de non-cession des droits </a:t>
            </a:r>
          </a:p>
          <a:p>
            <a:pPr algn="ctr"/>
            <a:r>
              <a:rPr lang="fr-FR" i="1" dirty="0" smtClean="0">
                <a:latin typeface="Times"/>
              </a:rPr>
              <a:t>sur le publications scientifiques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17" y="44624"/>
            <a:ext cx="37353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Recommandation</a:t>
            </a:r>
          </a:p>
          <a:p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      du MESR</a:t>
            </a:r>
            <a:endParaRPr lang="en-US" sz="3300" dirty="0"/>
          </a:p>
        </p:txBody>
      </p:sp>
      <p:sp>
        <p:nvSpPr>
          <p:cNvPr id="3" name="TextBox 2"/>
          <p:cNvSpPr txBox="1"/>
          <p:nvPr/>
        </p:nvSpPr>
        <p:spPr>
          <a:xfrm>
            <a:off x="308907" y="1774557"/>
            <a:ext cx="3895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Avant de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soumettre</a:t>
            </a:r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un article pour </a:t>
            </a:r>
          </a:p>
          <a:p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publication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ajouter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l’avertissement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:</a:t>
            </a:r>
            <a:endParaRPr lang="en-US" sz="2000" dirty="0">
              <a:solidFill>
                <a:srgbClr val="28C191"/>
              </a:solidFill>
              <a:latin typeface="Calibri"/>
              <a:cs typeface="Calibri"/>
            </a:endParaRPr>
          </a:p>
        </p:txBody>
      </p:sp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2744" y="1268760"/>
            <a:ext cx="118504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1/7/2022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5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34264"/>
            <a:ext cx="7020272" cy="124666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55576" y="176590"/>
            <a:ext cx="799389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Comment je procède avec mes articles</a:t>
            </a:r>
            <a:endParaRPr lang="en-US" sz="3300" dirty="0"/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TextBox 7"/>
          <p:cNvSpPr txBox="1"/>
          <p:nvPr/>
        </p:nvSpPr>
        <p:spPr>
          <a:xfrm>
            <a:off x="749081" y="2996952"/>
            <a:ext cx="7135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2.</a:t>
            </a:r>
            <a:r>
              <a:rPr lang="en-US" sz="2000" b="1" dirty="0" smtClean="0">
                <a:latin typeface="Calibri"/>
                <a:cs typeface="Calibri"/>
              </a:rPr>
              <a:t>	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Avant de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cs typeface="Calibri"/>
              </a:rPr>
              <a:t>soumettre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cs typeface="Calibri"/>
              </a:rPr>
              <a:t>l’article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 je le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cs typeface="Calibri"/>
              </a:rPr>
              <a:t>dépose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cs typeface="Calibri"/>
              </a:rPr>
              <a:t>dans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cs typeface="Calibri"/>
              </a:rPr>
              <a:t>arXiv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 en CC-BY</a:t>
            </a:r>
            <a:endParaRPr lang="en-US" sz="2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980728"/>
            <a:ext cx="61093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28C191"/>
                </a:solidFill>
                <a:latin typeface="Calibri"/>
                <a:cs typeface="Calibri"/>
              </a:rPr>
              <a:t>1</a:t>
            </a:r>
            <a:r>
              <a:rPr lang="en-US" sz="2000" b="1" dirty="0" smtClean="0">
                <a:solidFill>
                  <a:srgbClr val="28C191"/>
                </a:solidFill>
                <a:latin typeface="Calibri"/>
                <a:cs typeface="Calibri"/>
              </a:rPr>
              <a:t>.</a:t>
            </a:r>
            <a:r>
              <a:rPr lang="en-US" sz="2000" b="1" dirty="0" smtClean="0">
                <a:latin typeface="Calibri"/>
                <a:cs typeface="Calibri"/>
              </a:rPr>
              <a:t>	</a:t>
            </a:r>
            <a:r>
              <a:rPr lang="en-US" sz="2000" b="1" dirty="0" smtClean="0">
                <a:solidFill>
                  <a:srgbClr val="28C191"/>
                </a:solidFill>
                <a:latin typeface="Calibri"/>
                <a:cs typeface="Calibri"/>
              </a:rPr>
              <a:t>A la fin de </a:t>
            </a:r>
            <a:r>
              <a:rPr lang="en-US" sz="2000" b="1" dirty="0" err="1" smtClean="0">
                <a:solidFill>
                  <a:srgbClr val="28C191"/>
                </a:solidFill>
                <a:latin typeface="Calibri"/>
                <a:cs typeface="Calibri"/>
              </a:rPr>
              <a:t>l’article</a:t>
            </a:r>
            <a:r>
              <a:rPr lang="en-US" sz="2000" b="1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b="1" dirty="0" err="1" smtClean="0">
                <a:solidFill>
                  <a:srgbClr val="28C191"/>
                </a:solidFill>
                <a:latin typeface="Calibri"/>
                <a:cs typeface="Calibri"/>
              </a:rPr>
              <a:t>j’ajoute</a:t>
            </a:r>
            <a:r>
              <a:rPr lang="en-US" sz="2000" b="1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b="1" dirty="0" err="1" smtClean="0">
                <a:solidFill>
                  <a:srgbClr val="28C191"/>
                </a:solidFill>
                <a:latin typeface="Calibri"/>
                <a:cs typeface="Calibri"/>
              </a:rPr>
              <a:t>l’avertissement</a:t>
            </a:r>
            <a:r>
              <a:rPr lang="en-US" sz="2000" b="1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b="1" dirty="0" err="1" smtClean="0">
                <a:solidFill>
                  <a:srgbClr val="28C191"/>
                </a:solidFill>
                <a:latin typeface="Calibri"/>
                <a:cs typeface="Calibri"/>
              </a:rPr>
              <a:t>suivant</a:t>
            </a:r>
            <a:r>
              <a:rPr lang="en-US" sz="2000" b="1" dirty="0" smtClean="0">
                <a:solidFill>
                  <a:srgbClr val="28C191"/>
                </a:solidFill>
                <a:latin typeface="Calibri"/>
                <a:cs typeface="Calibri"/>
              </a:rPr>
              <a:t> :</a:t>
            </a:r>
            <a:endParaRPr lang="en-US" sz="2000" b="1" dirty="0">
              <a:solidFill>
                <a:srgbClr val="28C191"/>
              </a:solidFill>
              <a:latin typeface="Calibri"/>
              <a:cs typeface="Calibri"/>
            </a:endParaRPr>
          </a:p>
        </p:txBody>
      </p:sp>
      <p:sp>
        <p:nvSpPr>
          <p:cNvPr id="13" name="ZoneTexte 14"/>
          <p:cNvSpPr txBox="1"/>
          <p:nvPr/>
        </p:nvSpPr>
        <p:spPr>
          <a:xfrm>
            <a:off x="3256753" y="3573016"/>
            <a:ext cx="1734668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"/>
                <a:cs typeface="Times"/>
              </a:rPr>
              <a:t>https://</a:t>
            </a:r>
            <a:r>
              <a:rPr lang="en-US" i="1" dirty="0" err="1">
                <a:latin typeface="Times"/>
                <a:cs typeface="Times"/>
              </a:rPr>
              <a:t>arxiv.org</a:t>
            </a:r>
            <a:r>
              <a:rPr lang="en-US" i="1" dirty="0">
                <a:latin typeface="Times"/>
                <a:cs typeface="Times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3788" y="4005064"/>
            <a:ext cx="5596404" cy="1836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000" b="1" dirty="0" smtClean="0">
                <a:solidFill>
                  <a:srgbClr val="3366FF"/>
                </a:solidFill>
                <a:latin typeface="Calibri"/>
                <a:cs typeface="Calibri"/>
              </a:rPr>
              <a:t>Je refuse de signer les </a:t>
            </a:r>
            <a:r>
              <a:rPr lang="en-US" sz="2000" b="1" dirty="0" err="1" smtClean="0">
                <a:solidFill>
                  <a:srgbClr val="3366FF"/>
                </a:solidFill>
                <a:latin typeface="Calibri"/>
                <a:cs typeface="Calibri"/>
              </a:rPr>
              <a:t>contrats</a:t>
            </a:r>
            <a:r>
              <a:rPr lang="en-US" sz="2000" b="1" dirty="0" smtClean="0">
                <a:solidFill>
                  <a:srgbClr val="3366FF"/>
                </a:solidFill>
                <a:latin typeface="Calibri"/>
                <a:cs typeface="Calibri"/>
              </a:rPr>
              <a:t> des </a:t>
            </a:r>
            <a:r>
              <a:rPr lang="en-US" sz="2000" b="1" dirty="0" err="1" smtClean="0">
                <a:solidFill>
                  <a:srgbClr val="3366FF"/>
                </a:solidFill>
                <a:latin typeface="Calibri"/>
                <a:cs typeface="Calibri"/>
              </a:rPr>
              <a:t>publicheurs</a:t>
            </a:r>
            <a:r>
              <a:rPr lang="en-US" sz="2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</a:p>
          <a:p>
            <a:r>
              <a:rPr lang="en-US" sz="2000" b="1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b="1" dirty="0" smtClean="0">
                <a:solidFill>
                  <a:srgbClr val="3366FF"/>
                </a:solidFill>
                <a:latin typeface="Calibri"/>
                <a:cs typeface="Calibri"/>
              </a:rPr>
              <a:t>       car </a:t>
            </a:r>
            <a:r>
              <a:rPr lang="en-US" sz="2000" b="1" dirty="0" err="1" smtClean="0">
                <a:solidFill>
                  <a:srgbClr val="3366FF"/>
                </a:solidFill>
                <a:latin typeface="Calibri"/>
                <a:cs typeface="Calibri"/>
              </a:rPr>
              <a:t>n’étant</a:t>
            </a:r>
            <a:r>
              <a:rPr lang="en-US" sz="2000" b="1" dirty="0" smtClean="0">
                <a:solidFill>
                  <a:srgbClr val="3366FF"/>
                </a:solidFill>
                <a:latin typeface="Calibri"/>
                <a:cs typeface="Calibri"/>
              </a:rPr>
              <a:t> pas </a:t>
            </a:r>
            <a:r>
              <a:rPr lang="en-US" sz="2000" b="1" dirty="0" err="1" smtClean="0">
                <a:solidFill>
                  <a:srgbClr val="3366FF"/>
                </a:solidFill>
                <a:latin typeface="Calibri"/>
                <a:cs typeface="Calibri"/>
              </a:rPr>
              <a:t>juriste</a:t>
            </a:r>
            <a:r>
              <a:rPr lang="en-US" sz="2000" b="1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b="1" dirty="0" smtClean="0">
                <a:solidFill>
                  <a:srgbClr val="3366FF"/>
                </a:solidFill>
                <a:latin typeface="Calibri"/>
                <a:cs typeface="Calibri"/>
              </a:rPr>
              <a:t>je ne les </a:t>
            </a:r>
            <a:r>
              <a:rPr lang="en-US" sz="2000" b="1" dirty="0" err="1" smtClean="0">
                <a:solidFill>
                  <a:srgbClr val="3366FF"/>
                </a:solidFill>
                <a:latin typeface="Calibri"/>
                <a:cs typeface="Calibri"/>
              </a:rPr>
              <a:t>comprends</a:t>
            </a:r>
            <a:r>
              <a:rPr lang="en-US" sz="2000" b="1" dirty="0" smtClean="0">
                <a:solidFill>
                  <a:srgbClr val="3366FF"/>
                </a:solidFill>
                <a:latin typeface="Calibri"/>
                <a:cs typeface="Calibri"/>
              </a:rPr>
              <a:t> pas</a:t>
            </a:r>
            <a:r>
              <a:rPr lang="en-US" sz="2000" b="1" dirty="0" smtClean="0">
                <a:latin typeface="Calibri"/>
                <a:cs typeface="Calibri"/>
              </a:rPr>
              <a:t> </a:t>
            </a:r>
          </a:p>
        </p:txBody>
      </p:sp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1351191" y="1381539"/>
            <a:ext cx="22686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A a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9212" y="4797152"/>
            <a:ext cx="76637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cs typeface="Calibri"/>
              </a:rPr>
              <a:t> Grâce </a:t>
            </a:r>
            <a:r>
              <a:rPr lang="en-US" dirty="0" err="1">
                <a:solidFill>
                  <a:srgbClr val="3366FF"/>
                </a:solidFill>
                <a:cs typeface="Calibri"/>
              </a:rPr>
              <a:t>à</a:t>
            </a:r>
            <a:r>
              <a:rPr lang="en-US" dirty="0">
                <a:solidFill>
                  <a:srgbClr val="3366FF"/>
                </a:solidFill>
                <a:cs typeface="Calibri"/>
              </a:rPr>
              <a:t> la </a:t>
            </a:r>
            <a:r>
              <a:rPr lang="en-US" dirty="0" err="1">
                <a:solidFill>
                  <a:srgbClr val="3366FF"/>
                </a:solidFill>
                <a:cs typeface="Calibri"/>
              </a:rPr>
              <a:t>licence</a:t>
            </a:r>
            <a:r>
              <a:rPr lang="en-US" dirty="0">
                <a:solidFill>
                  <a:srgbClr val="3366FF"/>
                </a:solidFill>
                <a:cs typeface="Calibri"/>
              </a:rPr>
              <a:t> CC-BY </a:t>
            </a:r>
            <a:r>
              <a:rPr lang="en-US" dirty="0" err="1">
                <a:cs typeface="Calibri"/>
              </a:rPr>
              <a:t>j’ai</a:t>
            </a:r>
            <a:r>
              <a:rPr lang="en-US" dirty="0">
                <a:cs typeface="Calibri"/>
              </a:rPr>
              <a:t> déjà </a:t>
            </a:r>
            <a:r>
              <a:rPr lang="en-US" dirty="0" err="1">
                <a:cs typeface="Calibri"/>
              </a:rPr>
              <a:t>donné</a:t>
            </a:r>
            <a:r>
              <a:rPr lang="en-US" dirty="0">
                <a:cs typeface="Calibri"/>
              </a:rPr>
              <a:t> le </a:t>
            </a:r>
            <a:r>
              <a:rPr lang="en-US" dirty="0" err="1">
                <a:cs typeface="Calibri"/>
              </a:rPr>
              <a:t>droit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à</a:t>
            </a:r>
            <a:r>
              <a:rPr lang="en-US" dirty="0">
                <a:cs typeface="Calibri"/>
              </a:rPr>
              <a:t> tout le monde de </a:t>
            </a:r>
            <a:r>
              <a:rPr lang="en-US" dirty="0" err="1">
                <a:cs typeface="Calibri"/>
              </a:rPr>
              <a:t>publier</a:t>
            </a:r>
            <a:r>
              <a:rPr lang="en-US" dirty="0">
                <a:cs typeface="Calibri"/>
              </a:rPr>
              <a:t> </a:t>
            </a:r>
            <a:endParaRPr lang="en-US" dirty="0" smtClean="0">
              <a:cs typeface="Calibri"/>
            </a:endParaRPr>
          </a:p>
          <a:p>
            <a:r>
              <a:rPr lang="en-US" dirty="0" err="1" smtClean="0">
                <a:cs typeface="Calibri"/>
              </a:rPr>
              <a:t>mon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article </a:t>
            </a:r>
            <a:r>
              <a:rPr lang="en-US" dirty="0" smtClean="0">
                <a:cs typeface="Calibri"/>
              </a:rPr>
              <a:t>en </a:t>
            </a:r>
            <a:r>
              <a:rPr lang="en-US" dirty="0" err="1" smtClean="0">
                <a:cs typeface="Calibri"/>
              </a:rPr>
              <a:t>citant</a:t>
            </a:r>
            <a:r>
              <a:rPr lang="en-US" dirty="0" smtClean="0">
                <a:cs typeface="Calibri"/>
              </a:rPr>
              <a:t> </a:t>
            </a:r>
            <a:r>
              <a:rPr lang="en-US" dirty="0" err="1">
                <a:cs typeface="Calibri"/>
              </a:rPr>
              <a:t>mon</a:t>
            </a:r>
            <a:r>
              <a:rPr lang="en-US" dirty="0">
                <a:cs typeface="Calibri"/>
              </a:rPr>
              <a:t> nom </a:t>
            </a:r>
            <a:r>
              <a:rPr lang="en-US" dirty="0" smtClean="0">
                <a:cs typeface="Calibri"/>
              </a:rPr>
              <a:t>en </a:t>
            </a:r>
            <a:r>
              <a:rPr lang="en-US" dirty="0" err="1" smtClean="0">
                <a:cs typeface="Calibri"/>
              </a:rPr>
              <a:t>tant</a:t>
            </a:r>
            <a:r>
              <a:rPr lang="en-US" dirty="0" smtClean="0">
                <a:cs typeface="Calibri"/>
              </a:rPr>
              <a:t> </a:t>
            </a:r>
            <a:r>
              <a:rPr lang="en-US" dirty="0" err="1" smtClean="0">
                <a:cs typeface="Calibri"/>
              </a:rPr>
              <a:t>qu’auteur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(BY </a:t>
            </a:r>
            <a:r>
              <a:rPr lang="en-US" dirty="0" err="1">
                <a:cs typeface="Calibri"/>
              </a:rPr>
              <a:t>veut</a:t>
            </a:r>
            <a:r>
              <a:rPr lang="en-US" dirty="0">
                <a:cs typeface="Calibri"/>
              </a:rPr>
              <a:t> dire ‘attribution’),</a:t>
            </a:r>
          </a:p>
          <a:p>
            <a:r>
              <a:rPr lang="en-US" dirty="0" err="1" smtClean="0">
                <a:cs typeface="Calibri"/>
              </a:rPr>
              <a:t>donc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solidFill>
                  <a:srgbClr val="3366FF"/>
                </a:solidFill>
                <a:cs typeface="Calibri"/>
              </a:rPr>
              <a:t>le </a:t>
            </a:r>
            <a:r>
              <a:rPr lang="en-US" dirty="0" err="1">
                <a:solidFill>
                  <a:srgbClr val="3366FF"/>
                </a:solidFill>
                <a:cs typeface="Calibri"/>
              </a:rPr>
              <a:t>publicheur</a:t>
            </a:r>
            <a:r>
              <a:rPr lang="en-US" dirty="0">
                <a:solidFill>
                  <a:srgbClr val="3366FF"/>
                </a:solidFill>
                <a:cs typeface="Calibri"/>
              </a:rPr>
              <a:t> a le </a:t>
            </a:r>
            <a:r>
              <a:rPr lang="en-US" dirty="0" err="1">
                <a:solidFill>
                  <a:srgbClr val="3366FF"/>
                </a:solidFill>
                <a:cs typeface="Calibri"/>
              </a:rPr>
              <a:t>droit</a:t>
            </a:r>
            <a:r>
              <a:rPr lang="en-US" dirty="0">
                <a:solidFill>
                  <a:srgbClr val="3366FF"/>
                </a:solidFill>
                <a:cs typeface="Calibri"/>
              </a:rPr>
              <a:t> de </a:t>
            </a:r>
            <a:r>
              <a:rPr lang="en-US" dirty="0" err="1" smtClean="0">
                <a:solidFill>
                  <a:srgbClr val="3366FF"/>
                </a:solidFill>
                <a:cs typeface="Calibri"/>
              </a:rPr>
              <a:t>publier</a:t>
            </a:r>
            <a:r>
              <a:rPr lang="en-US" dirty="0" smtClean="0">
                <a:solidFill>
                  <a:srgbClr val="3366FF"/>
                </a:solidFill>
                <a:cs typeface="Calibri"/>
              </a:rPr>
              <a:t> </a:t>
            </a:r>
            <a:r>
              <a:rPr lang="en-US" dirty="0" err="1" smtClean="0">
                <a:solidFill>
                  <a:srgbClr val="3366FF"/>
                </a:solidFill>
                <a:cs typeface="Calibri"/>
              </a:rPr>
              <a:t>mon</a:t>
            </a:r>
            <a:r>
              <a:rPr lang="en-US" dirty="0" smtClean="0">
                <a:solidFill>
                  <a:srgbClr val="3366FF"/>
                </a:solidFill>
                <a:cs typeface="Calibri"/>
              </a:rPr>
              <a:t> article sans </a:t>
            </a:r>
            <a:r>
              <a:rPr lang="en-US" dirty="0">
                <a:solidFill>
                  <a:srgbClr val="3366FF"/>
                </a:solidFill>
                <a:cs typeface="Calibri"/>
              </a:rPr>
              <a:t>me le </a:t>
            </a:r>
            <a:r>
              <a:rPr lang="en-US" dirty="0" smtClean="0">
                <a:solidFill>
                  <a:srgbClr val="3366FF"/>
                </a:solidFill>
                <a:cs typeface="Calibri"/>
              </a:rPr>
              <a:t>demander,</a:t>
            </a:r>
          </a:p>
          <a:p>
            <a:r>
              <a:rPr lang="en-US" dirty="0">
                <a:solidFill>
                  <a:srgbClr val="3366FF"/>
                </a:solidFill>
                <a:cs typeface="Calibri"/>
              </a:rPr>
              <a:t>I</a:t>
            </a:r>
            <a:r>
              <a:rPr lang="en-US" dirty="0" smtClean="0">
                <a:solidFill>
                  <a:srgbClr val="3366FF"/>
                </a:solidFill>
                <a:cs typeface="Calibri"/>
              </a:rPr>
              <a:t>l </a:t>
            </a:r>
            <a:r>
              <a:rPr lang="en-US" dirty="0" err="1" smtClean="0">
                <a:solidFill>
                  <a:srgbClr val="3366FF"/>
                </a:solidFill>
                <a:cs typeface="Calibri"/>
              </a:rPr>
              <a:t>n’a</a:t>
            </a:r>
            <a:r>
              <a:rPr lang="en-US" dirty="0" smtClean="0">
                <a:solidFill>
                  <a:srgbClr val="3366FF"/>
                </a:solidFill>
                <a:cs typeface="Calibri"/>
              </a:rPr>
              <a:t> </a:t>
            </a:r>
            <a:r>
              <a:rPr lang="en-US" dirty="0" err="1" smtClean="0">
                <a:solidFill>
                  <a:srgbClr val="3366FF"/>
                </a:solidFill>
                <a:cs typeface="Calibri"/>
              </a:rPr>
              <a:t>donc</a:t>
            </a:r>
            <a:r>
              <a:rPr lang="en-US" dirty="0" smtClean="0">
                <a:solidFill>
                  <a:srgbClr val="3366FF"/>
                </a:solidFill>
                <a:cs typeface="Calibri"/>
              </a:rPr>
              <a:t> </a:t>
            </a:r>
            <a:r>
              <a:rPr lang="en-US" dirty="0" err="1" smtClean="0">
                <a:solidFill>
                  <a:srgbClr val="3366FF"/>
                </a:solidFill>
                <a:cs typeface="Calibri"/>
              </a:rPr>
              <a:t>nul</a:t>
            </a:r>
            <a:r>
              <a:rPr lang="en-US" dirty="0" smtClean="0">
                <a:solidFill>
                  <a:srgbClr val="3366FF"/>
                </a:solidFill>
                <a:cs typeface="Calibri"/>
              </a:rPr>
              <a:t> </a:t>
            </a:r>
            <a:r>
              <a:rPr lang="en-US" dirty="0" err="1" smtClean="0">
                <a:solidFill>
                  <a:srgbClr val="3366FF"/>
                </a:solidFill>
                <a:cs typeface="Calibri"/>
              </a:rPr>
              <a:t>besoin</a:t>
            </a:r>
            <a:r>
              <a:rPr lang="en-US" dirty="0" smtClean="0">
                <a:solidFill>
                  <a:srgbClr val="3366FF"/>
                </a:solidFill>
                <a:cs typeface="Calibri"/>
              </a:rPr>
              <a:t> de me faire signer un </a:t>
            </a:r>
            <a:r>
              <a:rPr lang="en-US" dirty="0" err="1" smtClean="0">
                <a:solidFill>
                  <a:srgbClr val="3366FF"/>
                </a:solidFill>
                <a:cs typeface="Calibri"/>
              </a:rPr>
              <a:t>contrat</a:t>
            </a:r>
            <a:r>
              <a:rPr lang="en-US" dirty="0" smtClean="0">
                <a:solidFill>
                  <a:srgbClr val="3366FF"/>
                </a:solidFill>
                <a:cs typeface="Calibri"/>
              </a:rPr>
              <a:t> </a:t>
            </a:r>
            <a:r>
              <a:rPr lang="en-US" dirty="0" err="1" smtClean="0">
                <a:solidFill>
                  <a:srgbClr val="3366FF"/>
                </a:solidFill>
                <a:cs typeface="Calibri"/>
              </a:rPr>
              <a:t>incompréhensible</a:t>
            </a:r>
            <a:r>
              <a:rPr lang="en-US" dirty="0" smtClean="0">
                <a:cs typeface="Calibri"/>
              </a:rPr>
              <a:t>. </a:t>
            </a:r>
            <a:r>
              <a:rPr lang="en-US" dirty="0" err="1" smtClean="0">
                <a:cs typeface="Calibri"/>
              </a:rPr>
              <a:t>Aussi</a:t>
            </a:r>
            <a:endParaRPr lang="en-US" dirty="0" smtClean="0">
              <a:cs typeface="Calibri"/>
            </a:endParaRPr>
          </a:p>
          <a:p>
            <a:r>
              <a:rPr lang="en-US" dirty="0" err="1">
                <a:cs typeface="Calibri"/>
              </a:rPr>
              <a:t>l</a:t>
            </a:r>
            <a:r>
              <a:rPr lang="en-US" dirty="0" err="1" smtClean="0">
                <a:cs typeface="Calibri"/>
              </a:rPr>
              <a:t>ongtemps</a:t>
            </a:r>
            <a:r>
              <a:rPr lang="en-US" dirty="0" smtClean="0">
                <a:cs typeface="Calibri"/>
              </a:rPr>
              <a:t> </a:t>
            </a:r>
            <a:r>
              <a:rPr lang="en-US" dirty="0" err="1" smtClean="0">
                <a:cs typeface="Calibri"/>
              </a:rPr>
              <a:t>que</a:t>
            </a:r>
            <a:r>
              <a:rPr lang="en-US" dirty="0" smtClean="0">
                <a:cs typeface="Calibri"/>
              </a:rPr>
              <a:t> le CNRS ne met pas </a:t>
            </a:r>
            <a:r>
              <a:rPr lang="en-US" dirty="0" err="1" smtClean="0">
                <a:cs typeface="Calibri"/>
              </a:rPr>
              <a:t>à</a:t>
            </a:r>
            <a:r>
              <a:rPr lang="en-US" dirty="0" smtClean="0">
                <a:cs typeface="Calibri"/>
              </a:rPr>
              <a:t> </a:t>
            </a:r>
            <a:r>
              <a:rPr lang="en-US" dirty="0" err="1" smtClean="0">
                <a:cs typeface="Calibri"/>
              </a:rPr>
              <a:t>notre</a:t>
            </a:r>
            <a:r>
              <a:rPr lang="en-US" dirty="0" smtClean="0">
                <a:cs typeface="Calibri"/>
              </a:rPr>
              <a:t> disposition des </a:t>
            </a:r>
            <a:r>
              <a:rPr lang="en-US" dirty="0" err="1" smtClean="0">
                <a:cs typeface="Calibri"/>
              </a:rPr>
              <a:t>juristes</a:t>
            </a:r>
            <a:r>
              <a:rPr lang="en-US" dirty="0" smtClean="0">
                <a:cs typeface="Calibri"/>
              </a:rPr>
              <a:t> </a:t>
            </a:r>
            <a:r>
              <a:rPr lang="en-US" dirty="0" err="1" smtClean="0">
                <a:cs typeface="Calibri"/>
              </a:rPr>
              <a:t>spécialistes</a:t>
            </a:r>
            <a:endParaRPr lang="en-US" dirty="0" smtClean="0">
              <a:cs typeface="Calibri"/>
            </a:endParaRPr>
          </a:p>
          <a:p>
            <a:r>
              <a:rPr lang="en-US" dirty="0" smtClean="0">
                <a:cs typeface="Calibri"/>
              </a:rPr>
              <a:t>du copyright et du </a:t>
            </a:r>
            <a:r>
              <a:rPr lang="en-US" dirty="0" err="1" smtClean="0">
                <a:cs typeface="Calibri"/>
              </a:rPr>
              <a:t>droit</a:t>
            </a:r>
            <a:r>
              <a:rPr lang="en-US" dirty="0" smtClean="0">
                <a:cs typeface="Calibri"/>
              </a:rPr>
              <a:t> </a:t>
            </a:r>
            <a:r>
              <a:rPr lang="en-US" dirty="0" err="1" smtClean="0">
                <a:cs typeface="Calibri"/>
              </a:rPr>
              <a:t>d’auteur</a:t>
            </a:r>
            <a:r>
              <a:rPr lang="en-US" dirty="0" smtClean="0">
                <a:cs typeface="Calibri"/>
              </a:rPr>
              <a:t>, nous </a:t>
            </a:r>
            <a:r>
              <a:rPr lang="en-US" dirty="0" err="1" smtClean="0">
                <a:cs typeface="Calibri"/>
              </a:rPr>
              <a:t>devons</a:t>
            </a:r>
            <a:r>
              <a:rPr lang="en-US" dirty="0" smtClean="0">
                <a:cs typeface="Calibri"/>
              </a:rPr>
              <a:t> nous </a:t>
            </a:r>
            <a:r>
              <a:rPr lang="en-US" dirty="0" err="1" smtClean="0">
                <a:cs typeface="Calibri"/>
              </a:rPr>
              <a:t>méfier</a:t>
            </a:r>
            <a:r>
              <a:rPr lang="en-US" dirty="0" smtClean="0">
                <a:cs typeface="Calibri"/>
              </a:rPr>
              <a:t> et ne pas signer.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75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No free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view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? No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review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!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88" y="1124744"/>
            <a:ext cx="1607961" cy="18035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6" y="3044775"/>
            <a:ext cx="8820472" cy="15363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ZoneTexte 14"/>
          <p:cNvSpPr txBox="1"/>
          <p:nvPr/>
        </p:nvSpPr>
        <p:spPr>
          <a:xfrm>
            <a:off x="2771800" y="4869160"/>
            <a:ext cx="3384376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"/>
                <a:cs typeface="Times"/>
              </a:rPr>
              <a:t>https://nofreeviewnoreview.org</a:t>
            </a:r>
            <a:r>
              <a:rPr lang="en-US" i="1" dirty="0" smtClean="0">
                <a:latin typeface="Times"/>
                <a:cs typeface="Times"/>
              </a:rPr>
              <a:t>/</a:t>
            </a:r>
          </a:p>
          <a:p>
            <a:pPr algn="ctr"/>
            <a:r>
              <a:rPr lang="en-US" i="1" dirty="0">
                <a:latin typeface="Times"/>
                <a:cs typeface="Times"/>
              </a:rPr>
              <a:t>https://</a:t>
            </a:r>
            <a:r>
              <a:rPr lang="en-US" i="1" dirty="0" err="1">
                <a:latin typeface="Times"/>
                <a:cs typeface="Times"/>
              </a:rPr>
              <a:t>nofreeviewnoreview.org</a:t>
            </a:r>
            <a:r>
              <a:rPr lang="en-US" i="1" dirty="0">
                <a:latin typeface="Times"/>
                <a:cs typeface="Times"/>
              </a:rPr>
              <a:t>/</a:t>
            </a:r>
            <a:r>
              <a:rPr lang="en-US" i="1" dirty="0" err="1">
                <a:latin typeface="Times"/>
                <a:cs typeface="Times"/>
              </a:rPr>
              <a:t>faq</a:t>
            </a:r>
            <a:endParaRPr lang="en-US" i="1" dirty="0"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9230" y="5683895"/>
            <a:ext cx="6185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latin typeface="Calibri"/>
                <a:cs typeface="Calibri"/>
              </a:rPr>
              <a:t>Donc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je refuse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d’évaluer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un article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soumis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à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une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revue </a:t>
            </a:r>
          </a:p>
          <a:p>
            <a:pPr algn="ctr"/>
            <a:r>
              <a:rPr lang="en-US" sz="2000" dirty="0" err="1" smtClean="0">
                <a:latin typeface="Calibri"/>
                <a:cs typeface="Calibri"/>
              </a:rPr>
              <a:t>si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elle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n’est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pas en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libre</a:t>
            </a:r>
            <a:r>
              <a:rPr lang="en-US" sz="2000" dirty="0" smtClean="0">
                <a:latin typeface="Calibri"/>
                <a:cs typeface="Calibri"/>
              </a:rPr>
              <a:t>, de </a:t>
            </a:r>
            <a:r>
              <a:rPr lang="en-US" sz="2000" dirty="0" err="1" smtClean="0">
                <a:latin typeface="Calibri"/>
                <a:cs typeface="Calibri"/>
              </a:rPr>
              <a:t>préférence</a:t>
            </a:r>
            <a:r>
              <a:rPr lang="en-US" sz="2000" dirty="0" smtClean="0">
                <a:latin typeface="Calibri"/>
                <a:cs typeface="Calibri"/>
              </a:rPr>
              <a:t> `</a:t>
            </a:r>
            <a:r>
              <a:rPr lang="en-US" sz="2000" dirty="0" err="1" smtClean="0">
                <a:latin typeface="Calibri"/>
                <a:cs typeface="Calibri"/>
              </a:rPr>
              <a:t>Diamant</a:t>
            </a:r>
            <a:r>
              <a:rPr lang="en-US" sz="2000" dirty="0" smtClean="0">
                <a:latin typeface="Calibri"/>
                <a:cs typeface="Calibri"/>
              </a:rPr>
              <a:t>’.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16" name="Picture 15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96344" y="12687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>
                <a:solidFill>
                  <a:srgbClr val="28C191"/>
                </a:solidFill>
              </a:rPr>
              <a:t>Plateforme </a:t>
            </a:r>
            <a:r>
              <a:rPr lang="fr-FR" dirty="0" smtClean="0">
                <a:solidFill>
                  <a:srgbClr val="28C191"/>
                </a:solidFill>
              </a:rPr>
              <a:t>créée</a:t>
            </a:r>
            <a:r>
              <a:rPr lang="fr-FR" dirty="0">
                <a:solidFill>
                  <a:srgbClr val="28C191"/>
                </a:solidFill>
              </a:rPr>
              <a:t> </a:t>
            </a:r>
            <a:r>
              <a:rPr lang="fr-FR" dirty="0" smtClean="0">
                <a:solidFill>
                  <a:srgbClr val="28C191"/>
                </a:solidFill>
              </a:rPr>
              <a:t>en 2019 </a:t>
            </a:r>
          </a:p>
          <a:p>
            <a:pPr algn="ctr"/>
            <a:r>
              <a:rPr lang="fr-FR" dirty="0" smtClean="0">
                <a:solidFill>
                  <a:srgbClr val="28C191"/>
                </a:solidFill>
              </a:rPr>
              <a:t>par </a:t>
            </a:r>
            <a:r>
              <a:rPr lang="fr-FR" dirty="0">
                <a:solidFill>
                  <a:srgbClr val="28C191"/>
                </a:solidFill>
              </a:rPr>
              <a:t>Antonin </a:t>
            </a:r>
            <a:r>
              <a:rPr lang="fr-FR" dirty="0" err="1" smtClean="0">
                <a:solidFill>
                  <a:srgbClr val="28C191"/>
                </a:solidFill>
              </a:rPr>
              <a:t>Delpeuch</a:t>
            </a:r>
            <a:r>
              <a:rPr lang="fr-FR" dirty="0" smtClean="0">
                <a:solidFill>
                  <a:srgbClr val="28C191"/>
                </a:solidFill>
              </a:rPr>
              <a:t>,</a:t>
            </a:r>
          </a:p>
          <a:p>
            <a:pPr algn="ctr"/>
            <a:r>
              <a:rPr lang="fr-FR" dirty="0">
                <a:solidFill>
                  <a:srgbClr val="28C191"/>
                </a:solidFill>
              </a:rPr>
              <a:t>q</a:t>
            </a:r>
            <a:r>
              <a:rPr lang="fr-FR" dirty="0" smtClean="0">
                <a:solidFill>
                  <a:srgbClr val="28C191"/>
                </a:solidFill>
              </a:rPr>
              <a:t>uand il était thésard </a:t>
            </a:r>
          </a:p>
          <a:p>
            <a:pPr algn="ctr"/>
            <a:r>
              <a:rPr lang="fr-FR" dirty="0" smtClean="0">
                <a:solidFill>
                  <a:srgbClr val="28C191"/>
                </a:solidFill>
              </a:rPr>
              <a:t>en math-informatique </a:t>
            </a:r>
          </a:p>
          <a:p>
            <a:pPr algn="ctr"/>
            <a:r>
              <a:rPr lang="fr-FR" dirty="0" smtClean="0">
                <a:solidFill>
                  <a:srgbClr val="28C191"/>
                </a:solidFill>
              </a:rPr>
              <a:t>à l’Université d’Oxford</a:t>
            </a:r>
          </a:p>
        </p:txBody>
      </p:sp>
    </p:spTree>
    <p:extLst>
      <p:ext uri="{BB962C8B-B14F-4D97-AF65-F5344CB8AC3E}">
        <p14:creationId xmlns:p14="http://schemas.microsoft.com/office/powerpoint/2010/main" val="1964271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Conclusion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107504" y="1124744"/>
            <a:ext cx="90364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Les </a:t>
            </a:r>
            <a:r>
              <a:rPr lang="fr-FR" sz="2000" dirty="0" err="1" smtClean="0">
                <a:solidFill>
                  <a:srgbClr val="3366FF"/>
                </a:solidFill>
              </a:rPr>
              <a:t>publicheurs</a:t>
            </a:r>
            <a:r>
              <a:rPr lang="fr-FR" sz="2000" dirty="0" smtClean="0">
                <a:solidFill>
                  <a:srgbClr val="3366FF"/>
                </a:solidFill>
              </a:rPr>
              <a:t> possèdent </a:t>
            </a:r>
            <a:r>
              <a:rPr lang="fr-FR" sz="2000" dirty="0" smtClean="0">
                <a:solidFill>
                  <a:srgbClr val="000000"/>
                </a:solidFill>
              </a:rPr>
              <a:t>les</a:t>
            </a:r>
            <a:r>
              <a:rPr lang="fr-FR" sz="2000" dirty="0" smtClean="0">
                <a:solidFill>
                  <a:srgbClr val="3366FF"/>
                </a:solidFill>
              </a:rPr>
              <a:t> revues</a:t>
            </a:r>
            <a:r>
              <a:rPr lang="fr-FR" sz="2000" dirty="0" smtClean="0">
                <a:solidFill>
                  <a:srgbClr val="000000"/>
                </a:solidFill>
              </a:rPr>
              <a:t>, les </a:t>
            </a:r>
            <a:r>
              <a:rPr lang="fr-FR" sz="2000" dirty="0" smtClean="0">
                <a:solidFill>
                  <a:srgbClr val="3366FF"/>
                </a:solidFill>
              </a:rPr>
              <a:t>rapports de évaluateurs </a:t>
            </a:r>
            <a:r>
              <a:rPr lang="fr-FR" sz="2000" dirty="0" smtClean="0">
                <a:solidFill>
                  <a:srgbClr val="000000"/>
                </a:solidFill>
              </a:rPr>
              <a:t>et les </a:t>
            </a:r>
            <a:r>
              <a:rPr lang="fr-FR" sz="2000" dirty="0" smtClean="0">
                <a:solidFill>
                  <a:srgbClr val="3366FF"/>
                </a:solidFill>
              </a:rPr>
              <a:t>données bibliométriques </a:t>
            </a:r>
            <a:r>
              <a:rPr lang="fr-FR" sz="2000" dirty="0" smtClean="0">
                <a:solidFill>
                  <a:srgbClr val="000000"/>
                </a:solidFill>
              </a:rPr>
              <a:t>qu’ils utilisent pour contrôler leur ‘marché' </a:t>
            </a:r>
            <a:r>
              <a:rPr lang="fr-FR" sz="2000" dirty="0">
                <a:solidFill>
                  <a:srgbClr val="000000"/>
                </a:solidFill>
              </a:rPr>
              <a:t>(</a:t>
            </a:r>
            <a:r>
              <a:rPr lang="fr-FR" sz="2000" i="1" dirty="0">
                <a:solidFill>
                  <a:srgbClr val="000000"/>
                </a:solidFill>
              </a:rPr>
              <a:t>i.e</a:t>
            </a:r>
            <a:r>
              <a:rPr lang="fr-FR" sz="2000" dirty="0">
                <a:solidFill>
                  <a:srgbClr val="000000"/>
                </a:solidFill>
              </a:rPr>
              <a:t>., </a:t>
            </a:r>
            <a:r>
              <a:rPr lang="fr-FR" sz="2000" dirty="0" smtClean="0">
                <a:solidFill>
                  <a:srgbClr val="000000"/>
                </a:solidFill>
              </a:rPr>
              <a:t>notre travail). </a:t>
            </a:r>
          </a:p>
          <a:p>
            <a:pPr algn="ctr"/>
            <a:r>
              <a:rPr lang="fr-FR" sz="2000" dirty="0" smtClean="0">
                <a:solidFill>
                  <a:srgbClr val="3366FF"/>
                </a:solidFill>
              </a:rPr>
              <a:t>Ils imposent leur modèle d’accès libre ‘doré’ aux prix</a:t>
            </a:r>
            <a:r>
              <a:rPr lang="fr-FR" sz="2000" dirty="0">
                <a:solidFill>
                  <a:srgbClr val="3366FF"/>
                </a:solidFill>
              </a:rPr>
              <a:t> </a:t>
            </a:r>
            <a:r>
              <a:rPr lang="fr-FR" sz="2000" dirty="0" smtClean="0">
                <a:solidFill>
                  <a:srgbClr val="3366FF"/>
                </a:solidFill>
              </a:rPr>
              <a:t>qu’ils décident</a:t>
            </a:r>
            <a:r>
              <a:rPr lang="fr-FR" sz="2000" dirty="0" smtClean="0"/>
              <a:t>.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Ce modèle crée une </a:t>
            </a:r>
            <a:r>
              <a:rPr lang="fr-FR" sz="2000" dirty="0" smtClean="0">
                <a:solidFill>
                  <a:srgbClr val="3366FF"/>
                </a:solidFill>
              </a:rPr>
              <a:t>surproduction d’articles </a:t>
            </a:r>
            <a:r>
              <a:rPr lang="fr-FR" sz="2000" dirty="0" smtClean="0">
                <a:solidFill>
                  <a:srgbClr val="000000"/>
                </a:solidFill>
              </a:rPr>
              <a:t>et la création de </a:t>
            </a:r>
            <a:r>
              <a:rPr lang="fr-FR" sz="2000" dirty="0" err="1" smtClean="0">
                <a:solidFill>
                  <a:srgbClr val="3366FF"/>
                </a:solidFill>
              </a:rPr>
              <a:t>journeaux</a:t>
            </a:r>
            <a:r>
              <a:rPr lang="fr-FR" sz="2000" dirty="0" smtClean="0">
                <a:solidFill>
                  <a:srgbClr val="3366FF"/>
                </a:solidFill>
              </a:rPr>
              <a:t> prédateurs</a:t>
            </a:r>
            <a:r>
              <a:rPr lang="fr-FR" sz="200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3" name="ZoneTexte 14"/>
          <p:cNvSpPr txBox="1">
            <a:spLocks noChangeArrowheads="1"/>
          </p:cNvSpPr>
          <p:nvPr/>
        </p:nvSpPr>
        <p:spPr bwMode="auto">
          <a:xfrm>
            <a:off x="392945" y="2733888"/>
            <a:ext cx="835572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Nous devons </a:t>
            </a:r>
            <a:r>
              <a:rPr lang="fr-FR" sz="2000" dirty="0" smtClean="0">
                <a:solidFill>
                  <a:srgbClr val="28C191"/>
                </a:solidFill>
              </a:rPr>
              <a:t>protéger les revues </a:t>
            </a:r>
            <a:r>
              <a:rPr lang="fr-FR" sz="2000" dirty="0" smtClean="0"/>
              <a:t>à comité de lecture </a:t>
            </a:r>
            <a:r>
              <a:rPr lang="fr-FR" sz="2000" dirty="0" smtClean="0">
                <a:solidFill>
                  <a:srgbClr val="000000"/>
                </a:solidFill>
              </a:rPr>
              <a:t>qui nous sont </a:t>
            </a:r>
            <a:r>
              <a:rPr lang="fr-FR" sz="2000" dirty="0" smtClean="0">
                <a:solidFill>
                  <a:srgbClr val="28C191"/>
                </a:solidFill>
              </a:rPr>
              <a:t>utiles</a:t>
            </a:r>
            <a:r>
              <a:rPr lang="fr-FR" sz="2000" dirty="0" smtClean="0">
                <a:solidFill>
                  <a:srgbClr val="000000"/>
                </a:solidFill>
              </a:rPr>
              <a:t>,</a:t>
            </a:r>
            <a:endParaRPr lang="fr-FR" sz="2000" dirty="0"/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qui ont une </a:t>
            </a:r>
            <a:r>
              <a:rPr lang="fr-FR" sz="2000" dirty="0" smtClean="0">
                <a:solidFill>
                  <a:srgbClr val="28C191"/>
                </a:solidFill>
              </a:rPr>
              <a:t>bonne </a:t>
            </a:r>
            <a:r>
              <a:rPr lang="fr-FR" sz="2000" dirty="0" err="1" smtClean="0">
                <a:solidFill>
                  <a:srgbClr val="28C191"/>
                </a:solidFill>
              </a:rPr>
              <a:t>reputation</a:t>
            </a:r>
            <a:r>
              <a:rPr lang="fr-FR" sz="2000" dirty="0" smtClean="0">
                <a:solidFill>
                  <a:srgbClr val="28C191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et d’</a:t>
            </a:r>
            <a:r>
              <a:rPr lang="fr-FR" sz="2000" dirty="0" smtClean="0">
                <a:solidFill>
                  <a:srgbClr val="28C191"/>
                </a:solidFill>
              </a:rPr>
              <a:t>excellentes pratiques</a:t>
            </a:r>
            <a:r>
              <a:rPr lang="fr-FR" sz="2000" dirty="0">
                <a:solidFill>
                  <a:srgbClr val="000000"/>
                </a:solidFill>
              </a:rPr>
              <a:t>,</a:t>
            </a:r>
            <a:endParaRPr lang="fr-FR" sz="2000" dirty="0" smtClean="0">
              <a:solidFill>
                <a:srgbClr val="000000"/>
              </a:solidFill>
            </a:endParaRPr>
          </a:p>
          <a:p>
            <a:pPr algn="ctr"/>
            <a:r>
              <a:rPr lang="fr-FR" sz="2000" dirty="0" smtClean="0"/>
              <a:t>et garder la liberté de </a:t>
            </a:r>
            <a:r>
              <a:rPr lang="fr-FR" sz="2000" dirty="0" smtClean="0">
                <a:solidFill>
                  <a:srgbClr val="28C191"/>
                </a:solidFill>
              </a:rPr>
              <a:t>soumettre nos articles aux revues que l’on préfère</a:t>
            </a:r>
            <a:r>
              <a:rPr lang="fr-FR" sz="2000" dirty="0" smtClean="0"/>
              <a:t>.</a:t>
            </a:r>
          </a:p>
          <a:p>
            <a:pPr algn="ctr"/>
            <a:r>
              <a:rPr lang="fr-FR" sz="2000" dirty="0" smtClean="0"/>
              <a:t>Si on est membre du comité éditorial on peut </a:t>
            </a:r>
            <a:r>
              <a:rPr lang="fr-FR" sz="2000" dirty="0" smtClean="0">
                <a:solidFill>
                  <a:srgbClr val="28C191"/>
                </a:solidFill>
              </a:rPr>
              <a:t>proposer que la revue candidate</a:t>
            </a:r>
          </a:p>
          <a:p>
            <a:pPr algn="ctr"/>
            <a:r>
              <a:rPr lang="fr-FR" sz="2000" dirty="0">
                <a:solidFill>
                  <a:srgbClr val="28C191"/>
                </a:solidFill>
              </a:rPr>
              <a:t>p</a:t>
            </a:r>
            <a:r>
              <a:rPr lang="fr-FR" sz="2000" dirty="0" smtClean="0">
                <a:solidFill>
                  <a:srgbClr val="28C191"/>
                </a:solidFill>
              </a:rPr>
              <a:t>our être publiée gratuitement en accès libre ‘diamant’</a:t>
            </a:r>
            <a:r>
              <a:rPr lang="fr-FR" sz="2000" dirty="0" smtClean="0"/>
              <a:t>.  </a:t>
            </a:r>
          </a:p>
        </p:txBody>
      </p:sp>
      <p:sp>
        <p:nvSpPr>
          <p:cNvPr id="9" name="ZoneTexte 14"/>
          <p:cNvSpPr txBox="1"/>
          <p:nvPr/>
        </p:nvSpPr>
        <p:spPr>
          <a:xfrm>
            <a:off x="3347864" y="5867980"/>
            <a:ext cx="280831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www.coalition-s.org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835696" y="6361583"/>
            <a:ext cx="5470701" cy="307777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"/>
              </a:rPr>
              <a:t>http</a:t>
            </a:r>
            <a:r>
              <a:rPr lang="fr-FR" sz="1400" i="1" dirty="0">
                <a:latin typeface="Times"/>
              </a:rPr>
              <a:t>://</a:t>
            </a:r>
            <a:r>
              <a:rPr lang="fr-FR" sz="1400" i="1" dirty="0" err="1">
                <a:latin typeface="Times"/>
              </a:rPr>
              <a:t>openscience.ens.fr</a:t>
            </a:r>
            <a:r>
              <a:rPr lang="fr-FR" sz="1400" i="1" dirty="0">
                <a:latin typeface="Times"/>
              </a:rPr>
              <a:t>/ABOUT_OPEN_ACCESS/DECLARATIONS/</a:t>
            </a:r>
            <a:endParaRPr lang="fr-FR" sz="1400" i="1" dirty="0" smtClean="0">
              <a:latin typeface="Time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4627" y="4656618"/>
            <a:ext cx="806580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Nous ne devons plus donner nos droits d’auteur à qui que ce soit !</a:t>
            </a:r>
            <a:endParaRPr lang="fr-FR" sz="2000" dirty="0">
              <a:solidFill>
                <a:srgbClr val="FF0000"/>
              </a:solidFill>
            </a:endParaRPr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Avant de soumettre l’article </a:t>
            </a:r>
            <a:r>
              <a:rPr lang="fr-FR" sz="2000" dirty="0">
                <a:solidFill>
                  <a:srgbClr val="000000"/>
                </a:solidFill>
              </a:rPr>
              <a:t>à une revue à comité de lecture de notre </a:t>
            </a:r>
            <a:r>
              <a:rPr lang="fr-FR" sz="2000" dirty="0" smtClean="0">
                <a:solidFill>
                  <a:srgbClr val="000000"/>
                </a:solidFill>
              </a:rPr>
              <a:t>choix</a:t>
            </a:r>
            <a:r>
              <a:rPr lang="fr-FR" sz="2000" dirty="0" smtClean="0"/>
              <a:t>,</a:t>
            </a:r>
            <a:endParaRPr lang="fr-FR" sz="2000" dirty="0">
              <a:solidFill>
                <a:srgbClr val="000000"/>
              </a:solidFill>
            </a:endParaRPr>
          </a:p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le déposer sur une archive ouverte en le mettant sous licence CC-BY</a:t>
            </a:r>
            <a:r>
              <a:rPr lang="fr-FR" sz="2000" dirty="0" smtClean="0"/>
              <a:t>.</a:t>
            </a:r>
            <a:endParaRPr lang="fr-FR" sz="20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7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2627784" y="1187460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 </a:t>
            </a:r>
            <a:endParaRPr lang="fr-FR" i="1" dirty="0">
              <a:latin typeface="Times"/>
            </a:endParaRP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ZoneTexte 3"/>
          <p:cNvSpPr txBox="1"/>
          <p:nvPr/>
        </p:nvSpPr>
        <p:spPr>
          <a:xfrm>
            <a:off x="3131840" y="6093296"/>
            <a:ext cx="3096344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>
                <a:latin typeface="Times"/>
              </a:rPr>
              <a:t>marie.farge</a:t>
            </a:r>
            <a:r>
              <a:rPr lang="fr-FR" i="1" dirty="0" err="1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ens.fr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</a:t>
            </a:r>
            <a:r>
              <a:rPr lang="fr-FR" i="1" dirty="0" smtClean="0">
                <a:latin typeface="Times"/>
              </a:rPr>
              <a:t>/</a:t>
            </a:r>
            <a:r>
              <a:rPr lang="fr-FR" i="1" dirty="0" err="1" smtClean="0">
                <a:latin typeface="Times"/>
              </a:rPr>
              <a:t>wavelets.ens.fr</a:t>
            </a:r>
            <a:r>
              <a:rPr lang="fr-FR" i="1" dirty="0" smtClean="0">
                <a:latin typeface="Times"/>
              </a:rPr>
              <a:t> </a:t>
            </a:r>
            <a:endParaRPr lang="fr-FR" i="1" dirty="0">
              <a:latin typeface="Times"/>
            </a:endParaRPr>
          </a:p>
        </p:txBody>
      </p:sp>
      <p:sp>
        <p:nvSpPr>
          <p:cNvPr id="10" name="ZoneTexte 3"/>
          <p:cNvSpPr txBox="1"/>
          <p:nvPr/>
        </p:nvSpPr>
        <p:spPr>
          <a:xfrm>
            <a:off x="2627784" y="4077072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 </a:t>
            </a:r>
            <a:endParaRPr lang="fr-FR" i="1" dirty="0">
              <a:latin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665851"/>
            <a:ext cx="5615608" cy="24112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512" y="4509120"/>
            <a:ext cx="3234680" cy="1474031"/>
          </a:xfrm>
          <a:prstGeom prst="rect">
            <a:avLst/>
          </a:prstGeom>
        </p:spPr>
      </p:pic>
      <p:cxnSp>
        <p:nvCxnSpPr>
          <p:cNvPr id="13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31627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Pour plus d’information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26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Premier principe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2699792" y="4221088"/>
            <a:ext cx="3672408" cy="738664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"/>
              </a:rPr>
              <a:t>Charlotte Hess and </a:t>
            </a:r>
            <a:r>
              <a:rPr lang="fr-FR" sz="1400" i="1" dirty="0" err="1" smtClean="0">
                <a:latin typeface="Times"/>
              </a:rPr>
              <a:t>Elinor</a:t>
            </a:r>
            <a:r>
              <a:rPr lang="fr-FR" sz="1400" i="1" dirty="0" smtClean="0">
                <a:latin typeface="Times"/>
              </a:rPr>
              <a:t> </a:t>
            </a:r>
            <a:r>
              <a:rPr lang="fr-FR" sz="1400" i="1" dirty="0" err="1" smtClean="0">
                <a:latin typeface="Times"/>
              </a:rPr>
              <a:t>Ostrom</a:t>
            </a:r>
            <a:r>
              <a:rPr lang="fr-FR" sz="1400" i="1" dirty="0" smtClean="0">
                <a:latin typeface="Times"/>
              </a:rPr>
              <a:t>, </a:t>
            </a:r>
          </a:p>
          <a:p>
            <a:pPr algn="ctr"/>
            <a:r>
              <a:rPr lang="fr-FR" sz="1400" i="1" dirty="0" err="1" smtClean="0">
                <a:latin typeface="Times"/>
              </a:rPr>
              <a:t>Understanding</a:t>
            </a:r>
            <a:r>
              <a:rPr lang="fr-FR" sz="1400" i="1" dirty="0" smtClean="0">
                <a:latin typeface="Times"/>
              </a:rPr>
              <a:t> </a:t>
            </a:r>
            <a:r>
              <a:rPr lang="fr-FR" sz="1400" i="1" dirty="0" err="1" smtClean="0">
                <a:latin typeface="Times"/>
              </a:rPr>
              <a:t>knowledge</a:t>
            </a:r>
            <a:r>
              <a:rPr lang="fr-FR" sz="1400" i="1" dirty="0" smtClean="0">
                <a:latin typeface="Times"/>
              </a:rPr>
              <a:t> as a Commons, </a:t>
            </a:r>
          </a:p>
          <a:p>
            <a:pPr algn="ctr"/>
            <a:r>
              <a:rPr lang="fr-FR" sz="1400" i="1" dirty="0" smtClean="0">
                <a:latin typeface="Times"/>
              </a:rPr>
              <a:t>MIT </a:t>
            </a:r>
            <a:r>
              <a:rPr lang="fr-FR" sz="1400" i="1" dirty="0" err="1" smtClean="0">
                <a:latin typeface="Times"/>
              </a:rPr>
              <a:t>Press</a:t>
            </a:r>
            <a:r>
              <a:rPr lang="fr-FR" sz="1400" i="1" dirty="0" smtClean="0">
                <a:latin typeface="Times"/>
              </a:rPr>
              <a:t>, 2006</a:t>
            </a:r>
          </a:p>
        </p:txBody>
      </p: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-72008" y="980728"/>
            <a:ext cx="9324528" cy="31085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000" b="0" dirty="0" smtClean="0">
              <a:latin typeface="Calibri"/>
            </a:endParaRPr>
          </a:p>
          <a:p>
            <a:pPr algn="ctr"/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 idées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ne sont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pas de même nature que les biens matériels</a:t>
            </a:r>
            <a:r>
              <a:rPr lang="fr-FR" sz="2000" dirty="0" smtClean="0">
                <a:cs typeface="Calibri"/>
              </a:rPr>
              <a:t>,</a:t>
            </a:r>
            <a:endParaRPr lang="fr-FR" sz="2000" dirty="0" smtClean="0">
              <a:latin typeface="Calibri"/>
              <a:cs typeface="Calibri"/>
            </a:endParaRPr>
          </a:p>
          <a:p>
            <a:pPr algn="ctr"/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ar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quand vous donnez une idée vous ne la perdez pas</a:t>
            </a:r>
            <a:r>
              <a:rPr lang="fr-FR" sz="2000" dirty="0">
                <a:latin typeface="Calibri"/>
                <a:cs typeface="Calibri"/>
              </a:rPr>
              <a:t>.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Cela n’a donc pas de sens de vouloir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commercialiser la connaissance</a:t>
            </a:r>
            <a:r>
              <a:rPr lang="fr-FR" sz="2000" dirty="0" smtClean="0">
                <a:latin typeface="Calibri"/>
                <a:cs typeface="Calibri"/>
              </a:rPr>
              <a:t>,</a:t>
            </a:r>
          </a:p>
          <a:p>
            <a:pPr algn="ctr"/>
            <a:r>
              <a:rPr lang="fr-FR" sz="2000" i="1" dirty="0" smtClean="0">
                <a:latin typeface="Calibri"/>
                <a:cs typeface="Calibri"/>
              </a:rPr>
              <a:t>a fortiori </a:t>
            </a:r>
            <a:r>
              <a:rPr lang="fr-FR" sz="2000" dirty="0" smtClean="0">
                <a:latin typeface="Calibri"/>
                <a:cs typeface="Calibri"/>
              </a:rPr>
              <a:t>de</a:t>
            </a:r>
            <a:r>
              <a:rPr lang="fr-FR" sz="2000" i="1" dirty="0" smtClean="0"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spéculer sur elle</a:t>
            </a:r>
            <a:r>
              <a:rPr lang="fr-FR" sz="2000" dirty="0" smtClean="0">
                <a:latin typeface="Calibri"/>
                <a:cs typeface="Calibri"/>
              </a:rPr>
              <a:t>, car cela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entrave son développement</a:t>
            </a:r>
            <a:r>
              <a:rPr lang="fr-FR" sz="2000" dirty="0" smtClean="0">
                <a:latin typeface="Calibri"/>
                <a:cs typeface="Calibri"/>
              </a:rPr>
              <a:t>.</a:t>
            </a:r>
          </a:p>
          <a:p>
            <a:pPr algn="ctr"/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Une idée pour être validée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, puis développée, </a:t>
            </a:r>
          </a:p>
          <a:p>
            <a:pPr algn="ctr"/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d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oit être partagée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discutée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testée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et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reproduite</a:t>
            </a:r>
            <a:r>
              <a:rPr lang="fr-FR" sz="2000" dirty="0" smtClean="0">
                <a:solidFill>
                  <a:srgbClr val="000000"/>
                </a:solidFill>
              </a:rPr>
              <a:t>.</a:t>
            </a:r>
          </a:p>
          <a:p>
            <a:pPr algn="ctr"/>
            <a:endParaRPr lang="fr-FR" sz="2200" dirty="0"/>
          </a:p>
          <a:p>
            <a:pPr algn="ctr"/>
            <a:r>
              <a:rPr lang="fr-FR" sz="2000" dirty="0" smtClean="0"/>
              <a:t>Les </a:t>
            </a:r>
            <a:r>
              <a:rPr lang="fr-FR" sz="2000" dirty="0" smtClean="0">
                <a:solidFill>
                  <a:srgbClr val="FF0000"/>
                </a:solidFill>
              </a:rPr>
              <a:t>articles et revues de recherche </a:t>
            </a:r>
            <a:r>
              <a:rPr lang="fr-FR" sz="2000" dirty="0" smtClean="0">
                <a:solidFill>
                  <a:srgbClr val="000000"/>
                </a:solidFill>
              </a:rPr>
              <a:t>devraient être</a:t>
            </a:r>
          </a:p>
          <a:p>
            <a:pPr algn="ctr"/>
            <a:r>
              <a:rPr lang="fr-FR" sz="2000" dirty="0" smtClean="0"/>
              <a:t>considérés comme </a:t>
            </a:r>
            <a:r>
              <a:rPr lang="fr-FR" sz="2000" dirty="0" smtClean="0">
                <a:solidFill>
                  <a:srgbClr val="FF0000"/>
                </a:solidFill>
              </a:rPr>
              <a:t>biens communs de la connaissance</a:t>
            </a:r>
            <a:r>
              <a:rPr lang="fr-FR" sz="2000" dirty="0" smtClean="0"/>
              <a:t>.</a:t>
            </a:r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553131" y="5188257"/>
            <a:ext cx="8078954" cy="198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i="1" dirty="0" err="1" smtClean="0">
                <a:solidFill>
                  <a:srgbClr val="FF0000"/>
                </a:solidFill>
                <a:latin typeface="Calibri"/>
              </a:rPr>
              <a:t>Elinor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000" i="1" dirty="0" err="1" smtClean="0">
                <a:solidFill>
                  <a:srgbClr val="FF0000"/>
                </a:solidFill>
                <a:latin typeface="Calibri"/>
              </a:rPr>
              <a:t>Orstrom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000" dirty="0" smtClean="0">
                <a:latin typeface="Calibri"/>
              </a:rPr>
              <a:t>a reçu le </a:t>
            </a:r>
            <a:r>
              <a:rPr lang="fr-FR" sz="2000" i="1" dirty="0" smtClean="0">
                <a:latin typeface="Calibri"/>
              </a:rPr>
              <a:t>Prix Nobel de sciences économiques </a:t>
            </a:r>
            <a:r>
              <a:rPr lang="fr-FR" sz="2000" dirty="0" smtClean="0">
                <a:latin typeface="Calibri"/>
              </a:rPr>
              <a:t>en 2009</a:t>
            </a:r>
            <a:r>
              <a:rPr lang="fr-FR" sz="2000" dirty="0">
                <a:latin typeface="Calibri"/>
              </a:rPr>
              <a:t> </a:t>
            </a:r>
            <a:r>
              <a:rPr lang="fr-FR" sz="2000" dirty="0" smtClean="0">
                <a:latin typeface="Calibri"/>
              </a:rPr>
              <a:t>pour :</a:t>
            </a:r>
          </a:p>
          <a:p>
            <a:pPr algn="ctr"/>
            <a:r>
              <a:rPr lang="fr-FR" sz="2000" i="1" dirty="0">
                <a:solidFill>
                  <a:srgbClr val="3366FF"/>
                </a:solidFill>
                <a:latin typeface="Calibri"/>
              </a:rPr>
              <a:t>`</a:t>
            </a:r>
            <a:r>
              <a:rPr lang="fr-FR" sz="2000" i="1" dirty="0" smtClean="0">
                <a:solidFill>
                  <a:srgbClr val="28C191"/>
                </a:solidFill>
                <a:latin typeface="Calibri"/>
              </a:rPr>
              <a:t>Son analyse de la gouvernance économique,</a:t>
            </a:r>
            <a:r>
              <a:rPr lang="is-IS" sz="2000" i="1" dirty="0" smtClean="0">
                <a:solidFill>
                  <a:srgbClr val="28C191"/>
                </a:solidFill>
                <a:latin typeface="Calibri"/>
              </a:rPr>
              <a:t> en particulier </a:t>
            </a:r>
          </a:p>
          <a:p>
            <a:pPr algn="ctr"/>
            <a:r>
              <a:rPr lang="is-IS" sz="2000" i="1" dirty="0" smtClean="0">
                <a:solidFill>
                  <a:srgbClr val="28C191"/>
                </a:solidFill>
                <a:latin typeface="Calibri"/>
              </a:rPr>
              <a:t>les biens communs en montrant comment des ressources mises en commun</a:t>
            </a:r>
          </a:p>
          <a:p>
            <a:pPr algn="ctr"/>
            <a:r>
              <a:rPr lang="is-IS" sz="2000" i="1" dirty="0" smtClean="0">
                <a:solidFill>
                  <a:srgbClr val="28C191"/>
                </a:solidFill>
                <a:latin typeface="Calibri"/>
              </a:rPr>
              <a:t>peuvent être mieux gérées par les personnes qui les utilisent  </a:t>
            </a:r>
          </a:p>
          <a:p>
            <a:pPr algn="ctr"/>
            <a:r>
              <a:rPr lang="en-US" sz="2000" i="1" dirty="0">
                <a:solidFill>
                  <a:srgbClr val="28C191"/>
                </a:solidFill>
                <a:latin typeface="Calibri"/>
              </a:rPr>
              <a:t>q</a:t>
            </a:r>
            <a:r>
              <a:rPr lang="is-IS" sz="2000" i="1" dirty="0" smtClean="0">
                <a:solidFill>
                  <a:srgbClr val="28C191"/>
                </a:solidFill>
                <a:latin typeface="Calibri"/>
              </a:rPr>
              <a:t>ue par des governements ou des entreprises privées</a:t>
            </a:r>
            <a:r>
              <a:rPr lang="is-IS" sz="2000" i="1" dirty="0" smtClean="0">
                <a:latin typeface="Calibri"/>
              </a:rPr>
              <a:t>’</a:t>
            </a:r>
            <a:r>
              <a:rPr lang="is-IS" sz="2000" dirty="0" smtClean="0">
                <a:latin typeface="Calibri"/>
              </a:rPr>
              <a:t>.</a:t>
            </a:r>
            <a:endParaRPr lang="fr-FR" sz="2000" dirty="0" smtClean="0">
              <a:latin typeface="Calibri"/>
            </a:endParaRPr>
          </a:p>
          <a:p>
            <a:pPr algn="ctr"/>
            <a:endParaRPr lang="fr-FR" sz="2300" dirty="0" smtClean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871274"/>
              </p:ext>
            </p:extLst>
          </p:nvPr>
        </p:nvGraphicFramePr>
        <p:xfrm>
          <a:off x="3805079" y="3068960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Equation" r:id="rId4" imgW="228600" imgH="203200" progId="Equation.3">
                  <p:embed/>
                </p:oleObj>
              </mc:Choice>
              <mc:Fallback>
                <p:oleObj name="Equation" r:id="rId4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5079" y="3068960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323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3"/>
          <p:cNvSpPr txBox="1"/>
          <p:nvPr/>
        </p:nvSpPr>
        <p:spPr>
          <a:xfrm>
            <a:off x="2843808" y="4759984"/>
            <a:ext cx="3888432" cy="1477328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dissem.in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association.dissem.in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github.com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>
                <a:latin typeface="Times"/>
              </a:rPr>
              <a:t>dissemin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disseminOA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err="1" smtClean="0">
                <a:latin typeface="Times"/>
              </a:rPr>
              <a:t>team</a:t>
            </a:r>
            <a:r>
              <a:rPr lang="fr-FR" i="1" dirty="0" err="1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dissem.in</a:t>
            </a:r>
            <a:endParaRPr lang="fr-FR" i="1" dirty="0">
              <a:latin typeface="Tim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39" y="332656"/>
            <a:ext cx="5803105" cy="4032447"/>
          </a:xfrm>
          <a:prstGeom prst="rect">
            <a:avLst/>
          </a:prstGeom>
        </p:spPr>
      </p:pic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59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24544" y="-90264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2015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pour libérer les articles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23455"/>
            <a:ext cx="8839200" cy="3098800"/>
          </a:xfrm>
          <a:prstGeom prst="rect">
            <a:avLst/>
          </a:prstGeom>
        </p:spPr>
      </p:pic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2" name="ZoneTexte 14"/>
          <p:cNvSpPr txBox="1">
            <a:spLocks noChangeArrowheads="1"/>
          </p:cNvSpPr>
          <p:nvPr/>
        </p:nvSpPr>
        <p:spPr bwMode="auto">
          <a:xfrm>
            <a:off x="1446402" y="4891807"/>
            <a:ext cx="62713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Plateforme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créée </a:t>
            </a:r>
            <a:r>
              <a:rPr lang="fr-FR" sz="200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n 2014 par Antonin </a:t>
            </a:r>
            <a:r>
              <a:rPr lang="fr-FR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Delpeuch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quand il était étudiant en math-informatique à l’ENS Paris.</a:t>
            </a:r>
            <a:endParaRPr lang="fr-FR" sz="2000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107504" y="1095127"/>
            <a:ext cx="8964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i="1" dirty="0" smtClean="0">
                <a:solidFill>
                  <a:srgbClr val="28C191"/>
                </a:solidFill>
              </a:rPr>
              <a:t>‘</a:t>
            </a:r>
            <a:r>
              <a:rPr lang="fr-FR" sz="2000" i="1" dirty="0" smtClean="0">
                <a:solidFill>
                  <a:srgbClr val="28C191"/>
                </a:solidFill>
                <a:latin typeface="Calibri"/>
                <a:cs typeface="Calibri"/>
              </a:rPr>
              <a:t>Trouver vos articles bloqués par des péages </a:t>
            </a:r>
            <a:r>
              <a:rPr lang="fr-FR" sz="2000" i="1" dirty="0">
                <a:solidFill>
                  <a:srgbClr val="28C191"/>
                </a:solidFill>
                <a:latin typeface="Calibri"/>
                <a:cs typeface="Calibri"/>
              </a:rPr>
              <a:t>e</a:t>
            </a:r>
            <a:r>
              <a:rPr lang="fr-FR" sz="2000" i="1" dirty="0" smtClean="0">
                <a:solidFill>
                  <a:srgbClr val="28C191"/>
                </a:solidFill>
                <a:latin typeface="Calibri"/>
                <a:cs typeface="Calibri"/>
              </a:rPr>
              <a:t>t libérez-les en un clic!’</a:t>
            </a:r>
            <a:endParaRPr lang="fr-FR" sz="2000" b="0" i="1" dirty="0">
              <a:solidFill>
                <a:srgbClr val="28C191"/>
              </a:solidFill>
              <a:latin typeface="Calibri"/>
              <a:cs typeface="Calibri"/>
            </a:endParaRPr>
          </a:p>
        </p:txBody>
      </p:sp>
      <p:sp>
        <p:nvSpPr>
          <p:cNvPr id="10" name="ZoneTexte 14"/>
          <p:cNvSpPr txBox="1"/>
          <p:nvPr/>
        </p:nvSpPr>
        <p:spPr>
          <a:xfrm>
            <a:off x="2915816" y="5766355"/>
            <a:ext cx="3808040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dissem.in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github.com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 smtClean="0">
                <a:latin typeface="Times"/>
              </a:rPr>
              <a:t>dissemin</a:t>
            </a:r>
            <a:endParaRPr lang="fr-FR" i="1" dirty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4691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Plateforme faite par des chercheurs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448840"/>
            <a:ext cx="1752600" cy="17145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4474240"/>
            <a:ext cx="1803400" cy="16891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664" y="4437112"/>
            <a:ext cx="1793136" cy="172622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642" y="4458631"/>
            <a:ext cx="1733550" cy="170667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010400" y="6087140"/>
            <a:ext cx="21336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i="1" dirty="0" smtClean="0">
                <a:solidFill>
                  <a:srgbClr val="3366FF"/>
                </a:solidFill>
              </a:rPr>
              <a:t>Pablo </a:t>
            </a:r>
            <a:r>
              <a:rPr lang="fr-FR" sz="2300" i="1" dirty="0" err="1" smtClean="0">
                <a:solidFill>
                  <a:srgbClr val="3366FF"/>
                </a:solidFill>
              </a:rPr>
              <a:t>Rauzy</a:t>
            </a:r>
            <a:endParaRPr lang="fr-FR" sz="2300" i="1" dirty="0">
              <a:solidFill>
                <a:srgbClr val="3366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6200" y="6098064"/>
            <a:ext cx="218339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3366FF"/>
                </a:solidFill>
              </a:rPr>
              <a:t>Antoine </a:t>
            </a:r>
            <a:r>
              <a:rPr lang="fr-FR" sz="2300" i="1" dirty="0" err="1" smtClean="0">
                <a:solidFill>
                  <a:srgbClr val="3366FF"/>
                </a:solidFill>
              </a:rPr>
              <a:t>Amarilli</a:t>
            </a:r>
            <a:endParaRPr lang="fr-FR" sz="2300" i="1" dirty="0">
              <a:solidFill>
                <a:srgbClr val="3366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800600" y="6098064"/>
            <a:ext cx="17174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3366FF"/>
                </a:solidFill>
              </a:rPr>
              <a:t>Marie Farge</a:t>
            </a:r>
            <a:endParaRPr lang="fr-FR" sz="2300" i="1" dirty="0">
              <a:solidFill>
                <a:srgbClr val="3366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209800" y="6098064"/>
            <a:ext cx="237724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3366FF"/>
                </a:solidFill>
              </a:rPr>
              <a:t>Thomas </a:t>
            </a:r>
            <a:r>
              <a:rPr lang="fr-FR" sz="2300" i="1" dirty="0" err="1" smtClean="0">
                <a:solidFill>
                  <a:srgbClr val="3366FF"/>
                </a:solidFill>
              </a:rPr>
              <a:t>Bourgeat</a:t>
            </a:r>
            <a:endParaRPr lang="fr-FR" sz="2300" i="1" dirty="0">
              <a:solidFill>
                <a:srgbClr val="3366FF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820144" y="950168"/>
            <a:ext cx="75537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smtClean="0">
                <a:latin typeface="Calibri"/>
                <a:cs typeface="Calibri"/>
              </a:rPr>
              <a:t>La plate-forme </a:t>
            </a:r>
            <a:r>
              <a:rPr lang="fr-FR" sz="2000" i="1" dirty="0" err="1" smtClean="0">
                <a:latin typeface="Calibri"/>
                <a:cs typeface="Calibri"/>
              </a:rPr>
              <a:t>dissem.in</a:t>
            </a:r>
            <a:r>
              <a:rPr lang="fr-FR" sz="2000" dirty="0" smtClean="0">
                <a:latin typeface="Calibri"/>
                <a:cs typeface="Calibri"/>
              </a:rPr>
              <a:t> est développée par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l’association </a:t>
            </a:r>
            <a:r>
              <a:rPr lang="fr-FR" sz="2000" i="1" dirty="0" smtClean="0">
                <a:solidFill>
                  <a:srgbClr val="3366FF"/>
                </a:solidFill>
                <a:latin typeface="Calibri"/>
                <a:cs typeface="Calibri"/>
              </a:rPr>
              <a:t>CAPSH</a:t>
            </a:r>
          </a:p>
          <a:p>
            <a:pPr algn="ctr"/>
            <a:r>
              <a:rPr lang="fr-FR" sz="2000" i="1" dirty="0" smtClean="0">
                <a:solidFill>
                  <a:srgbClr val="3366FF"/>
                </a:solidFill>
                <a:latin typeface="Calibri"/>
                <a:cs typeface="Calibri"/>
              </a:rPr>
              <a:t>(Comité pour l’Accessibilité aux Publications </a:t>
            </a:r>
            <a:r>
              <a:rPr lang="fr-FR" sz="2000" i="1" dirty="0">
                <a:solidFill>
                  <a:srgbClr val="3366FF"/>
                </a:solidFill>
                <a:latin typeface="Calibri"/>
                <a:cs typeface="Calibri"/>
              </a:rPr>
              <a:t>e</a:t>
            </a:r>
            <a:r>
              <a:rPr lang="fr-FR" sz="2000" i="1" dirty="0" smtClean="0">
                <a:solidFill>
                  <a:srgbClr val="3366FF"/>
                </a:solidFill>
                <a:latin typeface="Calibri"/>
                <a:cs typeface="Calibri"/>
              </a:rPr>
              <a:t>n Sciences et Humanités) </a:t>
            </a:r>
          </a:p>
          <a:p>
            <a:pPr algn="ctr"/>
            <a:r>
              <a:rPr lang="fr-FR" sz="2000" dirty="0">
                <a:solidFill>
                  <a:srgbClr val="28C191"/>
                </a:solidFill>
                <a:latin typeface="Calibri"/>
                <a:cs typeface="Calibri"/>
              </a:rPr>
              <a:t>c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réée le </a:t>
            </a:r>
            <a:r>
              <a:rPr lang="fr-FR" sz="2000" i="1" dirty="0" smtClean="0">
                <a:solidFill>
                  <a:srgbClr val="28C191"/>
                </a:solidFill>
                <a:latin typeface="Calibri"/>
                <a:cs typeface="Calibri"/>
              </a:rPr>
              <a:t>5 Septembre 2015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et domiciliée à Cluny (Saône-et-Loire).</a:t>
            </a:r>
          </a:p>
        </p:txBody>
      </p:sp>
      <p:pic>
        <p:nvPicPr>
          <p:cNvPr id="25" name="Image 24" descr="Screen Shot 2016-06-11 at 16.41.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005064"/>
            <a:ext cx="5715000" cy="400050"/>
          </a:xfrm>
          <a:prstGeom prst="rect">
            <a:avLst/>
          </a:prstGeom>
        </p:spPr>
      </p:pic>
      <p:pic>
        <p:nvPicPr>
          <p:cNvPr id="26" name="Image 25" descr="Screen Shot 2016-06-11 at 12.53.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9772" y="2658616"/>
            <a:ext cx="1264596" cy="914400"/>
          </a:xfrm>
          <a:prstGeom prst="rect">
            <a:avLst/>
          </a:prstGeom>
        </p:spPr>
      </p:pic>
      <p:pic>
        <p:nvPicPr>
          <p:cNvPr id="27" name="Image 26" descr="Screen Shot 2016-06-11 at 16.48.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8636" y="2060848"/>
            <a:ext cx="1971476" cy="1923096"/>
          </a:xfrm>
          <a:prstGeom prst="rect">
            <a:avLst/>
          </a:prstGeom>
        </p:spPr>
      </p:pic>
      <p:pic>
        <p:nvPicPr>
          <p:cNvPr id="29" name="Image 28" descr="Screen Shot 2016-06-11 at 16.59.3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2321768"/>
            <a:ext cx="3136900" cy="1066800"/>
          </a:xfrm>
          <a:prstGeom prst="rect">
            <a:avLst/>
          </a:prstGeom>
        </p:spPr>
      </p:pic>
      <p:pic>
        <p:nvPicPr>
          <p:cNvPr id="30" name="Image 29" descr="Screen Shot 2016-06-11 at 16.56.0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2048" y="2132856"/>
            <a:ext cx="2692400" cy="578532"/>
          </a:xfrm>
          <a:prstGeom prst="rect">
            <a:avLst/>
          </a:prstGeom>
        </p:spPr>
      </p:pic>
      <p:pic>
        <p:nvPicPr>
          <p:cNvPr id="23" name="Picture 22" descr="CC-B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24" name="ZoneTexte 19"/>
          <p:cNvSpPr txBox="1"/>
          <p:nvPr/>
        </p:nvSpPr>
        <p:spPr>
          <a:xfrm>
            <a:off x="1115616" y="3501008"/>
            <a:ext cx="23752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FF0000"/>
                </a:solidFill>
              </a:rPr>
              <a:t>Antonin </a:t>
            </a:r>
            <a:r>
              <a:rPr lang="fr-FR" sz="2300" i="1" dirty="0" err="1" smtClean="0">
                <a:solidFill>
                  <a:srgbClr val="FF0000"/>
                </a:solidFill>
              </a:rPr>
              <a:t>Delpeuch</a:t>
            </a:r>
            <a:endParaRPr lang="fr-FR" sz="2300" i="1" dirty="0">
              <a:solidFill>
                <a:srgbClr val="FF0000"/>
              </a:solidFill>
            </a:endParaRPr>
          </a:p>
        </p:txBody>
      </p:sp>
      <p:sp>
        <p:nvSpPr>
          <p:cNvPr id="28" name="ZoneTexte 14"/>
          <p:cNvSpPr txBox="1"/>
          <p:nvPr/>
        </p:nvSpPr>
        <p:spPr>
          <a:xfrm>
            <a:off x="5701209" y="3563724"/>
            <a:ext cx="319127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openscholarchampions.eu</a:t>
            </a:r>
            <a:endParaRPr lang="fr-FR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6024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52536" y="-99392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‘moissonne’ les articles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35496" y="980728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43608"/>
            <a:ext cx="8304845" cy="5841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6056" y="5097378"/>
            <a:ext cx="3456384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28C191"/>
                </a:solidFill>
              </a:rPr>
              <a:t>Dissem.in</a:t>
            </a:r>
            <a:r>
              <a:rPr lang="en-US" sz="2000" dirty="0" smtClean="0">
                <a:solidFill>
                  <a:srgbClr val="28C191"/>
                </a:solidFill>
              </a:rPr>
              <a:t> explore </a:t>
            </a:r>
            <a:r>
              <a:rPr lang="en-US" sz="2000" dirty="0" err="1" smtClean="0">
                <a:solidFill>
                  <a:srgbClr val="28C191"/>
                </a:solidFill>
              </a:rPr>
              <a:t>parmi</a:t>
            </a:r>
            <a:endParaRPr lang="en-US" sz="2000" dirty="0" smtClean="0">
              <a:solidFill>
                <a:srgbClr val="28C191"/>
              </a:solidFill>
            </a:endParaRPr>
          </a:p>
          <a:p>
            <a:pPr algn="ctr"/>
            <a:r>
              <a:rPr lang="en-US" sz="2000" dirty="0" smtClean="0">
                <a:solidFill>
                  <a:srgbClr val="28C191"/>
                </a:solidFill>
              </a:rPr>
              <a:t>plus de 100 millions </a:t>
            </a:r>
            <a:r>
              <a:rPr lang="en-US" sz="2000" dirty="0" err="1" smtClean="0">
                <a:solidFill>
                  <a:srgbClr val="28C191"/>
                </a:solidFill>
              </a:rPr>
              <a:t>d’articles</a:t>
            </a:r>
            <a:endParaRPr lang="en-US" sz="2000" dirty="0" smtClean="0">
              <a:solidFill>
                <a:srgbClr val="28C191"/>
              </a:solidFill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ZoneTexte 5"/>
          <p:cNvSpPr txBox="1"/>
          <p:nvPr/>
        </p:nvSpPr>
        <p:spPr>
          <a:xfrm>
            <a:off x="755576" y="2267580"/>
            <a:ext cx="7488832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Entrez ici le prénom puis le nom du chercheur dont vous cherchez les articles </a:t>
            </a:r>
          </a:p>
        </p:txBody>
      </p:sp>
    </p:spTree>
    <p:extLst>
      <p:ext uri="{BB962C8B-B14F-4D97-AF65-F5344CB8AC3E}">
        <p14:creationId xmlns:p14="http://schemas.microsoft.com/office/powerpoint/2010/main" val="135656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858" y="613693"/>
            <a:ext cx="9601200" cy="5695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268760" y="1700808"/>
            <a:ext cx="6230241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   Les articles déjà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en </a:t>
            </a:r>
            <a:r>
              <a:rPr lang="en-US" sz="2000" dirty="0" err="1" smtClean="0">
                <a:solidFill>
                  <a:srgbClr val="FF0000"/>
                </a:solidFill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libre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                                       </a:t>
            </a:r>
            <a:r>
              <a:rPr lang="en-US" sz="2000" dirty="0" err="1" smtClean="0">
                <a:solidFill>
                  <a:srgbClr val="FF0000"/>
                </a:solidFill>
              </a:rPr>
              <a:t>sont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téléchargeables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gratuitement</a:t>
            </a:r>
            <a:r>
              <a:rPr lang="en-US" sz="2000" dirty="0" smtClean="0">
                <a:solidFill>
                  <a:srgbClr val="FF0000"/>
                </a:solidFill>
              </a:rPr>
              <a:t> 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34290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4571836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5939988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0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15" y="0"/>
            <a:ext cx="873177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754" y="980728"/>
            <a:ext cx="4790795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Les articles pas encore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en </a:t>
            </a:r>
            <a:r>
              <a:rPr lang="en-US" sz="2000" dirty="0" err="1" smtClean="0">
                <a:solidFill>
                  <a:srgbClr val="FF0000"/>
                </a:solidFill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libre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peuvent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l</a:t>
            </a:r>
            <a:r>
              <a:rPr lang="en-US" sz="2000" dirty="0" smtClean="0">
                <a:solidFill>
                  <a:srgbClr val="FF0000"/>
                </a:solidFill>
              </a:rPr>
              <a:t>e </a:t>
            </a:r>
            <a:r>
              <a:rPr lang="en-US" sz="2000" dirty="0" err="1" smtClean="0">
                <a:solidFill>
                  <a:srgbClr val="FF0000"/>
                </a:solidFill>
              </a:rPr>
              <a:t>devenir</a:t>
            </a:r>
            <a:r>
              <a:rPr lang="en-US" sz="2000" dirty="0" smtClean="0">
                <a:solidFill>
                  <a:srgbClr val="FF0000"/>
                </a:solidFill>
              </a:rPr>
              <a:t> en </a:t>
            </a:r>
            <a:r>
              <a:rPr lang="en-US" sz="2000" dirty="0" err="1" smtClean="0">
                <a:solidFill>
                  <a:srgbClr val="FF0000"/>
                </a:solidFill>
              </a:rPr>
              <a:t>deux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clics</a:t>
            </a:r>
            <a:r>
              <a:rPr lang="en-US" sz="2000" dirty="0" smtClean="0">
                <a:solidFill>
                  <a:srgbClr val="FF0000"/>
                </a:solidFill>
              </a:rPr>
              <a:t>, et </a:t>
            </a:r>
            <a:r>
              <a:rPr lang="en-US" sz="2000" dirty="0" err="1" smtClean="0">
                <a:solidFill>
                  <a:srgbClr val="FF0000"/>
                </a:solidFill>
              </a:rPr>
              <a:t>ce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gratuitement</a:t>
            </a:r>
            <a:r>
              <a:rPr lang="en-US" sz="2000" dirty="0" smtClean="0">
                <a:solidFill>
                  <a:srgbClr val="FF0000"/>
                </a:solidFill>
              </a:rPr>
              <a:t> 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84364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392376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5291916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396552" y="-90264"/>
            <a:ext cx="950505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 Le code de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est en accès libre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Image 7" descr="Screen Shot 2016-06-07 at 16.53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006033"/>
            <a:ext cx="9144000" cy="6023367"/>
          </a:xfrm>
          <a:prstGeom prst="rect">
            <a:avLst/>
          </a:prstGeom>
        </p:spPr>
      </p:pic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ZoneTexte 3"/>
          <p:cNvSpPr txBox="1"/>
          <p:nvPr/>
        </p:nvSpPr>
        <p:spPr>
          <a:xfrm>
            <a:off x="5565998" y="5445224"/>
            <a:ext cx="1969785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Le téléchargement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du code source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est gratuit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0521" y="1700808"/>
            <a:ext cx="667987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dirty="0" smtClean="0">
                <a:solidFill>
                  <a:srgbClr val="28C191"/>
                </a:solidFill>
              </a:rPr>
              <a:t>  Le code source </a:t>
            </a:r>
            <a:r>
              <a:rPr lang="en-US" dirty="0" err="1" smtClean="0">
                <a:solidFill>
                  <a:srgbClr val="28C191"/>
                </a:solidFill>
              </a:rPr>
              <a:t>est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téléchargeable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à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partir</a:t>
            </a:r>
            <a:r>
              <a:rPr lang="en-US" dirty="0" smtClean="0">
                <a:solidFill>
                  <a:srgbClr val="28C191"/>
                </a:solidFill>
              </a:rPr>
              <a:t> de http://</a:t>
            </a:r>
            <a:r>
              <a:rPr lang="en-US" dirty="0" err="1" smtClean="0">
                <a:solidFill>
                  <a:srgbClr val="28C191"/>
                </a:solidFill>
              </a:rPr>
              <a:t>github.com</a:t>
            </a:r>
            <a:r>
              <a:rPr lang="en-US" dirty="0">
                <a:solidFill>
                  <a:srgbClr val="28C191"/>
                </a:solidFill>
              </a:rPr>
              <a:t> </a:t>
            </a:r>
            <a:r>
              <a:rPr lang="en-US" dirty="0" smtClean="0">
                <a:solidFill>
                  <a:srgbClr val="28C191"/>
                </a:solidFill>
              </a:rPr>
              <a:t>                        </a:t>
            </a:r>
            <a:endParaRPr lang="en-US" dirty="0">
              <a:solidFill>
                <a:srgbClr val="28C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7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73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138948"/>
            <a:ext cx="4680520" cy="1910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96" y="3789040"/>
            <a:ext cx="6804248" cy="208857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6512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2016, l’Europe veut faire un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Sci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-Hub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légal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9" name="TextBox 8"/>
          <p:cNvSpPr txBox="1"/>
          <p:nvPr/>
        </p:nvSpPr>
        <p:spPr>
          <a:xfrm>
            <a:off x="1077110" y="3068960"/>
            <a:ext cx="7218968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28C191"/>
                </a:solidFill>
              </a:rPr>
              <a:t>Le 4 </a:t>
            </a:r>
            <a:r>
              <a:rPr lang="en-US" sz="2000" i="1" dirty="0" err="1" smtClean="0">
                <a:solidFill>
                  <a:srgbClr val="28C191"/>
                </a:solidFill>
              </a:rPr>
              <a:t>Avril</a:t>
            </a:r>
            <a:r>
              <a:rPr lang="en-US" sz="2000" i="1" dirty="0" smtClean="0">
                <a:solidFill>
                  <a:srgbClr val="28C191"/>
                </a:solidFill>
              </a:rPr>
              <a:t> 2016</a:t>
            </a:r>
            <a:r>
              <a:rPr lang="en-US" sz="2000" i="1" dirty="0" smtClean="0">
                <a:solidFill>
                  <a:srgbClr val="FF0000"/>
                </a:solidFill>
              </a:rPr>
              <a:t> Carlos </a:t>
            </a:r>
            <a:r>
              <a:rPr lang="en-US" sz="2000" i="1" dirty="0" err="1" smtClean="0">
                <a:solidFill>
                  <a:srgbClr val="FF0000"/>
                </a:solidFill>
              </a:rPr>
              <a:t>Moedas</a:t>
            </a:r>
            <a:r>
              <a:rPr lang="en-US" sz="2000" i="1" dirty="0" smtClean="0">
                <a:solidFill>
                  <a:srgbClr val="28C191"/>
                </a:solidFill>
              </a:rPr>
              <a:t>, </a:t>
            </a:r>
            <a:r>
              <a:rPr lang="en-US" sz="2000" i="1" dirty="0" err="1" smtClean="0">
                <a:solidFill>
                  <a:srgbClr val="28C191"/>
                </a:solidFill>
              </a:rPr>
              <a:t>commissaire</a:t>
            </a:r>
            <a:r>
              <a:rPr lang="en-US" sz="2000" i="1" dirty="0" smtClean="0">
                <a:solidFill>
                  <a:srgbClr val="28C191"/>
                </a:solidFill>
              </a:rPr>
              <a:t> </a:t>
            </a:r>
            <a:r>
              <a:rPr lang="en-US" sz="2000" i="1" dirty="0" err="1" smtClean="0">
                <a:solidFill>
                  <a:srgbClr val="28C191"/>
                </a:solidFill>
              </a:rPr>
              <a:t>Européen</a:t>
            </a:r>
            <a:r>
              <a:rPr lang="en-US" sz="2000" i="1" dirty="0" smtClean="0">
                <a:solidFill>
                  <a:srgbClr val="28C191"/>
                </a:solidFill>
              </a:rPr>
              <a:t> </a:t>
            </a:r>
            <a:r>
              <a:rPr lang="en-US" sz="2000" i="1" dirty="0" err="1" smtClean="0">
                <a:solidFill>
                  <a:srgbClr val="28C191"/>
                </a:solidFill>
              </a:rPr>
              <a:t>à</a:t>
            </a:r>
            <a:endParaRPr lang="en-US" sz="2000" i="1" dirty="0" smtClean="0">
              <a:solidFill>
                <a:srgbClr val="28C191"/>
              </a:solidFill>
            </a:endParaRPr>
          </a:p>
          <a:p>
            <a:pPr algn="ctr"/>
            <a:r>
              <a:rPr lang="en-US" sz="2000" i="1" dirty="0">
                <a:solidFill>
                  <a:srgbClr val="28C191"/>
                </a:solidFill>
              </a:rPr>
              <a:t>l</a:t>
            </a:r>
            <a:r>
              <a:rPr lang="en-US" sz="2000" i="1" dirty="0" smtClean="0">
                <a:solidFill>
                  <a:srgbClr val="28C191"/>
                </a:solidFill>
              </a:rPr>
              <a:t>a </a:t>
            </a:r>
            <a:r>
              <a:rPr lang="en-US" sz="2000" i="1" dirty="0" err="1">
                <a:solidFill>
                  <a:srgbClr val="28C191"/>
                </a:solidFill>
              </a:rPr>
              <a:t>r</a:t>
            </a:r>
            <a:r>
              <a:rPr lang="en-US" sz="2000" i="1" dirty="0" err="1" smtClean="0">
                <a:solidFill>
                  <a:srgbClr val="28C191"/>
                </a:solidFill>
              </a:rPr>
              <a:t>echerche</a:t>
            </a:r>
            <a:r>
              <a:rPr lang="en-US" sz="2000" i="1" dirty="0" smtClean="0">
                <a:solidFill>
                  <a:srgbClr val="28C191"/>
                </a:solidFill>
              </a:rPr>
              <a:t>, la science et </a:t>
            </a:r>
            <a:r>
              <a:rPr lang="en-US" sz="2000" i="1" dirty="0" err="1" smtClean="0">
                <a:solidFill>
                  <a:srgbClr val="28C191"/>
                </a:solidFill>
              </a:rPr>
              <a:t>l’innovation</a:t>
            </a:r>
            <a:r>
              <a:rPr lang="en-US" sz="2000" i="1" dirty="0" smtClean="0">
                <a:solidFill>
                  <a:srgbClr val="28C191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lance </a:t>
            </a:r>
            <a:r>
              <a:rPr lang="en-US" sz="2000" i="1" dirty="0" err="1" smtClean="0">
                <a:solidFill>
                  <a:srgbClr val="FF0000"/>
                </a:solidFill>
              </a:rPr>
              <a:t>l’Appel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d’Amsterdam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28C191"/>
                </a:solidFill>
              </a:rPr>
              <a:t>:</a:t>
            </a:r>
            <a:endParaRPr lang="en-US" sz="2000" i="1" dirty="0">
              <a:solidFill>
                <a:srgbClr val="28C191"/>
              </a:solidFill>
            </a:endParaRPr>
          </a:p>
        </p:txBody>
      </p:sp>
      <p:sp>
        <p:nvSpPr>
          <p:cNvPr id="12" name="ZoneTexte 7"/>
          <p:cNvSpPr txBox="1"/>
          <p:nvPr/>
        </p:nvSpPr>
        <p:spPr>
          <a:xfrm>
            <a:off x="1008112" y="6021288"/>
            <a:ext cx="6876256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http://openscience.ens.fr</a:t>
            </a:r>
            <a:r>
              <a:rPr lang="fr-FR" i="1" dirty="0" smtClean="0">
                <a:latin typeface="Times"/>
              </a:rPr>
              <a:t>/DECLARATIONS/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2016_04_04_EC_Amsterdam_Call_for_Action_on_Open_Science.pdf</a:t>
            </a:r>
          </a:p>
        </p:txBody>
      </p:sp>
    </p:spTree>
    <p:extLst>
      <p:ext uri="{BB962C8B-B14F-4D97-AF65-F5344CB8AC3E}">
        <p14:creationId xmlns:p14="http://schemas.microsoft.com/office/powerpoint/2010/main" val="193507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980728"/>
            <a:ext cx="4267200" cy="54051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980728"/>
            <a:ext cx="3656593" cy="374441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Elinor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Ostrom</a:t>
            </a:r>
            <a:r>
              <a:rPr lang="fr-FR" sz="3300" b="1" smtClean="0">
                <a:solidFill>
                  <a:srgbClr val="FF0000"/>
                </a:solidFill>
                <a:latin typeface="Arial"/>
              </a:rPr>
              <a:t> (1933-2012)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2" name="Rectangle 1"/>
          <p:cNvSpPr/>
          <p:nvPr/>
        </p:nvSpPr>
        <p:spPr>
          <a:xfrm>
            <a:off x="-252536" y="4797152"/>
            <a:ext cx="48965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28C191"/>
                </a:solidFill>
                <a:latin typeface="Calibri"/>
                <a:cs typeface="Calibri"/>
              </a:rPr>
              <a:t>P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rofesseure de sciences politiques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28C191"/>
                </a:solidFill>
                <a:latin typeface="Calibri"/>
                <a:cs typeface="Calibri"/>
              </a:rPr>
              <a:t>à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 l’université de l’Indiana</a:t>
            </a:r>
            <a:r>
              <a:rPr lang="fr-FR" sz="2000" dirty="0" smtClean="0">
                <a:latin typeface="Calibri"/>
                <a:cs typeface="Calibri"/>
              </a:rPr>
              <a:t>. 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En 2009,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première femme </a:t>
            </a:r>
            <a:r>
              <a:rPr lang="fr-FR" sz="2000" dirty="0" smtClean="0">
                <a:latin typeface="Calibri"/>
                <a:cs typeface="Calibri"/>
              </a:rPr>
              <a:t>à recevoir le</a:t>
            </a:r>
            <a:endParaRPr lang="fr-FR" sz="2000" dirty="0">
              <a:latin typeface="Calibri"/>
              <a:cs typeface="Calibri"/>
            </a:endParaRPr>
          </a:p>
          <a:p>
            <a:pPr algn="ctr"/>
            <a:r>
              <a:rPr lang="fr-FR" sz="2000" i="1" dirty="0" smtClean="0">
                <a:solidFill>
                  <a:srgbClr val="FF0000"/>
                </a:solidFill>
                <a:latin typeface="Calibri"/>
                <a:cs typeface="Calibri"/>
              </a:rPr>
              <a:t>Prix Nobel de sciences économiques</a:t>
            </a:r>
            <a:r>
              <a:rPr lang="fr-FR" sz="2000" dirty="0" smtClean="0">
                <a:latin typeface="Calibri"/>
                <a:cs typeface="Calibri"/>
              </a:rPr>
              <a:t>.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En 2019, </a:t>
            </a:r>
            <a:r>
              <a:rPr lang="fr-FR" sz="2000" i="1" dirty="0" smtClean="0">
                <a:solidFill>
                  <a:srgbClr val="3366FF"/>
                </a:solidFill>
                <a:latin typeface="Calibri"/>
                <a:cs typeface="Calibri"/>
              </a:rPr>
              <a:t>Esther </a:t>
            </a:r>
            <a:r>
              <a:rPr lang="fr-FR" sz="2000" i="1" dirty="0" err="1" smtClean="0">
                <a:solidFill>
                  <a:srgbClr val="3366FF"/>
                </a:solidFill>
                <a:latin typeface="Calibri"/>
                <a:cs typeface="Calibri"/>
              </a:rPr>
              <a:t>Duflo</a:t>
            </a:r>
            <a:r>
              <a:rPr lang="fr-FR" sz="2000" i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a été la seconde</a:t>
            </a:r>
            <a:r>
              <a:rPr lang="fr-FR" sz="2000" dirty="0" smtClean="0">
                <a:latin typeface="Calibri"/>
                <a:cs typeface="Calibri"/>
              </a:rPr>
              <a:t>.</a:t>
            </a:r>
            <a:endParaRPr lang="fr-FR" sz="2000" dirty="0">
              <a:latin typeface="Calibri"/>
              <a:cs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ltiscale_Open_Sci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048" y="-504056"/>
            <a:ext cx="7668344" cy="7893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30686" y="4811668"/>
            <a:ext cx="2289787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Publications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Calibri"/>
                <a:cs typeface="Calibri"/>
              </a:rPr>
              <a:t>é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valuées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par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es pairs pour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les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chercheurs</a:t>
            </a:r>
            <a:endParaRPr lang="en-US" sz="2000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0686" y="3068960"/>
            <a:ext cx="2274568" cy="1323439"/>
          </a:xfrm>
          <a:prstGeom prst="rect">
            <a:avLst/>
          </a:prstGeom>
          <a:noFill/>
          <a:ln>
            <a:solidFill>
              <a:srgbClr val="28C19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Publications</a:t>
            </a:r>
          </a:p>
          <a:p>
            <a:pPr algn="ctr"/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d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e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veille</a:t>
            </a:r>
            <a:endParaRPr lang="en-US" sz="2000" dirty="0" smtClean="0">
              <a:solidFill>
                <a:srgbClr val="28C191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scientifique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pour</a:t>
            </a:r>
          </a:p>
          <a:p>
            <a:pPr algn="ctr"/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les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entreprises</a:t>
            </a:r>
            <a:endParaRPr lang="en-US" sz="2000" dirty="0" smtClean="0">
              <a:solidFill>
                <a:srgbClr val="28C191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0686" y="1385481"/>
            <a:ext cx="2289786" cy="1323439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Publications</a:t>
            </a:r>
          </a:p>
          <a:p>
            <a:pPr algn="ctr"/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d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’information</a:t>
            </a:r>
            <a:endParaRPr lang="en-US" sz="2000" dirty="0" smtClean="0">
              <a:solidFill>
                <a:srgbClr val="3366FF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s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cientifique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pour</a:t>
            </a:r>
          </a:p>
          <a:p>
            <a:pPr algn="ctr"/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l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es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citoyens</a:t>
            </a:r>
            <a:endParaRPr lang="en-US" sz="2000" dirty="0" smtClean="0">
              <a:solidFill>
                <a:srgbClr val="3366FF"/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4" name="ZoneTexte 7"/>
          <p:cNvSpPr txBox="1"/>
          <p:nvPr/>
        </p:nvSpPr>
        <p:spPr>
          <a:xfrm>
            <a:off x="899592" y="6834862"/>
            <a:ext cx="4781736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/MARIE_FARGE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2" y="611396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Le 9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Septembre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2016 je </a:t>
            </a:r>
            <a:r>
              <a:rPr lang="en-US" sz="2000" i="1" dirty="0" err="1" smtClean="0">
                <a:solidFill>
                  <a:srgbClr val="FF0000"/>
                </a:solidFill>
              </a:rPr>
              <a:t>rédige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ce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diagramme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à</a:t>
            </a:r>
            <a:r>
              <a:rPr lang="en-US" sz="2000" i="1" dirty="0" smtClean="0">
                <a:solidFill>
                  <a:srgbClr val="FF0000"/>
                </a:solidFill>
              </a:rPr>
              <a:t> la </a:t>
            </a:r>
            <a:r>
              <a:rPr lang="en-US" sz="2000" i="1" dirty="0" err="1" smtClean="0">
                <a:solidFill>
                  <a:srgbClr val="FF0000"/>
                </a:solidFill>
              </a:rPr>
              <a:t>demande</a:t>
            </a:r>
            <a:r>
              <a:rPr lang="en-US" sz="2000" i="1" dirty="0" smtClean="0">
                <a:solidFill>
                  <a:srgbClr val="FF0000"/>
                </a:solidFill>
              </a:rPr>
              <a:t> de Carlos </a:t>
            </a:r>
            <a:r>
              <a:rPr lang="en-US" sz="2000" i="1" dirty="0" err="1" smtClean="0">
                <a:solidFill>
                  <a:srgbClr val="FF0000"/>
                </a:solidFill>
              </a:rPr>
              <a:t>Moedas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4208" y="260648"/>
            <a:ext cx="23610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LA SCIENCE OUVERTE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241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107504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2017, accès libre aux évaluations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395536" y="5877272"/>
            <a:ext cx="7704856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>
                <a:latin typeface="Times"/>
              </a:rPr>
              <a:t>http://</a:t>
            </a:r>
            <a:r>
              <a:rPr lang="fr-FR" sz="1600" i="1" dirty="0" err="1">
                <a:latin typeface="Times"/>
              </a:rPr>
              <a:t>openscience.ens.fr</a:t>
            </a:r>
            <a:r>
              <a:rPr lang="fr-FR" sz="1600" i="1" dirty="0" smtClean="0">
                <a:latin typeface="Times"/>
              </a:rPr>
              <a:t>/</a:t>
            </a:r>
            <a:r>
              <a:rPr lang="fr-FR" i="1" dirty="0" smtClean="0">
                <a:latin typeface="Times"/>
              </a:rPr>
              <a:t>MARIE_FARGE/ARTICLES/</a:t>
            </a:r>
          </a:p>
          <a:p>
            <a:pPr algn="ctr"/>
            <a:r>
              <a:rPr lang="fr-FR" i="1" dirty="0" smtClean="0">
                <a:latin typeface="Times"/>
                <a:cs typeface="Times"/>
              </a:rPr>
              <a:t>2017_05_15_BOOK_CHAPTER_FOR_THE_EUROPEAN_COMMISSION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0528" y="1117193"/>
            <a:ext cx="9468544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n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tant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que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membre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du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groupe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RISE qui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conseillait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Carlos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Moedas</a:t>
            </a:r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endParaRPr lang="en-US" sz="2000" dirty="0" smtClean="0">
              <a:solidFill>
                <a:srgbClr val="28C191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sur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l’ouverture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de la science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j’ai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rédigé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le </a:t>
            </a:r>
            <a:r>
              <a:rPr lang="en-US" sz="2000" dirty="0" err="1">
                <a:solidFill>
                  <a:srgbClr val="28C191"/>
                </a:solidFill>
                <a:latin typeface="Calibri"/>
                <a:cs typeface="Calibri"/>
              </a:rPr>
              <a:t>chapître</a:t>
            </a:r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28C191"/>
                </a:solidFill>
                <a:latin typeface="Calibri"/>
                <a:cs typeface="Calibri"/>
              </a:rPr>
              <a:t>consacré</a:t>
            </a:r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 aux articles </a:t>
            </a:r>
            <a:endParaRPr lang="en-US" sz="2000" dirty="0" smtClean="0">
              <a:solidFill>
                <a:srgbClr val="28C191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de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recherche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dans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l’ouvrage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publié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par le Commission en 2017.</a:t>
            </a:r>
            <a:endParaRPr lang="en-US" sz="2000" dirty="0">
              <a:solidFill>
                <a:srgbClr val="28C191"/>
              </a:solidFill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24477" y="3794264"/>
            <a:ext cx="5855539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J’y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défends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l’idée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les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articles de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recherche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et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es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rapports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d’évaluation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par les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pairs </a:t>
            </a:r>
            <a:r>
              <a:rPr lang="en-US" sz="2000" dirty="0" err="1" smtClean="0">
                <a:latin typeface="Calibri"/>
                <a:cs typeface="Calibri"/>
              </a:rPr>
              <a:t>devraient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être</a:t>
            </a:r>
            <a:endParaRPr lang="en-US" sz="2000" dirty="0" smtClean="0"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en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libre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Diamant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donc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gratuit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pour les auteurs),</a:t>
            </a:r>
          </a:p>
          <a:p>
            <a:pPr algn="ctr"/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afin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de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faciliter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leur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diffusion et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mieux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garantir</a:t>
            </a:r>
            <a:endParaRPr lang="en-US" sz="2000" dirty="0" smtClean="0">
              <a:solidFill>
                <a:srgbClr val="28C191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l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a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reproductibilité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des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résultats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de la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recherche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480393"/>
            <a:ext cx="2831978" cy="3324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265" y="2420888"/>
            <a:ext cx="3806079" cy="12275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677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39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179512" y="116632"/>
            <a:ext cx="8740080" cy="1508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F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ormulaire de transfert de ‘copyright’ que j’ai dû signer le </a:t>
            </a:r>
            <a:r>
              <a:rPr lang="fr-FR" sz="2300" i="1" dirty="0">
                <a:solidFill>
                  <a:srgbClr val="3366FF"/>
                </a:solidFill>
              </a:rPr>
              <a:t>6 Mai 2018 </a:t>
            </a:r>
            <a:endParaRPr lang="fr-FR" sz="2300" dirty="0" smtClean="0">
              <a:solidFill>
                <a:srgbClr val="3366FF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pour que notre article</a:t>
            </a:r>
            <a:r>
              <a:rPr lang="fr-FR" sz="2300" dirty="0" smtClean="0">
                <a:latin typeface="Calibri"/>
              </a:rPr>
              <a:t>, accepté par le </a:t>
            </a:r>
            <a:r>
              <a:rPr lang="fr-FR" sz="2300" i="1" dirty="0" smtClean="0">
                <a:latin typeface="Calibri"/>
              </a:rPr>
              <a:t>JFM (journal par abonnement), 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soit publié en open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access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par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CUP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en leur payant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2200€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d’</a:t>
            </a:r>
            <a:r>
              <a:rPr lang="fr-FR" sz="2300" i="1" dirty="0" err="1" smtClean="0">
                <a:solidFill>
                  <a:srgbClr val="FF0000"/>
                </a:solidFill>
                <a:latin typeface="Calibri"/>
              </a:rPr>
              <a:t>APCs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!</a:t>
            </a:r>
          </a:p>
          <a:p>
            <a:pPr algn="ctr"/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J’ai refusé de donner nos copyrights de façon exclusive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puisqu’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on paye.</a:t>
            </a:r>
            <a:endParaRPr lang="fr-FR" sz="2300" b="0" dirty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9144000" cy="2044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" y="2497708"/>
            <a:ext cx="9144000" cy="20025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699" y="1662932"/>
            <a:ext cx="3489773" cy="9019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916832"/>
            <a:ext cx="4564277" cy="5594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194" y="4446696"/>
            <a:ext cx="8725398" cy="1862624"/>
          </a:xfrm>
          <a:prstGeom prst="rect">
            <a:avLst/>
          </a:prstGeom>
          <a:ln>
            <a:noFill/>
          </a:ln>
        </p:spPr>
      </p:pic>
      <p:sp>
        <p:nvSpPr>
          <p:cNvPr id="10" name="ZoneTexte 14"/>
          <p:cNvSpPr txBox="1"/>
          <p:nvPr/>
        </p:nvSpPr>
        <p:spPr>
          <a:xfrm>
            <a:off x="2483768" y="6413266"/>
            <a:ext cx="453650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/COPYRIGHTS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 flipV="1">
            <a:off x="-252539" y="5373216"/>
            <a:ext cx="9433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7236296" y="5229200"/>
            <a:ext cx="295232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 flipV="1">
            <a:off x="-252540" y="5589240"/>
            <a:ext cx="16561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V="1">
            <a:off x="2699792" y="6093296"/>
            <a:ext cx="684076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-180528" y="6245696"/>
            <a:ext cx="987348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H="1" flipV="1">
            <a:off x="-396552" y="4869160"/>
            <a:ext cx="16561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224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1691680" y="188640"/>
            <a:ext cx="5400600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L’article est publié en ligne le 2</a:t>
            </a:r>
            <a:r>
              <a:rPr lang="fr-FR" sz="2300" i="1" dirty="0" smtClean="0">
                <a:solidFill>
                  <a:srgbClr val="3366FF"/>
                </a:solidFill>
              </a:rPr>
              <a:t>6 Juin 2018 </a:t>
            </a:r>
          </a:p>
          <a:p>
            <a:pPr algn="ctr"/>
            <a:r>
              <a:rPr lang="fr-FR" sz="2300" i="1" dirty="0">
                <a:solidFill>
                  <a:srgbClr val="FF0000"/>
                </a:solidFill>
              </a:rPr>
              <a:t>m</a:t>
            </a:r>
            <a:r>
              <a:rPr lang="fr-FR" sz="2300" i="1" dirty="0" smtClean="0">
                <a:solidFill>
                  <a:srgbClr val="FF0000"/>
                </a:solidFill>
              </a:rPr>
              <a:t>ais </a:t>
            </a:r>
            <a:r>
              <a:rPr lang="is-IS" sz="2300" i="1" dirty="0" smtClean="0">
                <a:solidFill>
                  <a:srgbClr val="FF0000"/>
                </a:solidFill>
              </a:rPr>
              <a:t>…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avec le copyright attribué à CUP!</a:t>
            </a:r>
            <a:endParaRPr lang="fr-FR" sz="2300" b="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9144000" cy="2044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24" y="1243732"/>
            <a:ext cx="7607300" cy="6731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72" y="2131063"/>
            <a:ext cx="7812360" cy="43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3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251520" y="116632"/>
            <a:ext cx="8740080" cy="1508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J’ai dénoncé ceci auprès de l’éditrice de 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CUP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en charge de 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JFM,</a:t>
            </a:r>
          </a:p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q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ui a dû négocier pendant plusieurs mois avec les juristes de 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CUP.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Ils ont reconnu leur faute et accepté de nous rendre notre copyright.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 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Un erratum a été publié dans le numéro de Décembre 2018 de 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JFM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.</a:t>
            </a:r>
            <a:endParaRPr lang="fr-FR" sz="2300" b="0" dirty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10228"/>
            <a:ext cx="946449" cy="331140"/>
          </a:xfrm>
          <a:prstGeom prst="rect">
            <a:avLst/>
          </a:prstGeom>
        </p:spPr>
      </p:pic>
      <p:sp>
        <p:nvSpPr>
          <p:cNvPr id="10" name="ZoneTexte 14"/>
          <p:cNvSpPr txBox="1"/>
          <p:nvPr/>
        </p:nvSpPr>
        <p:spPr>
          <a:xfrm>
            <a:off x="179512" y="6093296"/>
            <a:ext cx="7910535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/COPYRIGHTS_AND_LICENSES/COPYRIGHTS/COPYRIGHT_TRANSFER_FORMS_FOR_HYBRID_JOURNALS/</a:t>
            </a:r>
            <a:endParaRPr lang="fr-FR" i="1" dirty="0" smtClean="0">
              <a:latin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16" y="1844824"/>
            <a:ext cx="5364088" cy="2082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149080"/>
            <a:ext cx="8017282" cy="18002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0952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8511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7"/>
          <p:cNvSpPr txBox="1"/>
          <p:nvPr/>
        </p:nvSpPr>
        <p:spPr>
          <a:xfrm>
            <a:off x="1403648" y="5982032"/>
            <a:ext cx="6861010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Guide pour les chercheuses et les chercheurs, MESR, Juillet 2022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4568" y="176590"/>
            <a:ext cx="767389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Comment mettre sous licence CC-BY</a:t>
            </a:r>
            <a:endParaRPr lang="en-US" sz="3300" dirty="0"/>
          </a:p>
        </p:txBody>
      </p:sp>
      <p:cxnSp>
        <p:nvCxnSpPr>
          <p:cNvPr id="11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7" y="1340768"/>
            <a:ext cx="7027981" cy="1653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7086" y="2636912"/>
            <a:ext cx="19292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______________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112" y="3293616"/>
            <a:ext cx="6324312" cy="8890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4395068"/>
            <a:ext cx="6902423" cy="618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288" y="5187156"/>
            <a:ext cx="1320800" cy="546100"/>
          </a:xfrm>
          <a:prstGeom prst="rect">
            <a:avLst/>
          </a:prstGeom>
        </p:spPr>
      </p:pic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11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391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Second principe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-72008" y="1395348"/>
            <a:ext cx="9324528" cy="520142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000" b="0" dirty="0" smtClean="0">
              <a:latin typeface="Calibri"/>
            </a:endParaRP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Les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résultats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publiés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dans</a:t>
            </a:r>
            <a:r>
              <a:rPr lang="en-US" sz="2000" dirty="0" smtClean="0">
                <a:latin typeface="Calibri"/>
                <a:cs typeface="Calibri"/>
              </a:rPr>
              <a:t> les articles de </a:t>
            </a:r>
            <a:r>
              <a:rPr lang="en-US" sz="2000" dirty="0" err="1" smtClean="0">
                <a:latin typeface="Calibri"/>
                <a:cs typeface="Calibri"/>
              </a:rPr>
              <a:t>recherche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sont</a:t>
            </a:r>
            <a:endParaRPr lang="en-US" sz="2000" dirty="0" smtClean="0"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les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fondations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sur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esquelles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la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connaissance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scientifique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se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construit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L'objectivité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Calibri"/>
              </a:rPr>
              <a:t>est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cruciale</a:t>
            </a:r>
            <a:r>
              <a:rPr lang="en-US" sz="2000" dirty="0" smtClean="0">
                <a:latin typeface="Calibri"/>
                <a:cs typeface="Calibri"/>
              </a:rPr>
              <a:t>, </a:t>
            </a:r>
            <a:r>
              <a:rPr lang="en-US" sz="2000" dirty="0" err="1" smtClean="0">
                <a:latin typeface="Calibri"/>
                <a:cs typeface="Calibri"/>
              </a:rPr>
              <a:t>ce</a:t>
            </a:r>
            <a:r>
              <a:rPr lang="en-US" sz="2000" dirty="0" smtClean="0">
                <a:latin typeface="Calibri"/>
                <a:cs typeface="Calibri"/>
              </a:rPr>
              <a:t> qui 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Calibri"/>
              </a:rPr>
              <a:t>exige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qu’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observations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expériences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calculs</a:t>
            </a:r>
            <a:endParaRPr lang="en-US" sz="2000" dirty="0" smtClean="0">
              <a:solidFill>
                <a:srgbClr val="3366FF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théories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soient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vérifiés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indépendamment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de </a:t>
            </a:r>
            <a:r>
              <a:rPr lang="en-US" sz="2000" dirty="0" err="1">
                <a:solidFill>
                  <a:srgbClr val="3366FF"/>
                </a:solidFill>
                <a:latin typeface="Calibri"/>
                <a:cs typeface="Calibri"/>
              </a:rPr>
              <a:t>leurs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auteurs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avant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d’être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rendus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publics et </a:t>
            </a:r>
            <a:r>
              <a:rPr lang="en-US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préservés</a:t>
            </a:r>
            <a:r>
              <a:rPr lang="en-US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pour les </a:t>
            </a:r>
            <a:r>
              <a:rPr lang="en-US" sz="2000" dirty="0" err="1" smtClean="0">
                <a:latin typeface="Calibri"/>
                <a:cs typeface="Calibri"/>
              </a:rPr>
              <a:t>générations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à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venir</a:t>
            </a:r>
            <a:r>
              <a:rPr lang="en-US" sz="2000" dirty="0" smtClean="0">
                <a:latin typeface="Calibri"/>
                <a:cs typeface="Calibri"/>
              </a:rPr>
              <a:t>. 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P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our </a:t>
            </a:r>
            <a:r>
              <a:rPr lang="en-US" sz="2000" dirty="0" err="1">
                <a:solidFill>
                  <a:srgbClr val="28C191"/>
                </a:solidFill>
                <a:latin typeface="Calibri"/>
                <a:cs typeface="Calibri"/>
              </a:rPr>
              <a:t>être</a:t>
            </a:r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28C191"/>
                </a:solidFill>
                <a:latin typeface="Calibri"/>
                <a:cs typeface="Calibri"/>
              </a:rPr>
              <a:t>reconnu</a:t>
            </a:r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rgbClr val="28C191"/>
                </a:solidFill>
                <a:latin typeface="Calibri"/>
                <a:cs typeface="Calibri"/>
              </a:rPr>
              <a:t>comme</a:t>
            </a:r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scientifique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un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résultat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doit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être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présenté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dans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un 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article de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façon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suffisamment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explicite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et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complète</a:t>
            </a:r>
            <a:r>
              <a:rPr lang="en-US" sz="2000" dirty="0" smtClean="0">
                <a:latin typeface="Calibri"/>
                <a:cs typeface="Calibri"/>
              </a:rPr>
              <a:t>,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2000" dirty="0" err="1">
                <a:latin typeface="Calibri"/>
                <a:cs typeface="Calibri"/>
              </a:rPr>
              <a:t>a</a:t>
            </a:r>
            <a:r>
              <a:rPr lang="en-US" sz="2000" dirty="0" err="1" smtClean="0">
                <a:latin typeface="Calibri"/>
                <a:cs typeface="Calibri"/>
              </a:rPr>
              <a:t>fin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qu’il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puisse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être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compris</a:t>
            </a:r>
            <a:r>
              <a:rPr lang="en-US" sz="2000" dirty="0" smtClean="0">
                <a:latin typeface="Calibri"/>
                <a:cs typeface="Calibri"/>
              </a:rPr>
              <a:t> et </a:t>
            </a:r>
            <a:r>
              <a:rPr lang="en-US" sz="2000" dirty="0" err="1" smtClean="0">
                <a:latin typeface="Calibri"/>
                <a:cs typeface="Calibri"/>
              </a:rPr>
              <a:t>reproduit</a:t>
            </a:r>
            <a:r>
              <a:rPr lang="en-US" sz="2000" dirty="0" smtClean="0">
                <a:latin typeface="Calibri"/>
                <a:cs typeface="Calibri"/>
              </a:rPr>
              <a:t> par </a:t>
            </a:r>
            <a:r>
              <a:rPr lang="en-US" sz="2000" dirty="0" err="1" smtClean="0">
                <a:latin typeface="Calibri"/>
                <a:cs typeface="Calibri"/>
              </a:rPr>
              <a:t>d’autres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chercheurs</a:t>
            </a:r>
            <a:r>
              <a:rPr lang="en-US" sz="2000" dirty="0">
                <a:latin typeface="Calibri"/>
                <a:cs typeface="Calibri"/>
              </a:rPr>
              <a:t>.</a:t>
            </a:r>
            <a:endParaRPr lang="en-US" sz="2000" dirty="0" smtClean="0"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Il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doit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ensuite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être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lu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et </a:t>
            </a:r>
            <a:r>
              <a:rPr lang="en-US" sz="2000" dirty="0" err="1">
                <a:solidFill>
                  <a:srgbClr val="28C191"/>
                </a:solidFill>
                <a:latin typeface="Calibri"/>
                <a:cs typeface="Calibri"/>
              </a:rPr>
              <a:t>accepté</a:t>
            </a:r>
            <a:r>
              <a:rPr lang="en-US" sz="2000" dirty="0">
                <a:solidFill>
                  <a:srgbClr val="28C191"/>
                </a:solidFill>
                <a:latin typeface="Calibri"/>
                <a:cs typeface="Calibri"/>
              </a:rPr>
              <a:t> par </a:t>
            </a:r>
            <a:r>
              <a:rPr lang="en-US" sz="2000" dirty="0" err="1">
                <a:solidFill>
                  <a:srgbClr val="28C191"/>
                </a:solidFill>
                <a:latin typeface="Calibri"/>
                <a:cs typeface="Calibri"/>
              </a:rPr>
              <a:t>s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es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pairs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latin typeface="Calibri"/>
                <a:cs typeface="Calibri"/>
              </a:rPr>
              <a:t>c’est</a:t>
            </a:r>
            <a:r>
              <a:rPr lang="en-US" sz="2000" dirty="0">
                <a:latin typeface="Calibri"/>
                <a:cs typeface="Calibri"/>
              </a:rPr>
              <a:t>-</a:t>
            </a:r>
            <a:r>
              <a:rPr lang="en-US" sz="2000" dirty="0" err="1">
                <a:latin typeface="Calibri"/>
                <a:cs typeface="Calibri"/>
              </a:rPr>
              <a:t>à</a:t>
            </a:r>
            <a:r>
              <a:rPr lang="en-US" sz="2000" dirty="0">
                <a:latin typeface="Calibri"/>
                <a:cs typeface="Calibri"/>
              </a:rPr>
              <a:t>-dire </a:t>
            </a:r>
            <a:r>
              <a:rPr lang="en-US" sz="2000" dirty="0" smtClean="0">
                <a:latin typeface="Calibri"/>
                <a:cs typeface="Calibri"/>
              </a:rPr>
              <a:t>des </a:t>
            </a:r>
            <a:r>
              <a:rPr lang="en-US" sz="2000" dirty="0" err="1" smtClean="0">
                <a:latin typeface="Calibri"/>
                <a:cs typeface="Calibri"/>
              </a:rPr>
              <a:t>chercheurs</a:t>
            </a:r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 err="1">
                <a:latin typeface="Calibri"/>
                <a:cs typeface="Calibri"/>
              </a:rPr>
              <a:t>s</a:t>
            </a:r>
            <a:r>
              <a:rPr lang="en-US" sz="2000" dirty="0" err="1" smtClean="0">
                <a:latin typeface="Calibri"/>
                <a:cs typeface="Calibri"/>
              </a:rPr>
              <a:t>pécialistes</a:t>
            </a:r>
            <a:r>
              <a:rPr lang="en-US" sz="2000" dirty="0" smtClean="0">
                <a:latin typeface="Calibri"/>
                <a:cs typeface="Calibri"/>
              </a:rPr>
              <a:t> du </a:t>
            </a:r>
            <a:r>
              <a:rPr lang="en-US" sz="2000" dirty="0" err="1" smtClean="0">
                <a:latin typeface="Calibri"/>
                <a:cs typeface="Calibri"/>
              </a:rPr>
              <a:t>sujet</a:t>
            </a:r>
            <a:r>
              <a:rPr lang="en-US" sz="2000" dirty="0" smtClean="0">
                <a:latin typeface="Calibri"/>
                <a:cs typeface="Calibri"/>
              </a:rPr>
              <a:t>, qui </a:t>
            </a:r>
            <a:r>
              <a:rPr lang="en-US" sz="2000" dirty="0" err="1" smtClean="0">
                <a:latin typeface="Calibri"/>
                <a:cs typeface="Calibri"/>
              </a:rPr>
              <a:t>agissent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en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tant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qu’éditeur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de la revue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ou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de </a:t>
            </a:r>
            <a:r>
              <a:rPr lang="en-US" sz="2000" dirty="0" err="1" smtClean="0">
                <a:solidFill>
                  <a:srgbClr val="28C191"/>
                </a:solidFill>
                <a:latin typeface="Calibri"/>
                <a:cs typeface="Calibri"/>
              </a:rPr>
              <a:t>relecteur</a:t>
            </a:r>
            <a:r>
              <a:rPr lang="en-US" sz="2000" dirty="0" smtClean="0">
                <a:latin typeface="Calibri"/>
                <a:cs typeface="Calibri"/>
              </a:rPr>
              <a:t>. 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Ce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n’est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qu’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après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avoir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été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publié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et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validé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par les pairs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qu’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un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résultat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est</a:t>
            </a:r>
            <a:r>
              <a:rPr lang="en-US" sz="20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intégré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à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la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connaissance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scientifique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</a:p>
          <a:p>
            <a:pPr algn="ctr"/>
            <a:endParaRPr lang="en-US" sz="2200" dirty="0"/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5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5" y="2564904"/>
            <a:ext cx="6686399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Evolution des articles et </a:t>
            </a:r>
            <a:r>
              <a:rPr lang="en-US" sz="2400" dirty="0"/>
              <a:t>des </a:t>
            </a:r>
            <a:r>
              <a:rPr lang="en-US" sz="2400" dirty="0" smtClean="0"/>
              <a:t>revues </a:t>
            </a:r>
            <a:r>
              <a:rPr lang="en-US" sz="2400" dirty="0"/>
              <a:t>de </a:t>
            </a:r>
            <a:r>
              <a:rPr lang="en-US" sz="2400" dirty="0" err="1"/>
              <a:t>recherche</a:t>
            </a:r>
            <a:endParaRPr lang="en-US" sz="2400" dirty="0"/>
          </a:p>
          <a:p>
            <a:pPr algn="ctr"/>
            <a:r>
              <a:rPr lang="en-US" sz="2400" dirty="0"/>
              <a:t>de </a:t>
            </a:r>
            <a:r>
              <a:rPr lang="en-US" sz="2400" dirty="0" err="1"/>
              <a:t>l’ère</a:t>
            </a:r>
            <a:r>
              <a:rPr lang="en-US" sz="2400" dirty="0"/>
              <a:t> de </a:t>
            </a:r>
            <a:r>
              <a:rPr lang="en-US" sz="2400" dirty="0" err="1" smtClean="0"/>
              <a:t>l’imprimerie</a:t>
            </a:r>
            <a:r>
              <a:rPr lang="en-US" sz="2400" dirty="0" smtClean="0"/>
              <a:t> </a:t>
            </a:r>
            <a:r>
              <a:rPr lang="en-US" sz="2400" dirty="0" err="1" smtClean="0"/>
              <a:t>à</a:t>
            </a:r>
            <a:r>
              <a:rPr lang="en-US" sz="2400" dirty="0" smtClean="0"/>
              <a:t> </a:t>
            </a:r>
            <a:r>
              <a:rPr lang="en-US" sz="2400" dirty="0" err="1"/>
              <a:t>l’ère</a:t>
            </a:r>
            <a:r>
              <a:rPr lang="en-US" sz="2400" dirty="0"/>
              <a:t> </a:t>
            </a:r>
            <a:r>
              <a:rPr lang="en-US" sz="2400" dirty="0" err="1" smtClean="0"/>
              <a:t>numérique</a:t>
            </a:r>
            <a:endParaRPr lang="en-US" sz="2400" dirty="0" smtClean="0"/>
          </a:p>
        </p:txBody>
      </p:sp>
      <p:pic>
        <p:nvPicPr>
          <p:cNvPr id="3" name="Picture 2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6512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Invention des revues de recherche</a:t>
            </a:r>
          </a:p>
        </p:txBody>
      </p:sp>
      <p:pic>
        <p:nvPicPr>
          <p:cNvPr id="10" name="Image 9" descr="Journal-des-savants_image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276872"/>
            <a:ext cx="1944216" cy="301973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281470"/>
            <a:ext cx="2103550" cy="3019738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540379" y="5373216"/>
            <a:ext cx="3959613" cy="1323439"/>
          </a:xfrm>
          <a:prstGeom prst="rect">
            <a:avLst/>
          </a:prstGeom>
          <a:solidFill>
            <a:srgbClr val="FFD8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Paris, 5 Janvier 1665,</a:t>
            </a:r>
          </a:p>
          <a:p>
            <a:pPr algn="ctr"/>
            <a:r>
              <a:rPr lang="fr-FR" sz="2000" dirty="0">
                <a:latin typeface="Times"/>
              </a:rPr>
              <a:t>c</a:t>
            </a:r>
            <a:r>
              <a:rPr lang="fr-FR" sz="2000" dirty="0" smtClean="0">
                <a:latin typeface="Times"/>
              </a:rPr>
              <a:t>réation du plus ancien périodique littéraire et scientifique</a:t>
            </a:r>
          </a:p>
          <a:p>
            <a:pPr algn="ctr"/>
            <a:r>
              <a:rPr lang="fr-FR" sz="2000" i="1" dirty="0" smtClean="0">
                <a:latin typeface="Times"/>
              </a:rPr>
              <a:t>`Le Journal des </a:t>
            </a:r>
            <a:r>
              <a:rPr lang="fr-FR" sz="2000" i="1" dirty="0" err="1" smtClean="0">
                <a:latin typeface="Times"/>
              </a:rPr>
              <a:t>Sçavans</a:t>
            </a:r>
            <a:r>
              <a:rPr lang="fr-FR" sz="2000" i="1" dirty="0" smtClean="0">
                <a:latin typeface="Times"/>
              </a:rPr>
              <a:t>’</a:t>
            </a:r>
            <a:endParaRPr lang="fr-FR" sz="2000" i="1" dirty="0">
              <a:latin typeface="Time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72000" y="5405154"/>
            <a:ext cx="3528392" cy="1323439"/>
          </a:xfrm>
          <a:prstGeom prst="rect">
            <a:avLst/>
          </a:prstGeom>
          <a:solidFill>
            <a:srgbClr val="FFD8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Londres, 6 Mars 1665,</a:t>
            </a:r>
          </a:p>
          <a:p>
            <a:pPr algn="ctr"/>
            <a:r>
              <a:rPr lang="fr-FR" sz="2000" dirty="0">
                <a:latin typeface="Times"/>
              </a:rPr>
              <a:t>c</a:t>
            </a:r>
            <a:r>
              <a:rPr lang="fr-FR" sz="2000" dirty="0" smtClean="0">
                <a:latin typeface="Times"/>
              </a:rPr>
              <a:t>réation des </a:t>
            </a:r>
          </a:p>
          <a:p>
            <a:pPr algn="ctr"/>
            <a:r>
              <a:rPr lang="fr-FR" sz="2000" i="1" dirty="0" smtClean="0">
                <a:latin typeface="Times"/>
              </a:rPr>
              <a:t>`</a:t>
            </a:r>
            <a:r>
              <a:rPr lang="fr-FR" sz="2000" i="1" dirty="0" err="1" smtClean="0">
                <a:latin typeface="Times"/>
              </a:rPr>
              <a:t>Philosophical</a:t>
            </a:r>
            <a:r>
              <a:rPr lang="fr-FR" sz="2000" i="1" dirty="0">
                <a:latin typeface="Times"/>
              </a:rPr>
              <a:t> </a:t>
            </a:r>
            <a:r>
              <a:rPr lang="fr-FR" sz="2000" i="1" dirty="0" smtClean="0">
                <a:latin typeface="Times"/>
              </a:rPr>
              <a:t>Transactions</a:t>
            </a:r>
          </a:p>
          <a:p>
            <a:pPr algn="ctr"/>
            <a:r>
              <a:rPr lang="fr-FR" sz="2000" i="1" dirty="0">
                <a:latin typeface="Times"/>
              </a:rPr>
              <a:t>o</a:t>
            </a:r>
            <a:r>
              <a:rPr lang="fr-FR" sz="2000" i="1" dirty="0" smtClean="0">
                <a:latin typeface="Times"/>
              </a:rPr>
              <a:t>f the la Royal Society’</a:t>
            </a:r>
            <a:endParaRPr lang="fr-FR" sz="2000" i="1" dirty="0">
              <a:latin typeface="Times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11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2" name="ZoneTexte 8"/>
          <p:cNvSpPr txBox="1"/>
          <p:nvPr/>
        </p:nvSpPr>
        <p:spPr>
          <a:xfrm>
            <a:off x="956427" y="1196752"/>
            <a:ext cx="3471557" cy="1015663"/>
          </a:xfrm>
          <a:prstGeom prst="rect">
            <a:avLst/>
          </a:prstGeom>
          <a:solidFill>
            <a:srgbClr val="FFD8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Londres, 1534,</a:t>
            </a:r>
          </a:p>
          <a:p>
            <a:pPr algn="ctr"/>
            <a:r>
              <a:rPr lang="fr-FR" sz="2000" dirty="0">
                <a:latin typeface="Times"/>
              </a:rPr>
              <a:t>l</a:t>
            </a:r>
            <a:r>
              <a:rPr lang="fr-FR" sz="2000" dirty="0" smtClean="0">
                <a:latin typeface="Times"/>
              </a:rPr>
              <a:t>e roi Henry VIII nomme</a:t>
            </a:r>
          </a:p>
          <a:p>
            <a:pPr algn="ctr"/>
            <a:r>
              <a:rPr lang="fr-FR" sz="2000" dirty="0" smtClean="0">
                <a:latin typeface="Times"/>
              </a:rPr>
              <a:t>un `</a:t>
            </a:r>
            <a:r>
              <a:rPr lang="fr-FR" sz="2000" dirty="0" err="1" smtClean="0">
                <a:latin typeface="Times"/>
              </a:rPr>
              <a:t>King’s</a:t>
            </a:r>
            <a:r>
              <a:rPr lang="fr-FR" sz="2000" dirty="0" smtClean="0">
                <a:latin typeface="Times"/>
              </a:rPr>
              <a:t> printer’</a:t>
            </a:r>
            <a:endParaRPr lang="fr-FR" sz="2000" dirty="0">
              <a:latin typeface="Time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1268760"/>
            <a:ext cx="3600400" cy="90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2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9787</TotalTime>
  <Words>4662</Words>
  <Application>Microsoft Macintosh PowerPoint</Application>
  <PresentationFormat>On-screen Show (4:3)</PresentationFormat>
  <Paragraphs>563</Paragraphs>
  <Slides>68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Thème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Marie Farge</cp:lastModifiedBy>
  <cp:revision>1104</cp:revision>
  <cp:lastPrinted>2023-02-22T07:46:36Z</cp:lastPrinted>
  <dcterms:created xsi:type="dcterms:W3CDTF">2016-05-09T15:32:15Z</dcterms:created>
  <dcterms:modified xsi:type="dcterms:W3CDTF">2023-04-04T04:21:48Z</dcterms:modified>
</cp:coreProperties>
</file>