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359" r:id="rId2"/>
    <p:sldId id="347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56" r:id="rId11"/>
    <p:sldId id="357" r:id="rId12"/>
    <p:sldId id="360" r:id="rId13"/>
    <p:sldId id="377" r:id="rId14"/>
    <p:sldId id="382" r:id="rId15"/>
    <p:sldId id="361" r:id="rId16"/>
    <p:sldId id="362" r:id="rId17"/>
    <p:sldId id="363" r:id="rId18"/>
    <p:sldId id="299" r:id="rId19"/>
    <p:sldId id="300" r:id="rId20"/>
    <p:sldId id="301" r:id="rId21"/>
    <p:sldId id="302" r:id="rId22"/>
    <p:sldId id="303" r:id="rId23"/>
    <p:sldId id="304" r:id="rId24"/>
    <p:sldId id="364" r:id="rId25"/>
    <p:sldId id="368" r:id="rId26"/>
    <p:sldId id="380" r:id="rId27"/>
    <p:sldId id="379" r:id="rId28"/>
    <p:sldId id="367" r:id="rId29"/>
    <p:sldId id="376" r:id="rId30"/>
    <p:sldId id="375" r:id="rId31"/>
    <p:sldId id="372" r:id="rId32"/>
    <p:sldId id="373" r:id="rId33"/>
    <p:sldId id="370" r:id="rId34"/>
    <p:sldId id="378" r:id="rId35"/>
    <p:sldId id="305" r:id="rId36"/>
    <p:sldId id="306" r:id="rId37"/>
    <p:sldId id="307" r:id="rId38"/>
    <p:sldId id="308" r:id="rId39"/>
    <p:sldId id="355" r:id="rId40"/>
    <p:sldId id="312" r:id="rId41"/>
    <p:sldId id="358" r:id="rId4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AD9326C-D47A-0C40-B0D4-262EF9313A1C}">
          <p14:sldIdLst/>
        </p14:section>
        <p14:section name="Untitled Section" id="{A3E5495C-A597-2D4A-B26B-FE96549CFF23}">
          <p14:sldIdLst>
            <p14:sldId id="359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6"/>
            <p14:sldId id="357"/>
            <p14:sldId id="360"/>
            <p14:sldId id="377"/>
            <p14:sldId id="382"/>
            <p14:sldId id="361"/>
            <p14:sldId id="362"/>
            <p14:sldId id="363"/>
            <p14:sldId id="299"/>
            <p14:sldId id="300"/>
            <p14:sldId id="301"/>
            <p14:sldId id="302"/>
            <p14:sldId id="303"/>
            <p14:sldId id="304"/>
            <p14:sldId id="364"/>
            <p14:sldId id="368"/>
            <p14:sldId id="380"/>
            <p14:sldId id="379"/>
            <p14:sldId id="367"/>
            <p14:sldId id="376"/>
            <p14:sldId id="375"/>
            <p14:sldId id="372"/>
            <p14:sldId id="373"/>
            <p14:sldId id="370"/>
            <p14:sldId id="378"/>
            <p14:sldId id="305"/>
            <p14:sldId id="306"/>
            <p14:sldId id="307"/>
            <p14:sldId id="308"/>
            <p14:sldId id="355"/>
            <p14:sldId id="312"/>
            <p14:sldId id="3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B679D"/>
    <a:srgbClr val="3F6DA6"/>
    <a:srgbClr val="4373AF"/>
    <a:srgbClr val="4A7DBC"/>
    <a:srgbClr val="38E3E3"/>
    <a:srgbClr val="3AEBEB"/>
    <a:srgbClr val="33CCCC"/>
    <a:srgbClr val="EDEDED"/>
    <a:srgbClr val="28C191"/>
    <a:srgbClr val="0DA1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58" autoAdjust="0"/>
    <p:restoredTop sz="94660"/>
  </p:normalViewPr>
  <p:slideViewPr>
    <p:cSldViewPr snapToObjects="1">
      <p:cViewPr varScale="1">
        <p:scale>
          <a:sx n="87" d="100"/>
          <a:sy n="87" d="100"/>
        </p:scale>
        <p:origin x="-9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D89C3-1502-5142-AD47-E5B62E4248A6}" type="datetimeFigureOut">
              <a:rPr lang="fr-FR" smtClean="0"/>
              <a:pPr/>
              <a:t>21/06/23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55D92-CA1A-2941-AA91-2FE7817B7AB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275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55D92-CA1A-2941-AA91-2FE7817B7AB4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21/06/23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21/06/23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21/06/23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21/06/23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21/06/23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21/06/23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21/06/23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21/06/23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21/06/23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21/06/23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21/06/23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63F1F-BA63-654D-9C1F-CD8BAAB33F51}" type="datetimeFigureOut">
              <a:rPr lang="fr-FR" smtClean="0"/>
              <a:pPr/>
              <a:t>21/06/23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31608" y="3741420"/>
            <a:ext cx="622476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100" b="1" dirty="0" smtClean="0">
                <a:solidFill>
                  <a:srgbClr val="0000FF"/>
                </a:solidFill>
                <a:latin typeface="Arial"/>
                <a:ea typeface="Times New Roman" pitchFamily="-102" charset="0"/>
                <a:cs typeface="Arial"/>
              </a:rPr>
              <a:t>Marie Farge 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100" dirty="0" smtClean="0">
                <a:solidFill>
                  <a:srgbClr val="0000FF"/>
                </a:solidFill>
                <a:latin typeface="Arial"/>
                <a:ea typeface="Times New Roman" pitchFamily="-102" charset="0"/>
                <a:cs typeface="Arial"/>
              </a:rPr>
              <a:t>CAPSH-</a:t>
            </a:r>
            <a:r>
              <a:rPr lang="en-US" sz="2100" dirty="0" err="1" smtClean="0">
                <a:solidFill>
                  <a:srgbClr val="0000FF"/>
                </a:solidFill>
                <a:latin typeface="Arial"/>
                <a:ea typeface="Times New Roman" pitchFamily="-102" charset="0"/>
                <a:cs typeface="Arial"/>
              </a:rPr>
              <a:t>Dissemin</a:t>
            </a:r>
            <a:endParaRPr lang="en-US" sz="2100" dirty="0" smtClean="0">
              <a:solidFill>
                <a:srgbClr val="0000FF"/>
              </a:solidFill>
              <a:latin typeface="Arial"/>
              <a:ea typeface="Times New Roman" pitchFamily="-102" charset="0"/>
              <a:cs typeface="Arial"/>
            </a:endParaRP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100" dirty="0" smtClean="0">
                <a:solidFill>
                  <a:srgbClr val="0000FF"/>
                </a:solidFill>
                <a:latin typeface="Arial"/>
                <a:ea typeface="Times New Roman" pitchFamily="-102" charset="0"/>
                <a:cs typeface="Arial"/>
              </a:rPr>
              <a:t>CNRS-INSMI et</a:t>
            </a:r>
            <a:r>
              <a:rPr lang="en-US" sz="2100" dirty="0">
                <a:solidFill>
                  <a:srgbClr val="0000FF"/>
                </a:solidFill>
                <a:latin typeface="Arial"/>
                <a:ea typeface="Times New Roman" pitchFamily="-102" charset="0"/>
                <a:cs typeface="Arial"/>
              </a:rPr>
              <a:t> </a:t>
            </a:r>
            <a:r>
              <a:rPr lang="en-US" sz="2100" dirty="0" smtClean="0">
                <a:solidFill>
                  <a:srgbClr val="0000FF"/>
                </a:solidFill>
                <a:latin typeface="Arial"/>
                <a:ea typeface="Times New Roman" pitchFamily="-102" charset="0"/>
                <a:cs typeface="Arial"/>
              </a:rPr>
              <a:t>ENS Paris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endParaRPr lang="en-US" sz="2300" i="1" dirty="0" smtClean="0">
              <a:solidFill>
                <a:srgbClr val="0000FF"/>
              </a:solidFill>
              <a:ea typeface="Times New Roman" pitchFamily="-102" charset="0"/>
              <a:cs typeface="Times New Roman" pitchFamily="-10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7664" y="5599400"/>
            <a:ext cx="6624736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100" i="1" dirty="0" err="1" smtClean="0">
                <a:solidFill>
                  <a:srgbClr val="28C191"/>
                </a:solidFill>
                <a:latin typeface="Arial"/>
                <a:ea typeface="Times New Roman" pitchFamily="-102" charset="0"/>
                <a:cs typeface="Arial"/>
              </a:rPr>
              <a:t>Journées</a:t>
            </a:r>
            <a:r>
              <a:rPr lang="it-IT" sz="2100" i="1" dirty="0" smtClean="0">
                <a:solidFill>
                  <a:srgbClr val="28C191"/>
                </a:solidFill>
                <a:latin typeface="Arial"/>
                <a:ea typeface="Times New Roman" pitchFamily="-102" charset="0"/>
                <a:cs typeface="Arial"/>
              </a:rPr>
              <a:t> </a:t>
            </a:r>
            <a:r>
              <a:rPr lang="it-IT" sz="2100" i="1" dirty="0" err="1" smtClean="0">
                <a:solidFill>
                  <a:srgbClr val="28C191"/>
                </a:solidFill>
                <a:latin typeface="Arial"/>
                <a:ea typeface="Times New Roman" pitchFamily="-102" charset="0"/>
                <a:cs typeface="Arial"/>
              </a:rPr>
              <a:t>CasuHAL</a:t>
            </a:r>
            <a:r>
              <a:rPr lang="it-IT" sz="2100" i="1" dirty="0" smtClean="0">
                <a:solidFill>
                  <a:srgbClr val="28C191"/>
                </a:solidFill>
                <a:latin typeface="Arial"/>
                <a:ea typeface="Times New Roman" pitchFamily="-102" charset="0"/>
                <a:cs typeface="Arial"/>
              </a:rPr>
              <a:t> 2023</a:t>
            </a:r>
          </a:p>
          <a:p>
            <a:pPr algn="ctr"/>
            <a:r>
              <a:rPr lang="it-IT" sz="2100" i="1" dirty="0" err="1" smtClean="0">
                <a:solidFill>
                  <a:srgbClr val="28C191"/>
                </a:solidFill>
                <a:latin typeface="Arial"/>
                <a:ea typeface="Times New Roman" pitchFamily="-102" charset="0"/>
                <a:cs typeface="Arial"/>
              </a:rPr>
              <a:t>Tous</a:t>
            </a:r>
            <a:r>
              <a:rPr lang="it-IT" sz="2100" i="1" dirty="0" smtClean="0">
                <a:solidFill>
                  <a:srgbClr val="28C191"/>
                </a:solidFill>
                <a:latin typeface="Arial"/>
                <a:ea typeface="Times New Roman" pitchFamily="-102" charset="0"/>
                <a:cs typeface="Arial"/>
              </a:rPr>
              <a:t> </a:t>
            </a:r>
            <a:r>
              <a:rPr lang="it-IT" sz="2100" i="1" dirty="0" err="1" smtClean="0">
                <a:solidFill>
                  <a:srgbClr val="28C191"/>
                </a:solidFill>
                <a:latin typeface="Arial"/>
                <a:ea typeface="Times New Roman" pitchFamily="-102" charset="0"/>
                <a:cs typeface="Arial"/>
              </a:rPr>
              <a:t>interopér</a:t>
            </a:r>
            <a:r>
              <a:rPr lang="it-IT" sz="2100" i="1" dirty="0" smtClean="0">
                <a:solidFill>
                  <a:srgbClr val="28C191"/>
                </a:solidFill>
                <a:latin typeface="Arial"/>
                <a:ea typeface="Times New Roman" pitchFamily="-102" charset="0"/>
                <a:cs typeface="Arial"/>
              </a:rPr>
              <a:t>(HAL)</a:t>
            </a:r>
            <a:r>
              <a:rPr lang="it-IT" sz="2100" i="1" dirty="0" err="1" smtClean="0">
                <a:solidFill>
                  <a:srgbClr val="28C191"/>
                </a:solidFill>
                <a:latin typeface="Arial"/>
                <a:ea typeface="Times New Roman" pitchFamily="-102" charset="0"/>
                <a:cs typeface="Arial"/>
              </a:rPr>
              <a:t>bles</a:t>
            </a:r>
            <a:r>
              <a:rPr lang="it-IT" sz="2100" i="1" dirty="0" smtClean="0">
                <a:solidFill>
                  <a:srgbClr val="28C191"/>
                </a:solidFill>
                <a:latin typeface="Arial"/>
                <a:ea typeface="Times New Roman" pitchFamily="-102" charset="0"/>
                <a:cs typeface="Arial"/>
              </a:rPr>
              <a:t>?</a:t>
            </a:r>
          </a:p>
          <a:p>
            <a:pPr algn="ctr"/>
            <a:r>
              <a:rPr lang="it-IT" sz="2100" i="1" dirty="0" smtClean="0">
                <a:solidFill>
                  <a:srgbClr val="28C191"/>
                </a:solidFill>
                <a:latin typeface="Arial"/>
                <a:ea typeface="Times New Roman" pitchFamily="-102" charset="0"/>
                <a:cs typeface="Arial"/>
              </a:rPr>
              <a:t> Toulouse, 15 </a:t>
            </a:r>
            <a:r>
              <a:rPr lang="it-IT" sz="2100" i="1" dirty="0" err="1" smtClean="0">
                <a:solidFill>
                  <a:srgbClr val="28C191"/>
                </a:solidFill>
                <a:latin typeface="Arial"/>
                <a:ea typeface="Times New Roman" pitchFamily="-102" charset="0"/>
                <a:cs typeface="Arial"/>
              </a:rPr>
              <a:t>Juin</a:t>
            </a:r>
            <a:r>
              <a:rPr lang="it-IT" sz="2100" i="1" dirty="0" smtClean="0">
                <a:solidFill>
                  <a:srgbClr val="28C191"/>
                </a:solidFill>
                <a:latin typeface="Arial"/>
                <a:ea typeface="Times New Roman" pitchFamily="-102" charset="0"/>
                <a:cs typeface="Arial"/>
              </a:rPr>
              <a:t> 2023</a:t>
            </a:r>
            <a:endParaRPr lang="it-IT" sz="2100" i="1" dirty="0">
              <a:solidFill>
                <a:srgbClr val="28C191"/>
              </a:solidFill>
              <a:latin typeface="Arial"/>
              <a:ea typeface="Times New Roman" pitchFamily="-102" charset="0"/>
              <a:cs typeface="Arial"/>
            </a:endParaRPr>
          </a:p>
          <a:p>
            <a:pPr algn="ctr"/>
            <a:r>
              <a:rPr lang="it-IT" sz="2300" i="1" dirty="0" smtClean="0">
                <a:solidFill>
                  <a:srgbClr val="28C191"/>
                </a:solidFill>
                <a:ea typeface="Times New Roman" pitchFamily="-102" charset="0"/>
                <a:cs typeface="Times New Roman" pitchFamily="-102" charset="0"/>
              </a:rPr>
              <a:t> </a:t>
            </a:r>
          </a:p>
          <a:p>
            <a:pPr algn="ctr"/>
            <a:endParaRPr lang="fr-FR" sz="2300" dirty="0" smtClean="0">
              <a:solidFill>
                <a:srgbClr val="28C191"/>
              </a:solidFill>
            </a:endParaRPr>
          </a:p>
        </p:txBody>
      </p:sp>
      <p:sp>
        <p:nvSpPr>
          <p:cNvPr id="22" name="ZoneTexte 14"/>
          <p:cNvSpPr txBox="1">
            <a:spLocks noChangeArrowheads="1"/>
          </p:cNvSpPr>
          <p:nvPr/>
        </p:nvSpPr>
        <p:spPr bwMode="auto">
          <a:xfrm>
            <a:off x="2994434" y="2565192"/>
            <a:ext cx="359665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33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  <a:cs typeface="Arial"/>
              </a:rPr>
              <a:t>Atelier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  <a:cs typeface="Arial"/>
              </a:rPr>
              <a:t>Dissemin</a:t>
            </a:r>
            <a:endParaRPr lang="fr-FR" sz="3300" b="1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5" name="Picture 10" descr="0_LMD_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93023"/>
            <a:ext cx="1224136" cy="110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ENS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356" y="44624"/>
            <a:ext cx="936104" cy="1233685"/>
          </a:xfrm>
          <a:prstGeom prst="rect">
            <a:avLst/>
          </a:prstGeom>
        </p:spPr>
      </p:pic>
      <p:cxnSp>
        <p:nvCxnSpPr>
          <p:cNvPr id="14" name="直線コネクタ 14"/>
          <p:cNvCxnSpPr>
            <a:cxnSpLocks noChangeShapeType="1"/>
          </p:cNvCxnSpPr>
          <p:nvPr/>
        </p:nvCxnSpPr>
        <p:spPr bwMode="auto">
          <a:xfrm>
            <a:off x="0" y="1371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pic>
        <p:nvPicPr>
          <p:cNvPr id="2" name="Picture 1" descr="CC-B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  <p:pic>
        <p:nvPicPr>
          <p:cNvPr id="13" name="Picture 3" descr="Paris-Sorbonn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101" y="44624"/>
            <a:ext cx="2203827" cy="1239294"/>
          </a:xfrm>
          <a:prstGeom prst="rect">
            <a:avLst/>
          </a:prstGeom>
        </p:spPr>
      </p:pic>
      <p:pic>
        <p:nvPicPr>
          <p:cNvPr id="11" name="Image 11" descr="PSL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9020" y="371215"/>
            <a:ext cx="1351292" cy="6815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5936" y="0"/>
            <a:ext cx="1550074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24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324544" y="-90264"/>
            <a:ext cx="97210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2015 </a:t>
            </a:r>
            <a:r>
              <a:rPr lang="fr-FR" sz="3300" b="1" i="1" dirty="0" err="1" smtClean="0">
                <a:solidFill>
                  <a:srgbClr val="FF0000"/>
                </a:solidFill>
                <a:latin typeface="Arial"/>
              </a:rPr>
              <a:t>Dissemin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pour libérer les articles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5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23455"/>
            <a:ext cx="8839200" cy="3098800"/>
          </a:xfrm>
          <a:prstGeom prst="rect">
            <a:avLst/>
          </a:prstGeom>
        </p:spPr>
      </p:pic>
      <p:pic>
        <p:nvPicPr>
          <p:cNvPr id="8" name="Picture 7" descr="CC-B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  <p:sp>
        <p:nvSpPr>
          <p:cNvPr id="12" name="ZoneTexte 14"/>
          <p:cNvSpPr txBox="1">
            <a:spLocks noChangeArrowheads="1"/>
          </p:cNvSpPr>
          <p:nvPr/>
        </p:nvSpPr>
        <p:spPr bwMode="auto">
          <a:xfrm>
            <a:off x="1055626" y="4891807"/>
            <a:ext cx="7052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200" dirty="0" smtClean="0">
                <a:solidFill>
                  <a:srgbClr val="000000"/>
                </a:solidFill>
              </a:rPr>
              <a:t>Plateforme </a:t>
            </a:r>
            <a:r>
              <a:rPr lang="fr-FR" sz="2200" dirty="0" smtClean="0">
                <a:solidFill>
                  <a:srgbClr val="FF0000"/>
                </a:solidFill>
              </a:rPr>
              <a:t>créée </a:t>
            </a:r>
            <a:r>
              <a:rPr lang="fr-FR" sz="2200" dirty="0">
                <a:solidFill>
                  <a:srgbClr val="FF0000"/>
                </a:solidFill>
              </a:rPr>
              <a:t>e</a:t>
            </a:r>
            <a:r>
              <a:rPr lang="fr-FR" sz="2200" dirty="0" smtClean="0">
                <a:solidFill>
                  <a:srgbClr val="FF0000"/>
                </a:solidFill>
              </a:rPr>
              <a:t>n 2014 par Antonin </a:t>
            </a:r>
            <a:r>
              <a:rPr lang="fr-FR" sz="2200" dirty="0" err="1" smtClean="0">
                <a:solidFill>
                  <a:srgbClr val="FF0000"/>
                </a:solidFill>
              </a:rPr>
              <a:t>Delpeuch</a:t>
            </a:r>
            <a:r>
              <a:rPr lang="fr-FR" sz="2200" dirty="0" smtClean="0"/>
              <a:t> </a:t>
            </a:r>
          </a:p>
          <a:p>
            <a:pPr algn="ctr"/>
            <a:r>
              <a:rPr lang="fr-FR" sz="2200" dirty="0" smtClean="0"/>
              <a:t>quand il était étudiant en math-informatique à l’ENS Paris.</a:t>
            </a:r>
            <a:endParaRPr lang="fr-FR" sz="2200" dirty="0" smtClean="0">
              <a:solidFill>
                <a:srgbClr val="FF0000"/>
              </a:solidFill>
            </a:endParaRPr>
          </a:p>
        </p:txBody>
      </p:sp>
      <p:sp>
        <p:nvSpPr>
          <p:cNvPr id="13" name="ZoneTexte 8"/>
          <p:cNvSpPr txBox="1">
            <a:spLocks noChangeArrowheads="1"/>
          </p:cNvSpPr>
          <p:nvPr/>
        </p:nvSpPr>
        <p:spPr bwMode="auto">
          <a:xfrm>
            <a:off x="107504" y="1095127"/>
            <a:ext cx="8964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 i="1" dirty="0" smtClean="0">
                <a:solidFill>
                  <a:srgbClr val="28C191"/>
                </a:solidFill>
              </a:rPr>
              <a:t>‘</a:t>
            </a:r>
            <a:r>
              <a:rPr lang="fr-FR" sz="2200" i="1" dirty="0" smtClean="0">
                <a:solidFill>
                  <a:srgbClr val="28C191"/>
                </a:solidFill>
              </a:rPr>
              <a:t>Trouver vos articles bloqués par des péages </a:t>
            </a:r>
            <a:r>
              <a:rPr lang="fr-FR" sz="2200" i="1" dirty="0">
                <a:solidFill>
                  <a:srgbClr val="28C191"/>
                </a:solidFill>
              </a:rPr>
              <a:t>e</a:t>
            </a:r>
            <a:r>
              <a:rPr lang="fr-FR" sz="2200" i="1" dirty="0" smtClean="0">
                <a:solidFill>
                  <a:srgbClr val="28C191"/>
                </a:solidFill>
              </a:rPr>
              <a:t>t libérez-les en un clic!’</a:t>
            </a:r>
            <a:endParaRPr lang="fr-FR" sz="2200" b="0" i="1" dirty="0">
              <a:solidFill>
                <a:srgbClr val="28C191"/>
              </a:solidFill>
            </a:endParaRPr>
          </a:p>
        </p:txBody>
      </p:sp>
      <p:sp>
        <p:nvSpPr>
          <p:cNvPr id="10" name="ZoneTexte 14"/>
          <p:cNvSpPr txBox="1"/>
          <p:nvPr/>
        </p:nvSpPr>
        <p:spPr>
          <a:xfrm>
            <a:off x="2915816" y="5766355"/>
            <a:ext cx="3808040" cy="646331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latin typeface="Times"/>
              </a:rPr>
              <a:t>http://</a:t>
            </a:r>
            <a:r>
              <a:rPr lang="fr-FR" i="1" dirty="0" err="1" smtClean="0">
                <a:latin typeface="Times"/>
              </a:rPr>
              <a:t>dissem.in</a:t>
            </a:r>
            <a:endParaRPr lang="fr-FR" i="1" dirty="0" smtClean="0">
              <a:latin typeface="Times"/>
            </a:endParaRPr>
          </a:p>
          <a:p>
            <a:pPr algn="ctr"/>
            <a:r>
              <a:rPr lang="fr-FR" i="1" dirty="0" err="1">
                <a:latin typeface="Times"/>
              </a:rPr>
              <a:t>https</a:t>
            </a:r>
            <a:r>
              <a:rPr lang="fr-FR" i="1" dirty="0">
                <a:latin typeface="Times"/>
              </a:rPr>
              <a:t>://</a:t>
            </a:r>
            <a:r>
              <a:rPr lang="fr-FR" i="1" dirty="0" err="1">
                <a:latin typeface="Times"/>
              </a:rPr>
              <a:t>github.com</a:t>
            </a:r>
            <a:r>
              <a:rPr lang="fr-FR" i="1" dirty="0">
                <a:latin typeface="Times"/>
              </a:rPr>
              <a:t>/</a:t>
            </a:r>
            <a:r>
              <a:rPr lang="fr-FR" i="1" dirty="0" err="1" smtClean="0">
                <a:latin typeface="Times"/>
              </a:rPr>
              <a:t>dissemin</a:t>
            </a:r>
            <a:endParaRPr lang="fr-FR" i="1" dirty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897466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" y="-1524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Plateforme faite par des chercheurs</a:t>
            </a:r>
            <a:endParaRPr lang="fr-FR" sz="3300" b="1" i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5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448840"/>
            <a:ext cx="1752600" cy="17145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800" y="4474240"/>
            <a:ext cx="1803400" cy="16891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664" y="4437112"/>
            <a:ext cx="1793136" cy="172622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42" y="4458631"/>
            <a:ext cx="1733550" cy="1706673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7010400" y="6087140"/>
            <a:ext cx="21336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i="1" dirty="0" smtClean="0">
                <a:solidFill>
                  <a:srgbClr val="3366FF"/>
                </a:solidFill>
              </a:rPr>
              <a:t>Pablo </a:t>
            </a:r>
            <a:r>
              <a:rPr lang="fr-FR" sz="2300" i="1" dirty="0" err="1" smtClean="0">
                <a:solidFill>
                  <a:srgbClr val="3366FF"/>
                </a:solidFill>
              </a:rPr>
              <a:t>Rauzy</a:t>
            </a:r>
            <a:endParaRPr lang="fr-FR" sz="2300" i="1" dirty="0">
              <a:solidFill>
                <a:srgbClr val="3366FF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6200" y="6098064"/>
            <a:ext cx="218339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300" i="1" dirty="0" smtClean="0">
                <a:solidFill>
                  <a:srgbClr val="3366FF"/>
                </a:solidFill>
              </a:rPr>
              <a:t>Antoine </a:t>
            </a:r>
            <a:r>
              <a:rPr lang="fr-FR" sz="2300" i="1" dirty="0" err="1" smtClean="0">
                <a:solidFill>
                  <a:srgbClr val="3366FF"/>
                </a:solidFill>
              </a:rPr>
              <a:t>Amarilli</a:t>
            </a:r>
            <a:endParaRPr lang="fr-FR" sz="2300" i="1" dirty="0">
              <a:solidFill>
                <a:srgbClr val="3366FF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800600" y="6098064"/>
            <a:ext cx="171748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300" i="1" dirty="0" smtClean="0">
                <a:solidFill>
                  <a:srgbClr val="3366FF"/>
                </a:solidFill>
              </a:rPr>
              <a:t>Marie Farge</a:t>
            </a:r>
            <a:endParaRPr lang="fr-FR" sz="2300" i="1" dirty="0">
              <a:solidFill>
                <a:srgbClr val="3366FF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209800" y="6098064"/>
            <a:ext cx="237724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300" i="1" dirty="0" smtClean="0">
                <a:solidFill>
                  <a:srgbClr val="3366FF"/>
                </a:solidFill>
              </a:rPr>
              <a:t>Thomas </a:t>
            </a:r>
            <a:r>
              <a:rPr lang="fr-FR" sz="2300" i="1" dirty="0" err="1" smtClean="0">
                <a:solidFill>
                  <a:srgbClr val="3366FF"/>
                </a:solidFill>
              </a:rPr>
              <a:t>Bourgeat</a:t>
            </a:r>
            <a:endParaRPr lang="fr-FR" sz="2300" i="1" dirty="0">
              <a:solidFill>
                <a:srgbClr val="3366FF"/>
              </a:solidFill>
            </a:endParaRPr>
          </a:p>
        </p:txBody>
      </p:sp>
      <p:sp>
        <p:nvSpPr>
          <p:cNvPr id="22" name="ZoneTexte 14"/>
          <p:cNvSpPr txBox="1">
            <a:spLocks noChangeArrowheads="1"/>
          </p:cNvSpPr>
          <p:nvPr/>
        </p:nvSpPr>
        <p:spPr bwMode="auto">
          <a:xfrm>
            <a:off x="266952" y="950168"/>
            <a:ext cx="8660105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300" dirty="0" smtClean="0"/>
              <a:t>La plate-forme </a:t>
            </a:r>
            <a:r>
              <a:rPr lang="fr-FR" sz="2300" i="1" dirty="0" err="1" smtClean="0"/>
              <a:t>Dissemin</a:t>
            </a:r>
            <a:r>
              <a:rPr lang="fr-FR" sz="2300" dirty="0" smtClean="0"/>
              <a:t> est développée par </a:t>
            </a:r>
            <a:r>
              <a:rPr lang="fr-FR" sz="2300" dirty="0" smtClean="0">
                <a:solidFill>
                  <a:srgbClr val="3366FF"/>
                </a:solidFill>
              </a:rPr>
              <a:t>l’association </a:t>
            </a:r>
            <a:r>
              <a:rPr lang="fr-FR" sz="2300" i="1" dirty="0" smtClean="0">
                <a:solidFill>
                  <a:srgbClr val="3366FF"/>
                </a:solidFill>
              </a:rPr>
              <a:t>CAPSH</a:t>
            </a:r>
          </a:p>
          <a:p>
            <a:pPr algn="ctr"/>
            <a:r>
              <a:rPr lang="fr-FR" sz="2300" i="1" dirty="0" smtClean="0">
                <a:solidFill>
                  <a:srgbClr val="3366FF"/>
                </a:solidFill>
              </a:rPr>
              <a:t>(Comité pour l’Accessibilité aux Publications </a:t>
            </a:r>
            <a:r>
              <a:rPr lang="fr-FR" sz="2300" i="1" dirty="0">
                <a:solidFill>
                  <a:srgbClr val="3366FF"/>
                </a:solidFill>
              </a:rPr>
              <a:t>e</a:t>
            </a:r>
            <a:r>
              <a:rPr lang="fr-FR" sz="2300" i="1" dirty="0" smtClean="0">
                <a:solidFill>
                  <a:srgbClr val="3366FF"/>
                </a:solidFill>
              </a:rPr>
              <a:t>n Sciences et Humanités) </a:t>
            </a:r>
          </a:p>
          <a:p>
            <a:pPr algn="ctr"/>
            <a:r>
              <a:rPr lang="fr-FR" sz="2300" dirty="0">
                <a:solidFill>
                  <a:srgbClr val="28C191"/>
                </a:solidFill>
              </a:rPr>
              <a:t>c</a:t>
            </a:r>
            <a:r>
              <a:rPr lang="fr-FR" sz="2300" dirty="0" smtClean="0">
                <a:solidFill>
                  <a:srgbClr val="28C191"/>
                </a:solidFill>
              </a:rPr>
              <a:t>réée le </a:t>
            </a:r>
            <a:r>
              <a:rPr lang="fr-FR" sz="2300" i="1" dirty="0" smtClean="0">
                <a:solidFill>
                  <a:srgbClr val="28C191"/>
                </a:solidFill>
              </a:rPr>
              <a:t>5 Septembre 2015 </a:t>
            </a:r>
            <a:r>
              <a:rPr lang="fr-FR" sz="2300" dirty="0" smtClean="0">
                <a:solidFill>
                  <a:srgbClr val="28C191"/>
                </a:solidFill>
              </a:rPr>
              <a:t>et domiciliée à Cluny (Saône-et-Loire).</a:t>
            </a:r>
          </a:p>
        </p:txBody>
      </p:sp>
      <p:pic>
        <p:nvPicPr>
          <p:cNvPr id="25" name="Image 24" descr="Screen Shot 2016-06-11 at 16.41.0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0" y="4005064"/>
            <a:ext cx="5715000" cy="400050"/>
          </a:xfrm>
          <a:prstGeom prst="rect">
            <a:avLst/>
          </a:prstGeom>
        </p:spPr>
      </p:pic>
      <p:pic>
        <p:nvPicPr>
          <p:cNvPr id="26" name="Image 25" descr="Screen Shot 2016-06-11 at 12.53.4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9772" y="2658616"/>
            <a:ext cx="1264596" cy="914400"/>
          </a:xfrm>
          <a:prstGeom prst="rect">
            <a:avLst/>
          </a:prstGeom>
        </p:spPr>
      </p:pic>
      <p:pic>
        <p:nvPicPr>
          <p:cNvPr id="27" name="Image 26" descr="Screen Shot 2016-06-11 at 16.48.5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8636" y="2060848"/>
            <a:ext cx="1971476" cy="1923096"/>
          </a:xfrm>
          <a:prstGeom prst="rect">
            <a:avLst/>
          </a:prstGeom>
        </p:spPr>
      </p:pic>
      <p:pic>
        <p:nvPicPr>
          <p:cNvPr id="29" name="Image 28" descr="Screen Shot 2016-06-11 at 16.59.3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520" y="2321768"/>
            <a:ext cx="3136900" cy="1066800"/>
          </a:xfrm>
          <a:prstGeom prst="rect">
            <a:avLst/>
          </a:prstGeom>
        </p:spPr>
      </p:pic>
      <p:pic>
        <p:nvPicPr>
          <p:cNvPr id="30" name="Image 29" descr="Screen Shot 2016-06-11 at 16.56.0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12048" y="2132856"/>
            <a:ext cx="2692400" cy="578532"/>
          </a:xfrm>
          <a:prstGeom prst="rect">
            <a:avLst/>
          </a:prstGeom>
        </p:spPr>
      </p:pic>
      <p:pic>
        <p:nvPicPr>
          <p:cNvPr id="23" name="Picture 22" descr="CC-BY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  <p:sp>
        <p:nvSpPr>
          <p:cNvPr id="24" name="ZoneTexte 19"/>
          <p:cNvSpPr txBox="1"/>
          <p:nvPr/>
        </p:nvSpPr>
        <p:spPr>
          <a:xfrm>
            <a:off x="1115616" y="3501008"/>
            <a:ext cx="237522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300" i="1" dirty="0" smtClean="0">
                <a:solidFill>
                  <a:srgbClr val="FF0000"/>
                </a:solidFill>
              </a:rPr>
              <a:t>Antonin </a:t>
            </a:r>
            <a:r>
              <a:rPr lang="fr-FR" sz="2300" i="1" dirty="0" err="1" smtClean="0">
                <a:solidFill>
                  <a:srgbClr val="FF0000"/>
                </a:solidFill>
              </a:rPr>
              <a:t>Delpeuch</a:t>
            </a:r>
            <a:endParaRPr lang="fr-FR" sz="2300" i="1" dirty="0">
              <a:solidFill>
                <a:srgbClr val="FF0000"/>
              </a:solidFill>
            </a:endParaRPr>
          </a:p>
        </p:txBody>
      </p:sp>
      <p:sp>
        <p:nvSpPr>
          <p:cNvPr id="28" name="ZoneTexte 14"/>
          <p:cNvSpPr txBox="1"/>
          <p:nvPr/>
        </p:nvSpPr>
        <p:spPr>
          <a:xfrm>
            <a:off x="5701209" y="3563724"/>
            <a:ext cx="3191271" cy="369332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latin typeface="Times"/>
              </a:rPr>
              <a:t>http://</a:t>
            </a:r>
            <a:r>
              <a:rPr lang="fr-FR" i="1" dirty="0" err="1" smtClean="0">
                <a:latin typeface="Times"/>
              </a:rPr>
              <a:t>openscholarchampions.eu</a:t>
            </a:r>
            <a:endParaRPr lang="fr-FR" i="1" dirty="0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546567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4255806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2400" y="-1524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http://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dissem.in</a:t>
            </a:r>
            <a:endParaRPr lang="fr-FR" sz="3300" b="1" i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6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127893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2400" y="-1524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http://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dissem.in</a:t>
            </a:r>
            <a:endParaRPr lang="fr-FR" sz="3300" b="1" i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6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0"/>
            <a:ext cx="8862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68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0"/>
            <a:ext cx="7135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02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252536" y="-99392"/>
            <a:ext cx="97210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i="1" dirty="0" err="1" smtClean="0">
                <a:solidFill>
                  <a:srgbClr val="FF0000"/>
                </a:solidFill>
                <a:latin typeface="Arial"/>
              </a:rPr>
              <a:t>Dissemin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‘moissonne’ les articles 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9" name="直線コネクタ 14"/>
          <p:cNvCxnSpPr>
            <a:cxnSpLocks noChangeShapeType="1"/>
          </p:cNvCxnSpPr>
          <p:nvPr/>
        </p:nvCxnSpPr>
        <p:spPr bwMode="auto">
          <a:xfrm>
            <a:off x="35496" y="980728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43608"/>
            <a:ext cx="8304845" cy="58417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6056" y="5097378"/>
            <a:ext cx="3456384" cy="70788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>
                <a:solidFill>
                  <a:srgbClr val="28C191"/>
                </a:solidFill>
              </a:rPr>
              <a:t>Dissem.in</a:t>
            </a:r>
            <a:r>
              <a:rPr lang="en-US" sz="2000" dirty="0" smtClean="0">
                <a:solidFill>
                  <a:srgbClr val="28C191"/>
                </a:solidFill>
              </a:rPr>
              <a:t> explore </a:t>
            </a:r>
            <a:r>
              <a:rPr lang="en-US" sz="2000" dirty="0" err="1" smtClean="0">
                <a:solidFill>
                  <a:srgbClr val="28C191"/>
                </a:solidFill>
              </a:rPr>
              <a:t>parmi</a:t>
            </a:r>
            <a:endParaRPr lang="en-US" sz="2000" dirty="0" smtClean="0">
              <a:solidFill>
                <a:srgbClr val="28C191"/>
              </a:solidFill>
            </a:endParaRPr>
          </a:p>
          <a:p>
            <a:pPr algn="ctr"/>
            <a:r>
              <a:rPr lang="en-US" sz="2000" dirty="0" smtClean="0">
                <a:solidFill>
                  <a:srgbClr val="28C191"/>
                </a:solidFill>
              </a:rPr>
              <a:t>plus de 100 millions </a:t>
            </a:r>
            <a:r>
              <a:rPr lang="en-US" sz="2000" dirty="0" err="1" smtClean="0">
                <a:solidFill>
                  <a:srgbClr val="28C191"/>
                </a:solidFill>
              </a:rPr>
              <a:t>d’articles</a:t>
            </a:r>
            <a:endParaRPr lang="en-US" sz="2000" dirty="0" smtClean="0">
              <a:solidFill>
                <a:srgbClr val="28C191"/>
              </a:solidFill>
            </a:endParaRPr>
          </a:p>
        </p:txBody>
      </p:sp>
      <p:pic>
        <p:nvPicPr>
          <p:cNvPr id="10" name="Picture 9" descr="CC-B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  <p:sp>
        <p:nvSpPr>
          <p:cNvPr id="11" name="ZoneTexte 5"/>
          <p:cNvSpPr txBox="1"/>
          <p:nvPr/>
        </p:nvSpPr>
        <p:spPr>
          <a:xfrm>
            <a:off x="755576" y="2267580"/>
            <a:ext cx="7488832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Entrez ici le prénom puis le nom du chercheur dont vous cherchez les articles </a:t>
            </a:r>
          </a:p>
        </p:txBody>
      </p:sp>
    </p:spTree>
    <p:extLst>
      <p:ext uri="{BB962C8B-B14F-4D97-AF65-F5344CB8AC3E}">
        <p14:creationId xmlns:p14="http://schemas.microsoft.com/office/powerpoint/2010/main" val="1695316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_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858" y="613693"/>
            <a:ext cx="9601200" cy="56956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2268760" y="1700808"/>
            <a:ext cx="6230241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   </a:t>
            </a:r>
            <a:r>
              <a:rPr lang="en-US" sz="2000" dirty="0" smtClean="0">
                <a:solidFill>
                  <a:srgbClr val="33CCCC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Les articles déjà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en </a:t>
            </a:r>
            <a:r>
              <a:rPr lang="en-US" sz="2000" dirty="0" err="1" smtClean="0">
                <a:solidFill>
                  <a:srgbClr val="FF0000"/>
                </a:solidFill>
              </a:rPr>
              <a:t>accès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libre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                                        </a:t>
            </a:r>
            <a:r>
              <a:rPr lang="en-US" sz="2000" dirty="0" err="1" smtClean="0">
                <a:solidFill>
                  <a:srgbClr val="FF0000"/>
                </a:solidFill>
              </a:rPr>
              <a:t>sont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téléchargeables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gratuitement</a:t>
            </a:r>
            <a:r>
              <a:rPr lang="en-US" sz="2000" dirty="0" smtClean="0">
                <a:solidFill>
                  <a:srgbClr val="FF0000"/>
                </a:solidFill>
              </a:rPr>
              <a:t> 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3429000"/>
            <a:ext cx="864096" cy="3693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4571836"/>
            <a:ext cx="792088" cy="3693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5939988"/>
            <a:ext cx="792088" cy="3693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7" name="Picture 6" descr="CC-B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85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15" y="0"/>
            <a:ext cx="873177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9754" y="980728"/>
            <a:ext cx="4790795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Les articles pas encore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en </a:t>
            </a:r>
            <a:r>
              <a:rPr lang="en-US" sz="2000" dirty="0" err="1" smtClean="0">
                <a:solidFill>
                  <a:srgbClr val="FF0000"/>
                </a:solidFill>
              </a:rPr>
              <a:t>accès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libre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peuvent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l</a:t>
            </a:r>
            <a:r>
              <a:rPr lang="en-US" sz="2000" dirty="0" smtClean="0">
                <a:solidFill>
                  <a:srgbClr val="FF0000"/>
                </a:solidFill>
              </a:rPr>
              <a:t>e </a:t>
            </a:r>
            <a:r>
              <a:rPr lang="en-US" sz="2000" dirty="0" err="1" smtClean="0">
                <a:solidFill>
                  <a:srgbClr val="FF0000"/>
                </a:solidFill>
              </a:rPr>
              <a:t>devenir</a:t>
            </a:r>
            <a:r>
              <a:rPr lang="en-US" sz="2000" dirty="0" smtClean="0">
                <a:solidFill>
                  <a:srgbClr val="FF0000"/>
                </a:solidFill>
              </a:rPr>
              <a:t> en </a:t>
            </a:r>
            <a:r>
              <a:rPr lang="en-US" sz="2000" dirty="0" err="1" smtClean="0">
                <a:solidFill>
                  <a:srgbClr val="FF0000"/>
                </a:solidFill>
              </a:rPr>
              <a:t>deux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clics</a:t>
            </a:r>
            <a:r>
              <a:rPr lang="en-US" sz="2000" dirty="0" smtClean="0">
                <a:solidFill>
                  <a:srgbClr val="FF0000"/>
                </a:solidFill>
              </a:rPr>
              <a:t>, et </a:t>
            </a:r>
            <a:r>
              <a:rPr lang="en-US" sz="2000" dirty="0" err="1" smtClean="0">
                <a:solidFill>
                  <a:srgbClr val="FF0000"/>
                </a:solidFill>
              </a:rPr>
              <a:t>ce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gratuitement</a:t>
            </a:r>
            <a:r>
              <a:rPr lang="en-US" sz="2000" dirty="0" smtClean="0">
                <a:solidFill>
                  <a:srgbClr val="FF0000"/>
                </a:solidFill>
              </a:rPr>
              <a:t> 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2843644"/>
            <a:ext cx="864096" cy="3693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3923764"/>
            <a:ext cx="864096" cy="3693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5291916"/>
            <a:ext cx="864096" cy="3693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8" name="Picture 7" descr="CC-B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10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creen Shot 2016-06-07 at 16.49.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09" y="0"/>
            <a:ext cx="785998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13819" y="3402865"/>
            <a:ext cx="240665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i="1" dirty="0" err="1" smtClean="0">
                <a:solidFill>
                  <a:srgbClr val="FF0000"/>
                </a:solidFill>
              </a:rPr>
              <a:t>Dissemin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vérifie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pour </a:t>
            </a:r>
            <a:r>
              <a:rPr lang="en-US" dirty="0" err="1">
                <a:solidFill>
                  <a:srgbClr val="FF0000"/>
                </a:solidFill>
              </a:rPr>
              <a:t>chaque</a:t>
            </a:r>
            <a:r>
              <a:rPr lang="en-US" dirty="0">
                <a:solidFill>
                  <a:srgbClr val="FF0000"/>
                </a:solidFill>
              </a:rPr>
              <a:t> article</a:t>
            </a:r>
          </a:p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quelle</a:t>
            </a:r>
            <a:r>
              <a:rPr lang="en-US" dirty="0" smtClean="0">
                <a:solidFill>
                  <a:srgbClr val="FF0000"/>
                </a:solidFill>
              </a:rPr>
              <a:t> version le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`</a:t>
            </a:r>
            <a:r>
              <a:rPr lang="en-US" dirty="0" err="1" smtClean="0">
                <a:solidFill>
                  <a:srgbClr val="FF0000"/>
                </a:solidFill>
              </a:rPr>
              <a:t>publicheur</a:t>
            </a:r>
            <a:r>
              <a:rPr lang="en-US" dirty="0" smtClean="0">
                <a:solidFill>
                  <a:srgbClr val="FF0000"/>
                </a:solidFill>
              </a:rPr>
              <a:t>’ de 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a revue </a:t>
            </a:r>
          </a:p>
          <a:p>
            <a:pPr algn="ctr"/>
            <a:r>
              <a:rPr lang="en-US" dirty="0" err="1">
                <a:solidFill>
                  <a:srgbClr val="FF0000"/>
                </a:solidFill>
              </a:rPr>
              <a:t>a</a:t>
            </a:r>
            <a:r>
              <a:rPr lang="en-US" dirty="0" err="1" smtClean="0">
                <a:solidFill>
                  <a:srgbClr val="FF0000"/>
                </a:solidFill>
              </a:rPr>
              <a:t>utorise</a:t>
            </a:r>
            <a:r>
              <a:rPr lang="en-US" dirty="0" smtClean="0">
                <a:solidFill>
                  <a:srgbClr val="FF0000"/>
                </a:solidFill>
              </a:rPr>
              <a:t> le </a:t>
            </a:r>
            <a:r>
              <a:rPr lang="en-US" dirty="0" err="1" smtClean="0">
                <a:solidFill>
                  <a:srgbClr val="FF0000"/>
                </a:solidFill>
              </a:rPr>
              <a:t>dépôt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802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2400" y="-1524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Comment déposer votre article 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6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pic>
        <p:nvPicPr>
          <p:cNvPr id="4" name="Image 3" descr="U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12776"/>
            <a:ext cx="7543800" cy="57108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9025" y="908720"/>
            <a:ext cx="618265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28C191"/>
                </a:solidFill>
              </a:rPr>
              <a:t>Les auteurs </a:t>
            </a:r>
            <a:r>
              <a:rPr lang="en-US" sz="2000" dirty="0" err="1" smtClean="0">
                <a:solidFill>
                  <a:srgbClr val="28C191"/>
                </a:solidFill>
              </a:rPr>
              <a:t>doivent</a:t>
            </a:r>
            <a:r>
              <a:rPr lang="en-US" sz="2000" dirty="0" smtClean="0">
                <a:solidFill>
                  <a:srgbClr val="28C191"/>
                </a:solidFill>
              </a:rPr>
              <a:t> </a:t>
            </a:r>
            <a:r>
              <a:rPr lang="en-US" sz="2000" dirty="0" err="1" smtClean="0">
                <a:solidFill>
                  <a:srgbClr val="28C191"/>
                </a:solidFill>
              </a:rPr>
              <a:t>s’enregistrer</a:t>
            </a:r>
            <a:r>
              <a:rPr lang="en-US" sz="2000" dirty="0" smtClean="0">
                <a:solidFill>
                  <a:srgbClr val="28C191"/>
                </a:solidFill>
              </a:rPr>
              <a:t> </a:t>
            </a:r>
            <a:r>
              <a:rPr lang="en-US" sz="2000" dirty="0" err="1" smtClean="0">
                <a:solidFill>
                  <a:srgbClr val="28C191"/>
                </a:solidFill>
              </a:rPr>
              <a:t>ou</a:t>
            </a:r>
            <a:r>
              <a:rPr lang="en-US" sz="2000" dirty="0" smtClean="0">
                <a:solidFill>
                  <a:srgbClr val="28C191"/>
                </a:solidFill>
              </a:rPr>
              <a:t> </a:t>
            </a:r>
            <a:r>
              <a:rPr lang="en-US" sz="2000" dirty="0" err="1" smtClean="0">
                <a:solidFill>
                  <a:srgbClr val="28C191"/>
                </a:solidFill>
              </a:rPr>
              <a:t>s’identifier</a:t>
            </a:r>
            <a:r>
              <a:rPr lang="en-US" sz="2000" dirty="0" smtClean="0">
                <a:solidFill>
                  <a:srgbClr val="28C191"/>
                </a:solidFill>
              </a:rPr>
              <a:t> via ORCID</a:t>
            </a:r>
          </a:p>
          <a:p>
            <a:pPr algn="ctr"/>
            <a:r>
              <a:rPr lang="en-US" sz="2000" dirty="0" smtClean="0">
                <a:solidFill>
                  <a:srgbClr val="28C191"/>
                </a:solidFill>
              </a:rPr>
              <a:t>pour </a:t>
            </a:r>
            <a:r>
              <a:rPr lang="en-US" sz="2000" dirty="0" err="1" smtClean="0">
                <a:solidFill>
                  <a:srgbClr val="28C191"/>
                </a:solidFill>
              </a:rPr>
              <a:t>être</a:t>
            </a:r>
            <a:r>
              <a:rPr lang="en-US" sz="2000" dirty="0" smtClean="0">
                <a:solidFill>
                  <a:srgbClr val="28C191"/>
                </a:solidFill>
              </a:rPr>
              <a:t> </a:t>
            </a:r>
            <a:r>
              <a:rPr lang="en-US" sz="2000" dirty="0" err="1" smtClean="0">
                <a:solidFill>
                  <a:srgbClr val="28C191"/>
                </a:solidFill>
              </a:rPr>
              <a:t>autorisés</a:t>
            </a:r>
            <a:r>
              <a:rPr lang="en-US" sz="2000" dirty="0" smtClean="0">
                <a:solidFill>
                  <a:srgbClr val="28C191"/>
                </a:solidFill>
              </a:rPr>
              <a:t> </a:t>
            </a:r>
            <a:r>
              <a:rPr lang="en-US" sz="2000" dirty="0" err="1" smtClean="0">
                <a:solidFill>
                  <a:srgbClr val="28C191"/>
                </a:solidFill>
              </a:rPr>
              <a:t>à</a:t>
            </a:r>
            <a:r>
              <a:rPr lang="en-US" sz="2000" dirty="0" smtClean="0">
                <a:solidFill>
                  <a:srgbClr val="28C191"/>
                </a:solidFill>
              </a:rPr>
              <a:t> </a:t>
            </a:r>
            <a:r>
              <a:rPr lang="en-US" sz="2000" dirty="0" err="1" smtClean="0">
                <a:solidFill>
                  <a:srgbClr val="28C191"/>
                </a:solidFill>
              </a:rPr>
              <a:t>déposer</a:t>
            </a:r>
            <a:r>
              <a:rPr lang="en-US" sz="2000" dirty="0" smtClean="0">
                <a:solidFill>
                  <a:srgbClr val="28C191"/>
                </a:solidFill>
              </a:rPr>
              <a:t> </a:t>
            </a:r>
            <a:r>
              <a:rPr lang="en-US" sz="2000" dirty="0" err="1" smtClean="0">
                <a:solidFill>
                  <a:srgbClr val="28C191"/>
                </a:solidFill>
              </a:rPr>
              <a:t>leur</a:t>
            </a:r>
            <a:r>
              <a:rPr lang="en-US" sz="2000" dirty="0" smtClean="0">
                <a:solidFill>
                  <a:srgbClr val="28C191"/>
                </a:solidFill>
              </a:rPr>
              <a:t> article.</a:t>
            </a:r>
            <a:endParaRPr lang="en-US" sz="2000" dirty="0">
              <a:solidFill>
                <a:srgbClr val="28C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91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7"/>
          <p:cNvSpPr txBox="1">
            <a:spLocks/>
          </p:cNvSpPr>
          <p:nvPr/>
        </p:nvSpPr>
        <p:spPr>
          <a:xfrm>
            <a:off x="35496" y="476672"/>
            <a:ext cx="8928991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914400">
              <a:lnSpc>
                <a:spcPct val="90000"/>
              </a:lnSpc>
              <a:spcBef>
                <a:spcPct val="20000"/>
              </a:spcBef>
              <a:buClr>
                <a:srgbClr val="BD575C"/>
              </a:buClr>
              <a:defRPr/>
            </a:pPr>
            <a:r>
              <a:rPr lang="fr-FR" sz="2400" dirty="0" smtClean="0">
                <a:solidFill>
                  <a:srgbClr val="000090"/>
                </a:solidFill>
              </a:rPr>
              <a:t>Publier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dirty="0">
                <a:solidFill>
                  <a:srgbClr val="000000"/>
                </a:solidFill>
              </a:rPr>
              <a:t>d</a:t>
            </a:r>
            <a:r>
              <a:rPr lang="fr-FR" sz="2400" dirty="0" smtClean="0">
                <a:solidFill>
                  <a:srgbClr val="000000"/>
                </a:solidFill>
              </a:rPr>
              <a:t>es </a:t>
            </a:r>
            <a:r>
              <a:rPr lang="fr-FR" sz="2400" dirty="0">
                <a:solidFill>
                  <a:srgbClr val="000000"/>
                </a:solidFill>
              </a:rPr>
              <a:t>résultats </a:t>
            </a:r>
            <a:r>
              <a:rPr lang="fr-FR" sz="2400" dirty="0" smtClean="0">
                <a:solidFill>
                  <a:srgbClr val="000000"/>
                </a:solidFill>
              </a:rPr>
              <a:t>de la recherche </a:t>
            </a:r>
            <a:r>
              <a:rPr lang="fr-FR" sz="2400" dirty="0" smtClean="0"/>
              <a:t>signifie</a:t>
            </a:r>
            <a:r>
              <a:rPr lang="fr-FR" sz="2400" dirty="0" smtClean="0">
                <a:solidFill>
                  <a:srgbClr val="000000"/>
                </a:solidFill>
              </a:rPr>
              <a:t> les </a:t>
            </a:r>
            <a:r>
              <a:rPr lang="fr-FR" sz="2400" dirty="0" smtClean="0">
                <a:solidFill>
                  <a:srgbClr val="0000FF"/>
                </a:solidFill>
              </a:rPr>
              <a:t>rendre publics</a:t>
            </a:r>
            <a:r>
              <a:rPr lang="fr-FR" sz="2400" dirty="0" smtClean="0"/>
              <a:t>,</a:t>
            </a:r>
          </a:p>
          <a:p>
            <a:pPr lvl="0" algn="ctr" defTabSz="914400">
              <a:lnSpc>
                <a:spcPct val="90000"/>
              </a:lnSpc>
              <a:spcBef>
                <a:spcPct val="20000"/>
              </a:spcBef>
              <a:buClr>
                <a:srgbClr val="BD575C"/>
              </a:buClr>
              <a:defRPr/>
            </a:pPr>
            <a:r>
              <a:rPr lang="fr-FR" sz="2400" dirty="0"/>
              <a:t>a</a:t>
            </a:r>
            <a:r>
              <a:rPr lang="fr-FR" sz="2400" dirty="0" smtClean="0"/>
              <a:t>fin d’être </a:t>
            </a:r>
            <a:r>
              <a:rPr lang="fr-FR" sz="2400" dirty="0" smtClean="0">
                <a:solidFill>
                  <a:srgbClr val="0000FF"/>
                </a:solidFill>
              </a:rPr>
              <a:t>vérifiés</a:t>
            </a:r>
            <a:r>
              <a:rPr lang="fr-FR" sz="2400" dirty="0" smtClean="0"/>
              <a:t>,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dirty="0" smtClean="0">
                <a:solidFill>
                  <a:srgbClr val="0000FF"/>
                </a:solidFill>
              </a:rPr>
              <a:t>clarifiés</a:t>
            </a:r>
            <a:r>
              <a:rPr lang="fr-FR" sz="2400" dirty="0" smtClean="0">
                <a:solidFill>
                  <a:srgbClr val="000000"/>
                </a:solidFill>
              </a:rPr>
              <a:t>,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dirty="0" smtClean="0">
                <a:solidFill>
                  <a:srgbClr val="0000FF"/>
                </a:solidFill>
              </a:rPr>
              <a:t>diffusés</a:t>
            </a:r>
            <a:r>
              <a:rPr lang="fr-FR" sz="2400" dirty="0" smtClean="0">
                <a:solidFill>
                  <a:srgbClr val="000000"/>
                </a:solidFill>
              </a:rPr>
              <a:t>,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dirty="0" smtClean="0">
                <a:solidFill>
                  <a:srgbClr val="0000FF"/>
                </a:solidFill>
              </a:rPr>
              <a:t>utilisés</a:t>
            </a:r>
            <a:r>
              <a:rPr lang="fr-FR" sz="2400" dirty="0" smtClean="0">
                <a:solidFill>
                  <a:srgbClr val="000000"/>
                </a:solidFill>
              </a:rPr>
              <a:t> et </a:t>
            </a:r>
            <a:r>
              <a:rPr lang="fr-FR" sz="2400" dirty="0" smtClean="0">
                <a:solidFill>
                  <a:srgbClr val="0000FF"/>
                </a:solidFill>
              </a:rPr>
              <a:t>améliorés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dirty="0" smtClean="0"/>
              <a:t>par d’autres.</a:t>
            </a:r>
            <a:endParaRPr lang="fr-FR" sz="2400" dirty="0"/>
          </a:p>
        </p:txBody>
      </p:sp>
      <p:sp>
        <p:nvSpPr>
          <p:cNvPr id="6" name="Espace réservé du contenu 27"/>
          <p:cNvSpPr txBox="1">
            <a:spLocks/>
          </p:cNvSpPr>
          <p:nvPr/>
        </p:nvSpPr>
        <p:spPr>
          <a:xfrm>
            <a:off x="0" y="3096344"/>
            <a:ext cx="9108504" cy="29249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fr-FR" sz="2800" dirty="0" smtClean="0">
              <a:solidFill>
                <a:srgbClr val="28C191"/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fr-FR" sz="9600" dirty="0" smtClean="0"/>
              <a:t>Un</a:t>
            </a:r>
            <a:r>
              <a:rPr lang="fr-FR" sz="9600" dirty="0" smtClean="0">
                <a:solidFill>
                  <a:srgbClr val="28C191"/>
                </a:solidFill>
              </a:rPr>
              <a:t> pair </a:t>
            </a:r>
            <a:r>
              <a:rPr lang="fr-FR" sz="9600" dirty="0" smtClean="0">
                <a:solidFill>
                  <a:srgbClr val="000000"/>
                </a:solidFill>
              </a:rPr>
              <a:t>est un</a:t>
            </a:r>
            <a:r>
              <a:rPr lang="fr-FR" sz="9600" b="1" dirty="0" smtClean="0">
                <a:solidFill>
                  <a:srgbClr val="000000"/>
                </a:solidFill>
              </a:rPr>
              <a:t> </a:t>
            </a:r>
            <a:r>
              <a:rPr lang="fr-FR" sz="9600" dirty="0" smtClean="0">
                <a:solidFill>
                  <a:srgbClr val="000000"/>
                </a:solidFill>
              </a:rPr>
              <a:t> </a:t>
            </a:r>
            <a:r>
              <a:rPr lang="fr-FR" sz="9600" dirty="0" smtClean="0">
                <a:solidFill>
                  <a:srgbClr val="28C191"/>
                </a:solidFill>
              </a:rPr>
              <a:t>chercheur en activité spécialiste du sujet </a:t>
            </a:r>
            <a:r>
              <a:rPr lang="fr-FR" sz="9600" dirty="0" smtClean="0"/>
              <a:t>de la revue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fr-FR" sz="9600" dirty="0"/>
              <a:t>c</a:t>
            </a:r>
            <a:r>
              <a:rPr lang="fr-FR" sz="9600" dirty="0" smtClean="0"/>
              <a:t>apable de </a:t>
            </a:r>
            <a:r>
              <a:rPr lang="fr-FR" sz="9600" dirty="0" smtClean="0">
                <a:solidFill>
                  <a:srgbClr val="28C191"/>
                </a:solidFill>
              </a:rPr>
              <a:t>vérifier que les idées et résultats </a:t>
            </a:r>
            <a:r>
              <a:rPr lang="fr-FR" sz="9600" dirty="0" smtClean="0">
                <a:solidFill>
                  <a:srgbClr val="000000"/>
                </a:solidFill>
              </a:rPr>
              <a:t>présentés dans l’article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fr-FR" sz="9600" dirty="0" smtClean="0">
                <a:solidFill>
                  <a:srgbClr val="28C191"/>
                </a:solidFill>
              </a:rPr>
              <a:t>sont</a:t>
            </a:r>
            <a:r>
              <a:rPr lang="fr-FR" sz="9600" dirty="0" smtClean="0"/>
              <a:t> </a:t>
            </a:r>
            <a:r>
              <a:rPr lang="fr-FR" sz="9600" dirty="0" smtClean="0">
                <a:solidFill>
                  <a:srgbClr val="28C191"/>
                </a:solidFill>
              </a:rPr>
              <a:t>originaux</a:t>
            </a:r>
            <a:r>
              <a:rPr lang="fr-FR" sz="9600" dirty="0" smtClean="0">
                <a:solidFill>
                  <a:srgbClr val="000000"/>
                </a:solidFill>
              </a:rPr>
              <a:t>,</a:t>
            </a:r>
            <a:r>
              <a:rPr lang="fr-FR" sz="9600" dirty="0" smtClean="0">
                <a:solidFill>
                  <a:srgbClr val="28C191"/>
                </a:solidFill>
              </a:rPr>
              <a:t> valides</a:t>
            </a:r>
            <a:r>
              <a:rPr lang="fr-FR" sz="9600" dirty="0" smtClean="0">
                <a:solidFill>
                  <a:srgbClr val="000000"/>
                </a:solidFill>
              </a:rPr>
              <a:t> et </a:t>
            </a:r>
            <a:r>
              <a:rPr lang="fr-FR" sz="9600" dirty="0">
                <a:solidFill>
                  <a:srgbClr val="000000"/>
                </a:solidFill>
              </a:rPr>
              <a:t>suffisamment</a:t>
            </a:r>
            <a:r>
              <a:rPr lang="fr-FR" sz="9600" dirty="0">
                <a:solidFill>
                  <a:srgbClr val="28C191"/>
                </a:solidFill>
              </a:rPr>
              <a:t> </a:t>
            </a:r>
            <a:r>
              <a:rPr lang="fr-FR" sz="9600" dirty="0" smtClean="0">
                <a:solidFill>
                  <a:srgbClr val="28C191"/>
                </a:solidFill>
              </a:rPr>
              <a:t>pertinents</a:t>
            </a:r>
            <a:r>
              <a:rPr lang="fr-FR" sz="9600" dirty="0" smtClean="0"/>
              <a:t> pour être publiés.</a:t>
            </a:r>
            <a:r>
              <a:rPr lang="fr-FR" sz="9600" dirty="0" smtClean="0">
                <a:solidFill>
                  <a:srgbClr val="28C191"/>
                </a:solidFill>
              </a:rPr>
              <a:t> </a:t>
            </a:r>
            <a:endParaRPr lang="fr-FR" sz="9600" dirty="0" smtClean="0">
              <a:solidFill>
                <a:srgbClr val="000000"/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fr-FR" sz="9600" dirty="0" smtClean="0">
                <a:solidFill>
                  <a:srgbClr val="000000"/>
                </a:solidFill>
              </a:rPr>
              <a:t>Leur rôle est de </a:t>
            </a:r>
            <a:r>
              <a:rPr lang="fr-FR" sz="9600" dirty="0" smtClean="0">
                <a:solidFill>
                  <a:srgbClr val="28C191"/>
                </a:solidFill>
              </a:rPr>
              <a:t>corriger les erreurs </a:t>
            </a:r>
            <a:r>
              <a:rPr lang="fr-FR" sz="9600" dirty="0" smtClean="0">
                <a:solidFill>
                  <a:srgbClr val="000000"/>
                </a:solidFill>
              </a:rPr>
              <a:t>et</a:t>
            </a:r>
            <a:r>
              <a:rPr lang="fr-FR" sz="9600" dirty="0" smtClean="0">
                <a:solidFill>
                  <a:srgbClr val="28C191"/>
                </a:solidFill>
              </a:rPr>
              <a:t> suggérer des améliorations</a:t>
            </a:r>
            <a:r>
              <a:rPr lang="fr-FR" sz="9600" dirty="0" smtClean="0"/>
              <a:t>.</a:t>
            </a:r>
            <a:r>
              <a:rPr lang="fr-FR" sz="9600" dirty="0" smtClean="0">
                <a:solidFill>
                  <a:srgbClr val="000000"/>
                </a:solidFill>
              </a:rPr>
              <a:t>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fr-FR" sz="9600" dirty="0" smtClean="0">
                <a:solidFill>
                  <a:srgbClr val="000000"/>
                </a:solidFill>
              </a:rPr>
              <a:t>Ils agissent en tant qu’</a:t>
            </a:r>
            <a:r>
              <a:rPr lang="fr-FR" sz="9600" dirty="0" smtClean="0">
                <a:solidFill>
                  <a:srgbClr val="FF0000"/>
                </a:solidFill>
              </a:rPr>
              <a:t>éditeur</a:t>
            </a:r>
            <a:r>
              <a:rPr lang="fr-FR" sz="9600" dirty="0" smtClean="0">
                <a:solidFill>
                  <a:srgbClr val="000000"/>
                </a:solidFill>
              </a:rPr>
              <a:t> (`editor’) ou </a:t>
            </a:r>
            <a:r>
              <a:rPr lang="fr-FR" sz="9600" dirty="0" smtClean="0">
                <a:solidFill>
                  <a:srgbClr val="FF0000"/>
                </a:solidFill>
              </a:rPr>
              <a:t>évaluateur</a:t>
            </a:r>
            <a:r>
              <a:rPr lang="fr-FR" sz="9600" dirty="0" smtClean="0">
                <a:solidFill>
                  <a:srgbClr val="000000"/>
                </a:solidFill>
              </a:rPr>
              <a:t> (`referee’)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fr-FR" sz="9600" dirty="0" smtClean="0"/>
              <a:t>puis </a:t>
            </a:r>
            <a:r>
              <a:rPr lang="fr-FR" sz="9600" dirty="0" smtClean="0">
                <a:solidFill>
                  <a:srgbClr val="FF0000"/>
                </a:solidFill>
              </a:rPr>
              <a:t>transmettent les articles acceptés au </a:t>
            </a:r>
            <a:r>
              <a:rPr lang="fr-FR" sz="9600" dirty="0" err="1" smtClean="0">
                <a:solidFill>
                  <a:srgbClr val="FF0000"/>
                </a:solidFill>
              </a:rPr>
              <a:t>publicheur</a:t>
            </a:r>
            <a:r>
              <a:rPr lang="fr-FR" sz="9600" dirty="0" smtClean="0">
                <a:solidFill>
                  <a:srgbClr val="FF0000"/>
                </a:solidFill>
              </a:rPr>
              <a:t> </a:t>
            </a:r>
            <a:r>
              <a:rPr lang="fr-FR" sz="9600" dirty="0" smtClean="0"/>
              <a:t>(`</a:t>
            </a:r>
            <a:r>
              <a:rPr lang="fr-FR" sz="9600" dirty="0" err="1" smtClean="0"/>
              <a:t>publisher</a:t>
            </a:r>
            <a:r>
              <a:rPr lang="fr-FR" sz="9600" dirty="0" smtClean="0"/>
              <a:t>’) </a:t>
            </a:r>
            <a:r>
              <a:rPr lang="fr-FR" sz="9600" dirty="0" smtClean="0">
                <a:solidFill>
                  <a:srgbClr val="000000"/>
                </a:solidFill>
              </a:rPr>
              <a:t>.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fr-FR" sz="9600" dirty="0" smtClean="0"/>
              <a:t>Afin de préserver leur objectivité,</a:t>
            </a:r>
            <a:r>
              <a:rPr lang="fr-FR" sz="9600" dirty="0" smtClean="0">
                <a:solidFill>
                  <a:srgbClr val="FF0000"/>
                </a:solidFill>
              </a:rPr>
              <a:t> </a:t>
            </a:r>
            <a:r>
              <a:rPr lang="fr-FR" sz="9600" dirty="0" smtClean="0">
                <a:solidFill>
                  <a:srgbClr val="000090"/>
                </a:solidFill>
              </a:rPr>
              <a:t>les pairs doivent être</a:t>
            </a:r>
            <a:r>
              <a:rPr lang="fr-FR" sz="9600" dirty="0">
                <a:solidFill>
                  <a:srgbClr val="000090"/>
                </a:solidFill>
              </a:rPr>
              <a:t> indépendants</a:t>
            </a:r>
            <a:endParaRPr lang="fr-FR" sz="9600" dirty="0" smtClean="0">
              <a:solidFill>
                <a:srgbClr val="000090"/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fr-FR" sz="9600" dirty="0" smtClean="0">
                <a:solidFill>
                  <a:srgbClr val="000090"/>
                </a:solidFill>
              </a:rPr>
              <a:t>du `</a:t>
            </a:r>
            <a:r>
              <a:rPr lang="fr-FR" sz="9600" dirty="0" err="1" smtClean="0">
                <a:solidFill>
                  <a:srgbClr val="000090"/>
                </a:solidFill>
              </a:rPr>
              <a:t>publicheur</a:t>
            </a:r>
            <a:r>
              <a:rPr lang="fr-FR" sz="9600" dirty="0" smtClean="0">
                <a:solidFill>
                  <a:srgbClr val="000090"/>
                </a:solidFill>
              </a:rPr>
              <a:t>’ </a:t>
            </a:r>
            <a:r>
              <a:rPr lang="fr-FR" sz="9600" dirty="0" smtClean="0">
                <a:solidFill>
                  <a:srgbClr val="000000"/>
                </a:solidFill>
              </a:rPr>
              <a:t>et non rétribués par celui-ci (`editor in </a:t>
            </a:r>
            <a:r>
              <a:rPr lang="fr-FR" sz="9600" dirty="0" err="1" smtClean="0">
                <a:solidFill>
                  <a:srgbClr val="000000"/>
                </a:solidFill>
              </a:rPr>
              <a:t>residence</a:t>
            </a:r>
            <a:r>
              <a:rPr lang="fr-FR" sz="9600" dirty="0" smtClean="0">
                <a:solidFill>
                  <a:srgbClr val="000000"/>
                </a:solidFill>
              </a:rPr>
              <a:t>’)</a:t>
            </a:r>
            <a:r>
              <a:rPr lang="fr-FR" sz="9600" dirty="0" smtClean="0"/>
              <a:t>.</a:t>
            </a:r>
          </a:p>
          <a:p>
            <a:pPr marL="0" indent="0">
              <a:buFont typeface="Arial"/>
              <a:buNone/>
            </a:pPr>
            <a:endParaRPr lang="fr-FR" sz="2800" dirty="0" smtClean="0"/>
          </a:p>
          <a:p>
            <a:pPr marL="0" indent="0">
              <a:buFont typeface="Arial"/>
              <a:buNone/>
            </a:pPr>
            <a:endParaRPr lang="fr-FR" sz="2800" dirty="0" smtClean="0"/>
          </a:p>
          <a:p>
            <a:pPr marL="0" indent="0">
              <a:buFont typeface="Arial"/>
              <a:buNone/>
            </a:pPr>
            <a:endParaRPr lang="fr-FR" sz="3000" dirty="0" smtClean="0"/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" y="-90264"/>
            <a:ext cx="910850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Définitions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9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10" name="Espace réservé du contenu 27"/>
          <p:cNvSpPr txBox="1">
            <a:spLocks/>
          </p:cNvSpPr>
          <p:nvPr/>
        </p:nvSpPr>
        <p:spPr>
          <a:xfrm>
            <a:off x="179513" y="1916832"/>
            <a:ext cx="8722968" cy="13269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 defTabSz="914400">
              <a:lnSpc>
                <a:spcPct val="90000"/>
              </a:lnSpc>
              <a:spcBef>
                <a:spcPct val="20000"/>
              </a:spcBef>
              <a:buClr>
                <a:srgbClr val="BD575C"/>
              </a:buClr>
              <a:defRPr/>
            </a:pPr>
            <a:r>
              <a:rPr lang="fr-FR" sz="2400" dirty="0" smtClean="0"/>
              <a:t>La publication d’articles dans des </a:t>
            </a:r>
            <a:r>
              <a:rPr lang="fr-FR" sz="2400" dirty="0" smtClean="0">
                <a:solidFill>
                  <a:srgbClr val="FF0000"/>
                </a:solidFill>
              </a:rPr>
              <a:t>revues à comité de lecture</a:t>
            </a:r>
          </a:p>
          <a:p>
            <a:pPr lvl="0" algn="ctr" defTabSz="914400">
              <a:lnSpc>
                <a:spcPct val="90000"/>
              </a:lnSpc>
              <a:spcBef>
                <a:spcPct val="20000"/>
              </a:spcBef>
              <a:buClr>
                <a:srgbClr val="BD575C"/>
              </a:buClr>
              <a:defRPr/>
            </a:pP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smtClean="0">
                <a:solidFill>
                  <a:srgbClr val="000000"/>
                </a:solidFill>
              </a:rPr>
              <a:t>est la </a:t>
            </a:r>
            <a:r>
              <a:rPr lang="fr-FR" sz="2400" dirty="0" smtClean="0">
                <a:solidFill>
                  <a:srgbClr val="FF0000"/>
                </a:solidFill>
              </a:rPr>
              <a:t>colonne vertébrale </a:t>
            </a:r>
            <a:r>
              <a:rPr lang="fr-FR" sz="2400" dirty="0" smtClean="0">
                <a:solidFill>
                  <a:srgbClr val="000000"/>
                </a:solidFill>
              </a:rPr>
              <a:t>qui </a:t>
            </a:r>
            <a:r>
              <a:rPr lang="fr-FR" sz="2400" dirty="0" smtClean="0"/>
              <a:t>assure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smtClean="0">
                <a:solidFill>
                  <a:srgbClr val="000000"/>
                </a:solidFill>
              </a:rPr>
              <a:t>la</a:t>
            </a:r>
            <a:r>
              <a:rPr lang="fr-FR" sz="2400" dirty="0" smtClean="0">
                <a:solidFill>
                  <a:srgbClr val="FF0000"/>
                </a:solidFill>
              </a:rPr>
              <a:t> validation collective </a:t>
            </a:r>
          </a:p>
          <a:p>
            <a:pPr lvl="0" algn="ctr" defTabSz="914400">
              <a:lnSpc>
                <a:spcPct val="90000"/>
              </a:lnSpc>
              <a:spcBef>
                <a:spcPct val="20000"/>
              </a:spcBef>
              <a:buClr>
                <a:srgbClr val="BD575C"/>
              </a:buClr>
              <a:defRPr/>
            </a:pPr>
            <a:r>
              <a:rPr lang="fr-FR" sz="2400" dirty="0">
                <a:solidFill>
                  <a:srgbClr val="000000"/>
                </a:solidFill>
              </a:rPr>
              <a:t>d</a:t>
            </a:r>
            <a:r>
              <a:rPr lang="fr-FR" sz="2400" dirty="0" smtClean="0">
                <a:solidFill>
                  <a:srgbClr val="000000"/>
                </a:solidFill>
              </a:rPr>
              <a:t>es articles de recherche</a:t>
            </a:r>
            <a:r>
              <a:rPr lang="fr-FR" sz="2400" dirty="0" smtClean="0">
                <a:solidFill>
                  <a:srgbClr val="FF0000"/>
                </a:solidFill>
              </a:rPr>
              <a:t> grâce à l’évaluation par les pairs</a:t>
            </a:r>
            <a:r>
              <a:rPr lang="fr-FR" sz="2400" dirty="0" smtClean="0">
                <a:solidFill>
                  <a:srgbClr val="000000"/>
                </a:solidFill>
              </a:rPr>
              <a:t>.</a:t>
            </a:r>
            <a:endParaRPr lang="fr-FR" sz="2400" dirty="0">
              <a:solidFill>
                <a:srgbClr val="000000"/>
              </a:solidFill>
            </a:endParaRPr>
          </a:p>
        </p:txBody>
      </p:sp>
      <p:pic>
        <p:nvPicPr>
          <p:cNvPr id="7" name="Picture 6" descr="CC-B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98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_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" y="0"/>
            <a:ext cx="827532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728524" y="3505200"/>
            <a:ext cx="2087343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ln>
                  <a:solidFill>
                    <a:srgbClr val="FF0000"/>
                  </a:solidFill>
                </a:ln>
              </a:rPr>
              <a:t>Choisissez la version</a:t>
            </a:r>
          </a:p>
          <a:p>
            <a:pPr algn="ctr"/>
            <a:r>
              <a:rPr lang="fr-FR" dirty="0">
                <a:ln>
                  <a:solidFill>
                    <a:srgbClr val="FF0000"/>
                  </a:solidFill>
                </a:ln>
              </a:rPr>
              <a:t>q</a:t>
            </a:r>
            <a:r>
              <a:rPr lang="fr-FR" dirty="0" smtClean="0">
                <a:ln>
                  <a:solidFill>
                    <a:srgbClr val="FF0000"/>
                  </a:solidFill>
                </a:ln>
              </a:rPr>
              <a:t>ue vous souhaitez</a:t>
            </a:r>
          </a:p>
          <a:p>
            <a:pPr algn="ctr"/>
            <a:r>
              <a:rPr lang="fr-FR" dirty="0" smtClean="0">
                <a:ln>
                  <a:solidFill>
                    <a:srgbClr val="FF0000"/>
                  </a:solidFill>
                </a:ln>
              </a:rPr>
              <a:t>déposer</a:t>
            </a: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H="1">
            <a:off x="5890324" y="3886199"/>
            <a:ext cx="838200" cy="30479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793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creen Shot 2016-06-07 at 16.49.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95250"/>
            <a:ext cx="9017000" cy="66675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732240" y="3861048"/>
            <a:ext cx="1326004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ln>
                  <a:solidFill>
                    <a:srgbClr val="FF0000"/>
                  </a:solidFill>
                </a:ln>
              </a:rPr>
              <a:t>Second click</a:t>
            </a:r>
          </a:p>
          <a:p>
            <a:pPr algn="ctr"/>
            <a:r>
              <a:rPr lang="fr-FR" dirty="0">
                <a:ln>
                  <a:solidFill>
                    <a:srgbClr val="FF0000"/>
                  </a:solidFill>
                </a:ln>
              </a:rPr>
              <a:t>t</a:t>
            </a:r>
            <a:r>
              <a:rPr lang="fr-FR" dirty="0" smtClean="0">
                <a:ln>
                  <a:solidFill>
                    <a:srgbClr val="FF0000"/>
                  </a:solidFill>
                </a:ln>
              </a:rPr>
              <a:t>o </a:t>
            </a:r>
            <a:r>
              <a:rPr lang="fr-FR" dirty="0" err="1" smtClean="0">
                <a:ln>
                  <a:solidFill>
                    <a:srgbClr val="FF0000"/>
                  </a:solidFill>
                </a:ln>
              </a:rPr>
              <a:t>deposit</a:t>
            </a:r>
            <a:endParaRPr lang="fr-FR" dirty="0" smtClean="0">
              <a:ln>
                <a:solidFill>
                  <a:srgbClr val="FF0000"/>
                </a:solidFill>
              </a:ln>
            </a:endParaRPr>
          </a:p>
          <a:p>
            <a:pPr algn="ctr"/>
            <a:r>
              <a:rPr lang="fr-FR" dirty="0">
                <a:ln>
                  <a:solidFill>
                    <a:srgbClr val="FF0000"/>
                  </a:solidFill>
                </a:ln>
              </a:rPr>
              <a:t>i</a:t>
            </a:r>
            <a:r>
              <a:rPr lang="fr-FR" dirty="0" smtClean="0">
                <a:ln>
                  <a:solidFill>
                    <a:srgbClr val="FF0000"/>
                  </a:solidFill>
                </a:ln>
              </a:rPr>
              <a:t>n </a:t>
            </a:r>
            <a:r>
              <a:rPr lang="fr-FR" i="1" dirty="0" err="1" smtClean="0">
                <a:ln>
                  <a:solidFill>
                    <a:srgbClr val="FF0000"/>
                  </a:solidFill>
                </a:ln>
              </a:rPr>
              <a:t>Zenodo</a:t>
            </a:r>
            <a:endParaRPr lang="fr-FR" dirty="0" smtClean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 flipH="1">
            <a:off x="3855596" y="4363363"/>
            <a:ext cx="2876644" cy="742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505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creen Shot 2016-06-07 at 16.51.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032" y="0"/>
            <a:ext cx="707793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6056" y="3356992"/>
            <a:ext cx="3995936" cy="1754327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Si </a:t>
            </a:r>
            <a:r>
              <a:rPr lang="en-US" b="1" dirty="0" err="1" smtClean="0">
                <a:solidFill>
                  <a:srgbClr val="FF0000"/>
                </a:solidFill>
              </a:rPr>
              <a:t>vous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avez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choisi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Zenodo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votre</a:t>
            </a:r>
            <a:r>
              <a:rPr lang="en-US" b="1" dirty="0" smtClean="0">
                <a:solidFill>
                  <a:srgbClr val="FF0000"/>
                </a:solidFill>
              </a:rPr>
              <a:t> article </a:t>
            </a:r>
          </a:p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est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immédiatement</a:t>
            </a:r>
            <a:r>
              <a:rPr lang="en-US" b="1" dirty="0" smtClean="0">
                <a:solidFill>
                  <a:srgbClr val="FF0000"/>
                </a:solidFill>
              </a:rPr>
              <a:t> en </a:t>
            </a:r>
            <a:r>
              <a:rPr lang="en-US" b="1" dirty="0" err="1" smtClean="0">
                <a:solidFill>
                  <a:srgbClr val="FF0000"/>
                </a:solidFill>
              </a:rPr>
              <a:t>accès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libre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Ce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repositoire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est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développé</a:t>
            </a:r>
            <a:r>
              <a:rPr lang="en-US" b="1" dirty="0">
                <a:solidFill>
                  <a:srgbClr val="FF0000"/>
                </a:solidFill>
              </a:rPr>
              <a:t> au </a:t>
            </a:r>
            <a:r>
              <a:rPr lang="en-US" b="1" i="1" dirty="0">
                <a:solidFill>
                  <a:srgbClr val="FF0000"/>
                </a:solidFill>
              </a:rPr>
              <a:t>CERN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avec le </a:t>
            </a:r>
            <a:r>
              <a:rPr lang="en-US" b="1" dirty="0" err="1">
                <a:solidFill>
                  <a:srgbClr val="FF0000"/>
                </a:solidFill>
              </a:rPr>
              <a:t>logiciel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libre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Invenio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et </a:t>
            </a:r>
            <a:r>
              <a:rPr lang="en-US" b="1" dirty="0" err="1" smtClean="0">
                <a:solidFill>
                  <a:srgbClr val="FF0000"/>
                </a:solidFill>
              </a:rPr>
              <a:t>financé</a:t>
            </a:r>
            <a:r>
              <a:rPr lang="en-US" b="1" dirty="0" smtClean="0">
                <a:solidFill>
                  <a:srgbClr val="FF0000"/>
                </a:solidFill>
              </a:rPr>
              <a:t> par la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Commmision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Européenne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err="1">
                <a:solidFill>
                  <a:srgbClr val="FF0000"/>
                </a:solidFill>
              </a:rPr>
              <a:t>d</a:t>
            </a:r>
            <a:r>
              <a:rPr lang="en-US" b="1" dirty="0" err="1" smtClean="0">
                <a:solidFill>
                  <a:srgbClr val="FF0000"/>
                </a:solidFill>
              </a:rPr>
              <a:t>ans</a:t>
            </a:r>
            <a:r>
              <a:rPr lang="en-US" b="1" dirty="0" smtClean="0">
                <a:solidFill>
                  <a:srgbClr val="FF0000"/>
                </a:solidFill>
              </a:rPr>
              <a:t> le cadre du </a:t>
            </a:r>
            <a:r>
              <a:rPr lang="en-US" b="1" dirty="0" err="1" smtClean="0">
                <a:solidFill>
                  <a:srgbClr val="FF0000"/>
                </a:solidFill>
              </a:rPr>
              <a:t>programme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OpenAIRE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1628800"/>
            <a:ext cx="864096" cy="3693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9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creen Shot 2016-06-07 at 16.52.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718"/>
            <a:ext cx="9144000" cy="624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71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"/>
            <a:ext cx="91440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95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2140"/>
            <a:ext cx="9144000" cy="5653244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52400" y="-1524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119 M articles dont 36 M en accès libre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4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292956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0"/>
            <a:ext cx="8631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71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4228"/>
            <a:ext cx="9144000" cy="617918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" y="-1524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Exemple de dép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ôt dans HAL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5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4143730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0"/>
            <a:ext cx="5697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23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"/>
            <a:ext cx="9144000" cy="6673516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-152400"/>
            <a:ext cx="91440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Exemple de dép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ôt dans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Zenodo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4" name="直線コネクタ 14"/>
          <p:cNvCxnSpPr>
            <a:cxnSpLocks noChangeShapeType="1"/>
          </p:cNvCxnSpPr>
          <p:nvPr/>
        </p:nvCxnSpPr>
        <p:spPr bwMode="auto">
          <a:xfrm>
            <a:off x="-159026" y="990600"/>
            <a:ext cx="954156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266911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-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Qui a accès </a:t>
            </a:r>
            <a:r>
              <a:rPr lang="fr-FR" sz="3300" b="1" smtClean="0">
                <a:solidFill>
                  <a:srgbClr val="FF0000"/>
                </a:solidFill>
                <a:latin typeface="Arial"/>
              </a:rPr>
              <a:t>aux publications 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de recherche?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5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6" name="ZoneTexte 14"/>
          <p:cNvSpPr txBox="1">
            <a:spLocks noChangeArrowheads="1"/>
          </p:cNvSpPr>
          <p:nvPr/>
        </p:nvSpPr>
        <p:spPr bwMode="auto">
          <a:xfrm>
            <a:off x="197296" y="1052736"/>
            <a:ext cx="8839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200" dirty="0" smtClean="0">
                <a:latin typeface="Calibri"/>
              </a:rPr>
              <a:t>Aujourd’hui </a:t>
            </a:r>
            <a:r>
              <a:rPr lang="fr-FR" sz="2200" dirty="0" smtClean="0">
                <a:solidFill>
                  <a:srgbClr val="28C191"/>
                </a:solidFill>
                <a:latin typeface="Calibri"/>
              </a:rPr>
              <a:t>s</a:t>
            </a:r>
            <a:r>
              <a:rPr lang="fr-FR" sz="2200" b="0" dirty="0" smtClean="0">
                <a:solidFill>
                  <a:srgbClr val="28C191"/>
                </a:solidFill>
                <a:latin typeface="Calibri"/>
              </a:rPr>
              <a:t>euls les chercheurs travaillant dans des institutions et des pays suffisamment riches pour pouvoir payer des abonnements très coûteux</a:t>
            </a:r>
            <a:r>
              <a:rPr lang="fr-FR" sz="2200" b="0" dirty="0" smtClean="0">
                <a:latin typeface="Calibri"/>
              </a:rPr>
              <a:t>.</a:t>
            </a:r>
            <a:endParaRPr lang="fr-FR" sz="2200" b="0" dirty="0">
              <a:latin typeface="Calibri"/>
            </a:endParaRPr>
          </a:p>
        </p:txBody>
      </p:sp>
      <p:sp>
        <p:nvSpPr>
          <p:cNvPr id="7" name="ZoneTexte 8"/>
          <p:cNvSpPr txBox="1">
            <a:spLocks noChangeArrowheads="1"/>
          </p:cNvSpPr>
          <p:nvPr/>
        </p:nvSpPr>
        <p:spPr bwMode="auto">
          <a:xfrm>
            <a:off x="107504" y="1801560"/>
            <a:ext cx="8928992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300" dirty="0" smtClean="0">
                <a:latin typeface="Calibri"/>
              </a:rPr>
              <a:t> </a:t>
            </a:r>
            <a:r>
              <a:rPr lang="fr-FR" sz="2200" dirty="0" smtClean="0"/>
              <a:t>Les </a:t>
            </a:r>
            <a:r>
              <a:rPr lang="fr-FR" sz="2200" dirty="0"/>
              <a:t>chercheurs travaillant dans des </a:t>
            </a:r>
            <a:r>
              <a:rPr lang="fr-FR" sz="2200" dirty="0">
                <a:solidFill>
                  <a:srgbClr val="0000FF"/>
                </a:solidFill>
              </a:rPr>
              <a:t>entreprises</a:t>
            </a:r>
            <a:r>
              <a:rPr lang="fr-FR" sz="2200" dirty="0"/>
              <a:t> ou dans des </a:t>
            </a:r>
            <a:r>
              <a:rPr lang="fr-FR" sz="2200" dirty="0" smtClean="0"/>
              <a:t>institutions pauvres, les </a:t>
            </a:r>
            <a:r>
              <a:rPr lang="fr-FR" sz="2200" dirty="0">
                <a:solidFill>
                  <a:srgbClr val="0000FF"/>
                </a:solidFill>
              </a:rPr>
              <a:t>étudiants</a:t>
            </a:r>
            <a:r>
              <a:rPr lang="fr-FR" sz="2200" dirty="0"/>
              <a:t>, les chercheurs </a:t>
            </a:r>
            <a:r>
              <a:rPr lang="fr-FR" sz="2200" dirty="0" smtClean="0">
                <a:solidFill>
                  <a:srgbClr val="0000FF"/>
                </a:solidFill>
              </a:rPr>
              <a:t>retraités</a:t>
            </a:r>
            <a:r>
              <a:rPr lang="fr-FR" sz="2200" dirty="0" smtClean="0"/>
              <a:t>, les </a:t>
            </a:r>
            <a:r>
              <a:rPr lang="fr-FR" sz="2200" dirty="0" smtClean="0">
                <a:solidFill>
                  <a:srgbClr val="0000FF"/>
                </a:solidFill>
              </a:rPr>
              <a:t>enseignants</a:t>
            </a:r>
            <a:r>
              <a:rPr lang="fr-FR" sz="2200" dirty="0" smtClean="0"/>
              <a:t> du secondaire, les</a:t>
            </a:r>
            <a:r>
              <a:rPr lang="fr-FR" sz="2200" dirty="0" smtClean="0">
                <a:solidFill>
                  <a:srgbClr val="0000FF"/>
                </a:solidFill>
              </a:rPr>
              <a:t> journalistes </a:t>
            </a:r>
            <a:r>
              <a:rPr lang="fr-FR" sz="2200" dirty="0"/>
              <a:t>et </a:t>
            </a:r>
            <a:r>
              <a:rPr lang="fr-FR" sz="2200" dirty="0" smtClean="0"/>
              <a:t>la </a:t>
            </a:r>
            <a:r>
              <a:rPr lang="fr-FR" sz="2200" dirty="0" smtClean="0">
                <a:solidFill>
                  <a:srgbClr val="0000FF"/>
                </a:solidFill>
              </a:rPr>
              <a:t>majorité des contribuables </a:t>
            </a:r>
            <a:r>
              <a:rPr lang="fr-FR" sz="2200" dirty="0"/>
              <a:t>qui financent la recherche publique </a:t>
            </a:r>
            <a:r>
              <a:rPr lang="fr-FR" sz="2200" dirty="0" smtClean="0">
                <a:solidFill>
                  <a:srgbClr val="0000FF"/>
                </a:solidFill>
              </a:rPr>
              <a:t>n’y ont </a:t>
            </a:r>
            <a:r>
              <a:rPr lang="fr-FR" sz="2200" dirty="0">
                <a:solidFill>
                  <a:srgbClr val="0000FF"/>
                </a:solidFill>
              </a:rPr>
              <a:t>pas </a:t>
            </a:r>
            <a:r>
              <a:rPr lang="fr-FR" sz="2200" dirty="0" smtClean="0">
                <a:solidFill>
                  <a:srgbClr val="0000FF"/>
                </a:solidFill>
              </a:rPr>
              <a:t>accès</a:t>
            </a:r>
            <a:r>
              <a:rPr lang="fr-FR" sz="2200" dirty="0" smtClean="0"/>
              <a:t>.</a:t>
            </a:r>
            <a:endParaRPr lang="fr-FR" sz="2200" b="0" dirty="0"/>
          </a:p>
        </p:txBody>
      </p:sp>
      <p:sp>
        <p:nvSpPr>
          <p:cNvPr id="8" name="ZoneTexte 8"/>
          <p:cNvSpPr txBox="1">
            <a:spLocks noChangeArrowheads="1"/>
          </p:cNvSpPr>
          <p:nvPr/>
        </p:nvSpPr>
        <p:spPr bwMode="auto">
          <a:xfrm>
            <a:off x="609600" y="3357860"/>
            <a:ext cx="8001000" cy="22313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300" b="1" i="1" dirty="0" smtClean="0">
                <a:solidFill>
                  <a:srgbClr val="28C191"/>
                </a:solidFill>
                <a:latin typeface="Calibri"/>
              </a:rPr>
              <a:t>   </a:t>
            </a:r>
            <a:r>
              <a:rPr lang="fr-FR" sz="2200" dirty="0" smtClean="0"/>
              <a:t>Quand vous donnez une idée, vous ne la perdez pas,</a:t>
            </a:r>
          </a:p>
          <a:p>
            <a:pPr algn="ctr"/>
            <a:r>
              <a:rPr lang="fr-FR" sz="2200" dirty="0"/>
              <a:t>c</a:t>
            </a:r>
            <a:r>
              <a:rPr lang="fr-FR" sz="2200" dirty="0" smtClean="0"/>
              <a:t>ontrairement à un produit matériel, mais</a:t>
            </a:r>
          </a:p>
          <a:p>
            <a:pPr algn="ctr"/>
            <a:r>
              <a:rPr lang="fr-FR" sz="2200" dirty="0" smtClean="0">
                <a:solidFill>
                  <a:srgbClr val="28C191"/>
                </a:solidFill>
              </a:rPr>
              <a:t>  </a:t>
            </a:r>
            <a:r>
              <a:rPr lang="fr-FR" sz="2200" dirty="0">
                <a:solidFill>
                  <a:srgbClr val="28C191"/>
                </a:solidFill>
              </a:rPr>
              <a:t>l</a:t>
            </a:r>
            <a:r>
              <a:rPr lang="fr-FR" sz="2200" dirty="0" smtClean="0">
                <a:solidFill>
                  <a:srgbClr val="28C191"/>
                </a:solidFill>
              </a:rPr>
              <a:t>es résultats d’un article qui n’est pas lu sont perdus</a:t>
            </a:r>
            <a:r>
              <a:rPr lang="fr-FR" sz="2200" dirty="0" smtClean="0"/>
              <a:t>.</a:t>
            </a:r>
          </a:p>
          <a:p>
            <a:pPr algn="ctr"/>
            <a:r>
              <a:rPr lang="fr-FR" sz="2400" dirty="0" smtClean="0"/>
              <a:t> </a:t>
            </a:r>
          </a:p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     </a:t>
            </a:r>
            <a:r>
              <a:rPr lang="fr-FR" sz="2200" dirty="0" smtClean="0">
                <a:solidFill>
                  <a:srgbClr val="FF0000"/>
                </a:solidFill>
              </a:rPr>
              <a:t>La connaissance</a:t>
            </a:r>
            <a:r>
              <a:rPr lang="fr-FR" sz="2200" dirty="0" smtClean="0"/>
              <a:t> </a:t>
            </a:r>
            <a:r>
              <a:rPr lang="fr-FR" sz="2200" dirty="0" smtClean="0">
                <a:solidFill>
                  <a:srgbClr val="FF0000"/>
                </a:solidFill>
              </a:rPr>
              <a:t>ne devrait pas être </a:t>
            </a:r>
            <a:r>
              <a:rPr lang="fr-FR" sz="2200" dirty="0" smtClean="0">
                <a:solidFill>
                  <a:srgbClr val="000000"/>
                </a:solidFill>
              </a:rPr>
              <a:t>un produit </a:t>
            </a:r>
            <a:r>
              <a:rPr lang="fr-FR" sz="2200" dirty="0" smtClean="0">
                <a:solidFill>
                  <a:srgbClr val="FF0000"/>
                </a:solidFill>
              </a:rPr>
              <a:t>commercial</a:t>
            </a:r>
            <a:r>
              <a:rPr lang="fr-FR" sz="2200" dirty="0" smtClean="0">
                <a:solidFill>
                  <a:srgbClr val="000000"/>
                </a:solidFill>
              </a:rPr>
              <a:t>,</a:t>
            </a:r>
          </a:p>
          <a:p>
            <a:pPr algn="ctr"/>
            <a:r>
              <a:rPr lang="fr-FR" sz="2200" dirty="0"/>
              <a:t>v</a:t>
            </a:r>
            <a:r>
              <a:rPr lang="fr-FR" sz="2200" dirty="0" smtClean="0"/>
              <a:t>oire </a:t>
            </a:r>
            <a:r>
              <a:rPr lang="fr-FR" sz="2200" dirty="0" smtClean="0">
                <a:solidFill>
                  <a:srgbClr val="FF0000"/>
                </a:solidFill>
              </a:rPr>
              <a:t>spéculatif, mais un bien commun </a:t>
            </a:r>
            <a:r>
              <a:rPr lang="fr-FR" sz="2200" dirty="0" smtClean="0">
                <a:solidFill>
                  <a:srgbClr val="000000"/>
                </a:solidFill>
              </a:rPr>
              <a:t>qui doit être </a:t>
            </a:r>
            <a:r>
              <a:rPr lang="fr-FR" sz="2200" dirty="0" smtClean="0">
                <a:solidFill>
                  <a:srgbClr val="FF0000"/>
                </a:solidFill>
              </a:rPr>
              <a:t>transmis</a:t>
            </a:r>
            <a:r>
              <a:rPr lang="fr-FR" sz="2400" dirty="0" smtClean="0"/>
              <a:t>.</a:t>
            </a:r>
            <a:endParaRPr lang="fr-FR" sz="2400" dirty="0" smtClean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28600" y="5782270"/>
            <a:ext cx="4343400" cy="923330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latin typeface="Times"/>
              </a:rPr>
              <a:t>Charlotte Hess and </a:t>
            </a:r>
            <a:r>
              <a:rPr lang="fr-FR" i="1" dirty="0" err="1" smtClean="0">
                <a:latin typeface="Times"/>
              </a:rPr>
              <a:t>Elinor</a:t>
            </a:r>
            <a:r>
              <a:rPr lang="fr-FR" i="1" dirty="0" smtClean="0">
                <a:latin typeface="Times"/>
              </a:rPr>
              <a:t> </a:t>
            </a:r>
            <a:r>
              <a:rPr lang="fr-FR" i="1" dirty="0" err="1" smtClean="0">
                <a:latin typeface="Times"/>
              </a:rPr>
              <a:t>Ostrom</a:t>
            </a:r>
            <a:endParaRPr lang="fr-FR" i="1" dirty="0" smtClean="0">
              <a:latin typeface="Times"/>
            </a:endParaRPr>
          </a:p>
          <a:p>
            <a:pPr algn="ctr"/>
            <a:r>
              <a:rPr lang="fr-FR" i="1" dirty="0" err="1" smtClean="0">
                <a:latin typeface="Times"/>
              </a:rPr>
              <a:t>Understanding</a:t>
            </a:r>
            <a:r>
              <a:rPr lang="fr-FR" i="1" dirty="0" smtClean="0">
                <a:latin typeface="Times"/>
              </a:rPr>
              <a:t> </a:t>
            </a:r>
            <a:r>
              <a:rPr lang="fr-FR" i="1" dirty="0" err="1" smtClean="0">
                <a:latin typeface="Times"/>
              </a:rPr>
              <a:t>knowledge</a:t>
            </a:r>
            <a:r>
              <a:rPr lang="fr-FR" i="1" dirty="0" smtClean="0">
                <a:latin typeface="Times"/>
              </a:rPr>
              <a:t> as a Commons</a:t>
            </a:r>
          </a:p>
          <a:p>
            <a:pPr algn="ctr"/>
            <a:r>
              <a:rPr lang="fr-FR" i="1" dirty="0" smtClean="0">
                <a:latin typeface="Times"/>
              </a:rPr>
              <a:t>MIT </a:t>
            </a:r>
            <a:r>
              <a:rPr lang="fr-FR" i="1" dirty="0" err="1" smtClean="0">
                <a:latin typeface="Times"/>
              </a:rPr>
              <a:t>Press</a:t>
            </a:r>
            <a:r>
              <a:rPr lang="fr-FR" i="1" dirty="0" smtClean="0">
                <a:latin typeface="Times"/>
              </a:rPr>
              <a:t>, 2006</a:t>
            </a:r>
          </a:p>
          <a:p>
            <a:endParaRPr lang="fr-FR" i="1" dirty="0">
              <a:latin typeface="Times"/>
            </a:endParaRPr>
          </a:p>
        </p:txBody>
      </p:sp>
      <p:graphicFrame>
        <p:nvGraphicFramePr>
          <p:cNvPr id="245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543005"/>
              </p:ext>
            </p:extLst>
          </p:nvPr>
        </p:nvGraphicFramePr>
        <p:xfrm>
          <a:off x="4267200" y="4437112"/>
          <a:ext cx="11430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3" imgW="228600" imgH="203200" progId="Equation.3">
                  <p:embed/>
                </p:oleObj>
              </mc:Choice>
              <mc:Fallback>
                <p:oleObj name="Equation" r:id="rId3" imgW="228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437112"/>
                        <a:ext cx="11430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4724400" y="5782270"/>
            <a:ext cx="4191000" cy="923330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i="1" dirty="0" err="1" smtClean="0">
                <a:latin typeface="Times"/>
              </a:rPr>
              <a:t>Elinor</a:t>
            </a:r>
            <a:r>
              <a:rPr lang="fr-FR" i="1" dirty="0" smtClean="0">
                <a:latin typeface="Times"/>
              </a:rPr>
              <a:t> </a:t>
            </a:r>
            <a:r>
              <a:rPr lang="fr-FR" i="1" dirty="0" err="1" smtClean="0">
                <a:latin typeface="Times"/>
              </a:rPr>
              <a:t>Ostrom</a:t>
            </a:r>
            <a:r>
              <a:rPr lang="fr-FR" i="1" dirty="0" smtClean="0">
                <a:latin typeface="Times"/>
              </a:rPr>
              <a:t>, Nobel </a:t>
            </a:r>
            <a:r>
              <a:rPr lang="fr-FR" i="1" dirty="0" err="1" smtClean="0">
                <a:latin typeface="Times"/>
              </a:rPr>
              <a:t>Prize</a:t>
            </a:r>
            <a:r>
              <a:rPr lang="fr-FR" i="1" dirty="0" smtClean="0">
                <a:latin typeface="Times"/>
              </a:rPr>
              <a:t> in </a:t>
            </a:r>
            <a:r>
              <a:rPr lang="fr-FR" i="1" dirty="0" err="1" smtClean="0">
                <a:latin typeface="Times"/>
              </a:rPr>
              <a:t>economic</a:t>
            </a:r>
            <a:r>
              <a:rPr lang="fr-FR" i="1" dirty="0" smtClean="0">
                <a:latin typeface="Times"/>
              </a:rPr>
              <a:t> sciences for ‘</a:t>
            </a:r>
            <a:r>
              <a:rPr lang="fr-FR" i="1" dirty="0" err="1" smtClean="0">
                <a:latin typeface="Times"/>
              </a:rPr>
              <a:t>her</a:t>
            </a:r>
            <a:r>
              <a:rPr lang="fr-FR" i="1" dirty="0" smtClean="0">
                <a:latin typeface="Times"/>
              </a:rPr>
              <a:t> </a:t>
            </a:r>
            <a:r>
              <a:rPr lang="fr-FR" i="1" dirty="0" err="1" smtClean="0">
                <a:latin typeface="Times"/>
              </a:rPr>
              <a:t>analysis</a:t>
            </a:r>
            <a:r>
              <a:rPr lang="fr-FR" i="1" dirty="0" smtClean="0">
                <a:latin typeface="Times"/>
              </a:rPr>
              <a:t> of </a:t>
            </a:r>
            <a:r>
              <a:rPr lang="fr-FR" i="1" dirty="0" err="1" smtClean="0">
                <a:latin typeface="Times"/>
              </a:rPr>
              <a:t>economic</a:t>
            </a:r>
            <a:r>
              <a:rPr lang="fr-FR" i="1" dirty="0" smtClean="0">
                <a:latin typeface="Times"/>
              </a:rPr>
              <a:t> </a:t>
            </a:r>
            <a:r>
              <a:rPr lang="fr-FR" i="1" dirty="0" err="1" smtClean="0">
                <a:latin typeface="Times"/>
              </a:rPr>
              <a:t>governance</a:t>
            </a:r>
            <a:r>
              <a:rPr lang="fr-FR" i="1" dirty="0" smtClean="0">
                <a:latin typeface="Times"/>
              </a:rPr>
              <a:t>, </a:t>
            </a:r>
            <a:r>
              <a:rPr lang="fr-FR" i="1" dirty="0" err="1" smtClean="0">
                <a:latin typeface="Times"/>
              </a:rPr>
              <a:t>especially</a:t>
            </a:r>
            <a:r>
              <a:rPr lang="fr-FR" i="1" dirty="0" smtClean="0">
                <a:latin typeface="Times"/>
              </a:rPr>
              <a:t> the Commons, 2009</a:t>
            </a:r>
          </a:p>
          <a:p>
            <a:endParaRPr lang="fr-FR" i="1" dirty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66735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0"/>
            <a:ext cx="69869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35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0"/>
            <a:ext cx="7196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06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200"/>
            <a:ext cx="9144000" cy="618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39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9144000" cy="662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88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100"/>
            <a:ext cx="9180512" cy="601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91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144016" y="-152400"/>
            <a:ext cx="932452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Le code de </a:t>
            </a:r>
            <a:r>
              <a:rPr lang="fr-FR" sz="3300" b="1" i="1" dirty="0" err="1" smtClean="0">
                <a:solidFill>
                  <a:srgbClr val="FF0000"/>
                </a:solidFill>
                <a:latin typeface="Arial"/>
              </a:rPr>
              <a:t>Dissemin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est en accès libre</a:t>
            </a:r>
            <a:endParaRPr lang="fr-FR" sz="3300" b="1" i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6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pic>
        <p:nvPicPr>
          <p:cNvPr id="8" name="Image 7" descr="Screen Shot 2016-06-07 at 16.53.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" y="1078041"/>
            <a:ext cx="9144000" cy="602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25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pic>
        <p:nvPicPr>
          <p:cNvPr id="4" name="Espace réservé du contenu 3" descr="Screen Shot 2016-06-07 at 16.54.3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112" y="1329105"/>
            <a:ext cx="6948264" cy="4620175"/>
          </a:xfrm>
        </p:spPr>
      </p:pic>
      <p:sp>
        <p:nvSpPr>
          <p:cNvPr id="7" name="ZoneTexte 6"/>
          <p:cNvSpPr txBox="1"/>
          <p:nvPr/>
        </p:nvSpPr>
        <p:spPr>
          <a:xfrm>
            <a:off x="2778217" y="5589240"/>
            <a:ext cx="9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Antonin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080713" y="5661248"/>
            <a:ext cx="639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Ryan</a:t>
            </a:r>
            <a:endParaRPr lang="fr-FR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131440" y="-152400"/>
            <a:ext cx="93839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Vous pouvez participer à son développement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5760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506922"/>
            <a:ext cx="9144000" cy="413877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981200" y="6444044"/>
            <a:ext cx="5638681" cy="369332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latin typeface="Times"/>
              </a:rPr>
              <a:t>http://dissem.in/institution/1/</a:t>
            </a:r>
          </a:p>
          <a:p>
            <a:pPr algn="ctr"/>
            <a:endParaRPr lang="fr-FR" i="1" dirty="0" smtClean="0">
              <a:latin typeface="Time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252536" y="-152400"/>
            <a:ext cx="96719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Pour trouver les articles d’une institution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7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8" name="ZoneTexte 7"/>
          <p:cNvSpPr txBox="1"/>
          <p:nvPr/>
        </p:nvSpPr>
        <p:spPr>
          <a:xfrm>
            <a:off x="783674" y="1124744"/>
            <a:ext cx="7494103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300" dirty="0" smtClean="0">
                <a:solidFill>
                  <a:srgbClr val="28C191"/>
                </a:solidFill>
              </a:rPr>
              <a:t>Avec </a:t>
            </a:r>
            <a:r>
              <a:rPr lang="fr-FR" sz="2300" i="1" dirty="0" err="1" smtClean="0">
                <a:solidFill>
                  <a:srgbClr val="28C191"/>
                </a:solidFill>
              </a:rPr>
              <a:t>Dissemin</a:t>
            </a:r>
            <a:r>
              <a:rPr lang="fr-FR" sz="2300" dirty="0" smtClean="0">
                <a:solidFill>
                  <a:srgbClr val="28C191"/>
                </a:solidFill>
              </a:rPr>
              <a:t> vous pouvez créer la liste des articles publiés</a:t>
            </a:r>
          </a:p>
          <a:p>
            <a:pPr algn="ctr"/>
            <a:r>
              <a:rPr lang="fr-FR" sz="2300" dirty="0">
                <a:solidFill>
                  <a:srgbClr val="28C191"/>
                </a:solidFill>
              </a:rPr>
              <a:t>p</a:t>
            </a:r>
            <a:r>
              <a:rPr lang="fr-FR" sz="2300" dirty="0" smtClean="0">
                <a:solidFill>
                  <a:srgbClr val="28C191"/>
                </a:solidFill>
              </a:rPr>
              <a:t>ar les chercheurs d’une institution et faire des statistiques.  </a:t>
            </a:r>
          </a:p>
          <a:p>
            <a:pPr algn="ctr"/>
            <a:r>
              <a:rPr lang="fr-FR" sz="2300" dirty="0" smtClean="0">
                <a:solidFill>
                  <a:srgbClr val="3366FF"/>
                </a:solidFill>
              </a:rPr>
              <a:t>Voici à titre d’exemple Ecole Normale Supérieure Paris :</a:t>
            </a:r>
            <a:endParaRPr lang="fr-FR" sz="23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16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creen Shot 2016-06-07 at 17.28.0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2289"/>
            <a:ext cx="7543800" cy="6853095"/>
          </a:xfrm>
        </p:spPr>
      </p:pic>
      <p:sp>
        <p:nvSpPr>
          <p:cNvPr id="5" name="ZoneTexte 4"/>
          <p:cNvSpPr txBox="1"/>
          <p:nvPr/>
        </p:nvSpPr>
        <p:spPr>
          <a:xfrm>
            <a:off x="5562600" y="3212976"/>
            <a:ext cx="3276481" cy="369332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latin typeface="Times"/>
              </a:rPr>
              <a:t>http://dissem.in/institution/1/</a:t>
            </a:r>
          </a:p>
          <a:p>
            <a:pPr algn="ctr"/>
            <a:endParaRPr lang="fr-FR" i="1" dirty="0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297301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2400" y="-1524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No free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view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? No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review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!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6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288" y="1124744"/>
            <a:ext cx="1607961" cy="18035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16" y="3044775"/>
            <a:ext cx="8820472" cy="15363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ZoneTexte 14"/>
          <p:cNvSpPr txBox="1"/>
          <p:nvPr/>
        </p:nvSpPr>
        <p:spPr>
          <a:xfrm>
            <a:off x="2771800" y="4869160"/>
            <a:ext cx="3384376" cy="646331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"/>
                <a:cs typeface="Times"/>
              </a:rPr>
              <a:t>https://nofreeviewnoreview.org</a:t>
            </a:r>
            <a:r>
              <a:rPr lang="en-US" i="1" dirty="0" smtClean="0">
                <a:latin typeface="Times"/>
                <a:cs typeface="Times"/>
              </a:rPr>
              <a:t>/</a:t>
            </a:r>
          </a:p>
          <a:p>
            <a:pPr algn="ctr"/>
            <a:r>
              <a:rPr lang="en-US" i="1" dirty="0">
                <a:latin typeface="Times"/>
                <a:cs typeface="Times"/>
              </a:rPr>
              <a:t>https://</a:t>
            </a:r>
            <a:r>
              <a:rPr lang="en-US" i="1" dirty="0" err="1">
                <a:latin typeface="Times"/>
                <a:cs typeface="Times"/>
              </a:rPr>
              <a:t>nofreeviewnoreview.org</a:t>
            </a:r>
            <a:r>
              <a:rPr lang="en-US" i="1" dirty="0">
                <a:latin typeface="Times"/>
                <a:cs typeface="Times"/>
              </a:rPr>
              <a:t>/</a:t>
            </a:r>
            <a:r>
              <a:rPr lang="en-US" i="1" dirty="0" err="1">
                <a:latin typeface="Times"/>
                <a:cs typeface="Times"/>
              </a:rPr>
              <a:t>faq</a:t>
            </a:r>
            <a:endParaRPr lang="en-US" i="1" dirty="0">
              <a:latin typeface="Times"/>
              <a:cs typeface="Time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51602" y="5683895"/>
            <a:ext cx="59006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err="1" smtClean="0"/>
              <a:t>Donc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je refuse </a:t>
            </a:r>
            <a:r>
              <a:rPr lang="en-US" sz="2200" dirty="0" err="1" smtClean="0">
                <a:solidFill>
                  <a:srgbClr val="FF0000"/>
                </a:solidFill>
              </a:rPr>
              <a:t>d’évaluer</a:t>
            </a:r>
            <a:r>
              <a:rPr lang="en-US" sz="2200" dirty="0" smtClean="0">
                <a:solidFill>
                  <a:srgbClr val="FF0000"/>
                </a:solidFill>
              </a:rPr>
              <a:t> un article </a:t>
            </a:r>
          </a:p>
          <a:p>
            <a:pPr algn="ctr"/>
            <a:r>
              <a:rPr lang="en-US" sz="2200" dirty="0" err="1" smtClean="0">
                <a:solidFill>
                  <a:srgbClr val="FF0000"/>
                </a:solidFill>
              </a:rPr>
              <a:t>soumis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à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une</a:t>
            </a:r>
            <a:r>
              <a:rPr lang="en-US" sz="2200" dirty="0" smtClean="0">
                <a:solidFill>
                  <a:srgbClr val="FF0000"/>
                </a:solidFill>
              </a:rPr>
              <a:t> revue </a:t>
            </a:r>
            <a:r>
              <a:rPr lang="en-US" sz="2200" dirty="0" err="1" smtClean="0"/>
              <a:t>si</a:t>
            </a:r>
            <a:r>
              <a:rPr lang="en-US" sz="2200" dirty="0" smtClean="0"/>
              <a:t> </a:t>
            </a:r>
            <a:r>
              <a:rPr lang="en-US" sz="2200" dirty="0" err="1" smtClean="0"/>
              <a:t>elle</a:t>
            </a:r>
            <a:r>
              <a:rPr lang="en-US" sz="2200" dirty="0" smtClean="0"/>
              <a:t> </a:t>
            </a:r>
            <a:r>
              <a:rPr lang="en-US" sz="2200" dirty="0" err="1" smtClean="0"/>
              <a:t>n’est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pas en </a:t>
            </a:r>
            <a:r>
              <a:rPr lang="en-US" sz="2200" dirty="0" err="1" smtClean="0">
                <a:solidFill>
                  <a:srgbClr val="FF0000"/>
                </a:solidFill>
              </a:rPr>
              <a:t>accès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libre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pic>
        <p:nvPicPr>
          <p:cNvPr id="16" name="Picture 15" descr="CC-B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96344" y="126876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dirty="0">
                <a:solidFill>
                  <a:srgbClr val="28C191"/>
                </a:solidFill>
              </a:rPr>
              <a:t>Plateforme </a:t>
            </a:r>
            <a:r>
              <a:rPr lang="fr-FR" dirty="0" smtClean="0">
                <a:solidFill>
                  <a:srgbClr val="28C191"/>
                </a:solidFill>
              </a:rPr>
              <a:t>créée</a:t>
            </a:r>
            <a:r>
              <a:rPr lang="fr-FR" dirty="0">
                <a:solidFill>
                  <a:srgbClr val="28C191"/>
                </a:solidFill>
              </a:rPr>
              <a:t> </a:t>
            </a:r>
            <a:r>
              <a:rPr lang="fr-FR" dirty="0" smtClean="0">
                <a:solidFill>
                  <a:srgbClr val="28C191"/>
                </a:solidFill>
              </a:rPr>
              <a:t>en 2019 </a:t>
            </a:r>
          </a:p>
          <a:p>
            <a:pPr algn="ctr"/>
            <a:r>
              <a:rPr lang="fr-FR" dirty="0" smtClean="0">
                <a:solidFill>
                  <a:srgbClr val="28C191"/>
                </a:solidFill>
              </a:rPr>
              <a:t>par </a:t>
            </a:r>
            <a:r>
              <a:rPr lang="fr-FR" dirty="0">
                <a:solidFill>
                  <a:srgbClr val="28C191"/>
                </a:solidFill>
              </a:rPr>
              <a:t>Antonin </a:t>
            </a:r>
            <a:r>
              <a:rPr lang="fr-FR" dirty="0" err="1" smtClean="0">
                <a:solidFill>
                  <a:srgbClr val="28C191"/>
                </a:solidFill>
              </a:rPr>
              <a:t>Delpeuch</a:t>
            </a:r>
            <a:r>
              <a:rPr lang="fr-FR" dirty="0" smtClean="0">
                <a:solidFill>
                  <a:srgbClr val="28C191"/>
                </a:solidFill>
              </a:rPr>
              <a:t>,</a:t>
            </a:r>
          </a:p>
          <a:p>
            <a:pPr algn="ctr"/>
            <a:r>
              <a:rPr lang="fr-FR" dirty="0">
                <a:solidFill>
                  <a:srgbClr val="28C191"/>
                </a:solidFill>
              </a:rPr>
              <a:t>q</a:t>
            </a:r>
            <a:r>
              <a:rPr lang="fr-FR" dirty="0" smtClean="0">
                <a:solidFill>
                  <a:srgbClr val="28C191"/>
                </a:solidFill>
              </a:rPr>
              <a:t>uand il était thésard </a:t>
            </a:r>
          </a:p>
          <a:p>
            <a:pPr algn="ctr"/>
            <a:r>
              <a:rPr lang="fr-FR" dirty="0" smtClean="0">
                <a:solidFill>
                  <a:srgbClr val="28C191"/>
                </a:solidFill>
              </a:rPr>
              <a:t>en math-informatique </a:t>
            </a:r>
          </a:p>
          <a:p>
            <a:pPr algn="ctr"/>
            <a:r>
              <a:rPr lang="fr-FR" dirty="0" smtClean="0">
                <a:solidFill>
                  <a:srgbClr val="28C191"/>
                </a:solidFill>
              </a:rPr>
              <a:t>à l’Université d’Oxford</a:t>
            </a:r>
          </a:p>
        </p:txBody>
      </p:sp>
    </p:spTree>
    <p:extLst>
      <p:ext uri="{BB962C8B-B14F-4D97-AF65-F5344CB8AC3E}">
        <p14:creationId xmlns:p14="http://schemas.microsoft.com/office/powerpoint/2010/main" val="1802782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7"/>
          <p:cNvSpPr txBox="1">
            <a:spLocks/>
          </p:cNvSpPr>
          <p:nvPr/>
        </p:nvSpPr>
        <p:spPr>
          <a:xfrm>
            <a:off x="179512" y="1052736"/>
            <a:ext cx="8856984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20000"/>
              </a:spcBef>
              <a:buClr>
                <a:srgbClr val="BD575C"/>
              </a:buClr>
              <a:defRPr/>
            </a:pPr>
            <a:r>
              <a:rPr lang="fr-FR" sz="2400" dirty="0" smtClean="0"/>
              <a:t>Aujourd’hui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dirty="0" smtClean="0">
                <a:solidFill>
                  <a:srgbClr val="0000FF"/>
                </a:solidFill>
              </a:rPr>
              <a:t>les </a:t>
            </a:r>
            <a:r>
              <a:rPr lang="fr-FR" sz="2400" dirty="0" err="1" smtClean="0">
                <a:solidFill>
                  <a:srgbClr val="0000FF"/>
                </a:solidFill>
              </a:rPr>
              <a:t>publicheurs</a:t>
            </a:r>
            <a:r>
              <a:rPr lang="fr-FR" sz="2400" dirty="0" smtClean="0">
                <a:solidFill>
                  <a:srgbClr val="0000FF"/>
                </a:solidFill>
              </a:rPr>
              <a:t> possèdent </a:t>
            </a:r>
            <a:r>
              <a:rPr lang="fr-FR" sz="2400" dirty="0" smtClean="0">
                <a:solidFill>
                  <a:srgbClr val="000000"/>
                </a:solidFill>
              </a:rPr>
              <a:t>les </a:t>
            </a:r>
            <a:r>
              <a:rPr lang="fr-FR" sz="2400" dirty="0" smtClean="0">
                <a:solidFill>
                  <a:srgbClr val="0000FF"/>
                </a:solidFill>
              </a:rPr>
              <a:t>revues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dirty="0" smtClean="0"/>
              <a:t>et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dirty="0" smtClean="0">
                <a:solidFill>
                  <a:srgbClr val="000000"/>
                </a:solidFill>
              </a:rPr>
              <a:t>les </a:t>
            </a:r>
            <a:r>
              <a:rPr lang="fr-FR" sz="2400" dirty="0" smtClean="0">
                <a:solidFill>
                  <a:srgbClr val="0000FF"/>
                </a:solidFill>
              </a:rPr>
              <a:t>articles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dirty="0" smtClean="0"/>
              <a:t>car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smtClean="0">
                <a:solidFill>
                  <a:srgbClr val="0000FF"/>
                </a:solidFill>
              </a:rPr>
              <a:t>ils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dirty="0" smtClean="0">
                <a:solidFill>
                  <a:srgbClr val="0000FF"/>
                </a:solidFill>
              </a:rPr>
              <a:t>obligent les chercheurs à leur céder gratuitement leurs droits d’auteur</a:t>
            </a:r>
            <a:r>
              <a:rPr lang="fr-FR" sz="2400" dirty="0" smtClean="0"/>
              <a:t>. Ils leur demandent aussi d’assurer gratuitement la révision des articles et de coordonner les comités éditoriaux.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3140968"/>
            <a:ext cx="8512094" cy="12003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fr-FR" sz="2400" dirty="0" smtClean="0"/>
              <a:t>Ce </a:t>
            </a:r>
            <a:r>
              <a:rPr lang="fr-FR" sz="2400" dirty="0">
                <a:solidFill>
                  <a:srgbClr val="FF0000"/>
                </a:solidFill>
              </a:rPr>
              <a:t>modèle économique </a:t>
            </a:r>
            <a:r>
              <a:rPr lang="fr-FR" sz="2400" dirty="0"/>
              <a:t>date </a:t>
            </a:r>
            <a:r>
              <a:rPr lang="fr-FR" sz="2400" dirty="0" smtClean="0">
                <a:solidFill>
                  <a:srgbClr val="FF0000"/>
                </a:solidFill>
              </a:rPr>
              <a:t>de l’ère de l’imprimerie</a:t>
            </a:r>
            <a:r>
              <a:rPr lang="fr-FR" sz="2400" dirty="0"/>
              <a:t>,</a:t>
            </a:r>
            <a:r>
              <a:rPr lang="fr-FR" sz="2400" dirty="0" smtClean="0"/>
              <a:t> quand </a:t>
            </a:r>
            <a:r>
              <a:rPr lang="fr-FR" sz="2400" dirty="0"/>
              <a:t>on </a:t>
            </a:r>
            <a:r>
              <a:rPr lang="fr-FR" sz="2400" dirty="0" smtClean="0"/>
              <a:t>n’avait pas </a:t>
            </a:r>
            <a:r>
              <a:rPr lang="fr-FR" sz="2400" i="1" dirty="0" smtClean="0"/>
              <a:t>Internet</a:t>
            </a:r>
            <a:r>
              <a:rPr lang="fr-FR" sz="2400" dirty="0"/>
              <a:t>, </a:t>
            </a:r>
            <a:r>
              <a:rPr lang="fr-FR" sz="2400" dirty="0" smtClean="0">
                <a:solidFill>
                  <a:srgbClr val="FF0000"/>
                </a:solidFill>
              </a:rPr>
              <a:t>mais  n’a plus de sens à l’ère numérique, sinon d’augmenter les profits</a:t>
            </a:r>
            <a:r>
              <a:rPr lang="fr-FR" sz="2400" dirty="0" smtClean="0"/>
              <a:t> des ‘majors’ et de leurs actionnaires.</a:t>
            </a:r>
            <a:endParaRPr lang="en-US" dirty="0"/>
          </a:p>
        </p:txBody>
      </p:sp>
      <p:sp>
        <p:nvSpPr>
          <p:cNvPr id="9" name="ZoneTexte 14"/>
          <p:cNvSpPr txBox="1"/>
          <p:nvPr/>
        </p:nvSpPr>
        <p:spPr>
          <a:xfrm>
            <a:off x="2123728" y="5877272"/>
            <a:ext cx="5112568" cy="830997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latin typeface="Times"/>
              </a:rPr>
              <a:t>Pour en savoir plus, voir sur </a:t>
            </a:r>
            <a:r>
              <a:rPr lang="fr-FR" sz="2400" i="1" dirty="0" err="1" smtClean="0">
                <a:latin typeface="Times"/>
              </a:rPr>
              <a:t>YouTube</a:t>
            </a:r>
            <a:r>
              <a:rPr lang="fr-FR" sz="2400" i="1" dirty="0" smtClean="0">
                <a:latin typeface="Times"/>
              </a:rPr>
              <a:t> :</a:t>
            </a:r>
          </a:p>
          <a:p>
            <a:pPr algn="ctr"/>
            <a:r>
              <a:rPr lang="fr-FR" sz="2400" i="1" dirty="0" smtClean="0">
                <a:latin typeface="Times"/>
              </a:rPr>
              <a:t>#</a:t>
            </a:r>
            <a:r>
              <a:rPr lang="fr-FR" sz="2400" i="1" dirty="0" err="1" smtClean="0">
                <a:latin typeface="Times"/>
              </a:rPr>
              <a:t>DataGueule</a:t>
            </a:r>
            <a:r>
              <a:rPr lang="fr-FR" sz="2400" i="1" dirty="0" smtClean="0">
                <a:latin typeface="Times"/>
              </a:rPr>
              <a:t> 63, Privés de savoir?</a:t>
            </a:r>
          </a:p>
        </p:txBody>
      </p:sp>
      <p:pic>
        <p:nvPicPr>
          <p:cNvPr id="5" name="Picture 4" descr="CC-B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360040" y="-90264"/>
            <a:ext cx="99005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Les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publicheurs</a:t>
            </a:r>
            <a:r>
              <a:rPr lang="fr-FR" sz="3300" b="1" smtClean="0">
                <a:solidFill>
                  <a:srgbClr val="FF0000"/>
                </a:solidFill>
                <a:latin typeface="Arial"/>
              </a:rPr>
              <a:t> en ont 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pris le contrôle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10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11" name="Espace réservé du contenu 27"/>
          <p:cNvSpPr>
            <a:spLocks noGrp="1"/>
          </p:cNvSpPr>
          <p:nvPr>
            <p:ph idx="1"/>
          </p:nvPr>
        </p:nvSpPr>
        <p:spPr>
          <a:xfrm>
            <a:off x="539552" y="4437112"/>
            <a:ext cx="8496944" cy="1477327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>
                <a:solidFill>
                  <a:srgbClr val="28C191"/>
                </a:solidFill>
              </a:rPr>
              <a:t>L</a:t>
            </a:r>
            <a:r>
              <a:rPr lang="fr-FR" sz="2400" dirty="0" smtClean="0">
                <a:solidFill>
                  <a:srgbClr val="28C191"/>
                </a:solidFill>
              </a:rPr>
              <a:t>es chercheurs veulent reprendre le contrôle des revues</a:t>
            </a:r>
            <a:r>
              <a:rPr lang="fr-FR" sz="2400" dirty="0" smtClean="0">
                <a:solidFill>
                  <a:srgbClr val="000000"/>
                </a:solidFill>
              </a:rPr>
              <a:t>,</a:t>
            </a:r>
            <a:r>
              <a:rPr lang="fr-FR" sz="2400" dirty="0" smtClean="0">
                <a:solidFill>
                  <a:srgbClr val="28C191"/>
                </a:solidFill>
              </a:rPr>
              <a:t> </a:t>
            </a:r>
            <a:r>
              <a:rPr lang="fr-FR" sz="2400" dirty="0" smtClean="0"/>
              <a:t>dont ils</a:t>
            </a:r>
          </a:p>
          <a:p>
            <a:pPr marL="0" indent="0">
              <a:buNone/>
            </a:pPr>
            <a:r>
              <a:rPr lang="fr-FR" sz="2400" dirty="0" smtClean="0"/>
              <a:t>assurent l’évaluation par les pairs, </a:t>
            </a:r>
            <a:r>
              <a:rPr lang="fr-FR" sz="2400" dirty="0" smtClean="0">
                <a:solidFill>
                  <a:srgbClr val="28C191"/>
                </a:solidFill>
              </a:rPr>
              <a:t>et des articles </a:t>
            </a:r>
            <a:r>
              <a:rPr lang="fr-FR" sz="2400" dirty="0" smtClean="0">
                <a:solidFill>
                  <a:srgbClr val="000000"/>
                </a:solidFill>
              </a:rPr>
              <a:t>qu’ils rédigent et publient </a:t>
            </a:r>
            <a:r>
              <a:rPr lang="fr-FR" sz="2400" dirty="0" smtClean="0">
                <a:solidFill>
                  <a:srgbClr val="0000FF"/>
                </a:solidFill>
              </a:rPr>
              <a:t>afin de maximiser leur dissémination grâce à </a:t>
            </a:r>
            <a:r>
              <a:rPr lang="fr-FR" sz="2400" i="1" dirty="0" smtClean="0">
                <a:solidFill>
                  <a:srgbClr val="0000FF"/>
                </a:solidFill>
              </a:rPr>
              <a:t>Internet</a:t>
            </a:r>
            <a:r>
              <a:rPr lang="fr-FR" sz="2400" dirty="0" smtClean="0"/>
              <a:t>. </a:t>
            </a:r>
          </a:p>
          <a:p>
            <a:pPr marL="0" indent="0">
              <a:lnSpc>
                <a:spcPct val="110000"/>
              </a:lnSpc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415474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35696" y="4377878"/>
            <a:ext cx="5638681" cy="923330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latin typeface="Times"/>
              </a:rPr>
              <a:t>http</a:t>
            </a:r>
            <a:r>
              <a:rPr lang="fr-FR" i="1" dirty="0">
                <a:latin typeface="Times"/>
              </a:rPr>
              <a:t>://</a:t>
            </a:r>
            <a:r>
              <a:rPr lang="fr-FR" i="1" dirty="0" err="1">
                <a:latin typeface="Times"/>
              </a:rPr>
              <a:t>openscience.ens.fr</a:t>
            </a:r>
            <a:r>
              <a:rPr lang="fr-FR" i="1" dirty="0" smtClean="0">
                <a:latin typeface="Times"/>
              </a:rPr>
              <a:t>/</a:t>
            </a:r>
          </a:p>
          <a:p>
            <a:pPr algn="ctr"/>
            <a:r>
              <a:rPr lang="fr-FR" i="1" dirty="0">
                <a:latin typeface="Times"/>
              </a:rPr>
              <a:t>http://</a:t>
            </a:r>
            <a:r>
              <a:rPr lang="fr-FR" i="1" dirty="0" err="1">
                <a:latin typeface="Times"/>
              </a:rPr>
              <a:t>openscience.ens.fr</a:t>
            </a:r>
            <a:r>
              <a:rPr lang="fr-FR" i="1" dirty="0">
                <a:latin typeface="Times"/>
              </a:rPr>
              <a:t>/MARIE_FARGE</a:t>
            </a:r>
            <a:r>
              <a:rPr lang="fr-FR" i="1" dirty="0" smtClean="0">
                <a:latin typeface="Times"/>
              </a:rPr>
              <a:t>/</a:t>
            </a:r>
          </a:p>
          <a:p>
            <a:pPr algn="ctr"/>
            <a:r>
              <a:rPr lang="fr-FR" i="1" dirty="0" smtClean="0">
                <a:latin typeface="Times"/>
              </a:rPr>
              <a:t>http://</a:t>
            </a:r>
            <a:r>
              <a:rPr lang="fr-FR" i="1" dirty="0" err="1" smtClean="0">
                <a:latin typeface="Times"/>
              </a:rPr>
              <a:t>wavelets.ens.fr</a:t>
            </a:r>
            <a:endParaRPr lang="fr-FR" i="1" dirty="0">
              <a:latin typeface="Times"/>
            </a:endParaRPr>
          </a:p>
        </p:txBody>
      </p:sp>
      <p:sp>
        <p:nvSpPr>
          <p:cNvPr id="3" name="ZoneTexte 3"/>
          <p:cNvSpPr txBox="1"/>
          <p:nvPr/>
        </p:nvSpPr>
        <p:spPr>
          <a:xfrm>
            <a:off x="611560" y="5674022"/>
            <a:ext cx="8208912" cy="923330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"/>
                <a:cs typeface="Times"/>
              </a:rPr>
              <a:t>'</a:t>
            </a:r>
            <a:r>
              <a:rPr lang="en-US" i="1" dirty="0">
                <a:latin typeface="Times"/>
                <a:cs typeface="Times"/>
              </a:rPr>
              <a:t>Scholarly publishing and peer-reviewing in open </a:t>
            </a:r>
            <a:r>
              <a:rPr lang="en-US" i="1" dirty="0" smtClean="0">
                <a:latin typeface="Times"/>
                <a:cs typeface="Times"/>
              </a:rPr>
              <a:t>access’, Marie Farge, 2017</a:t>
            </a:r>
          </a:p>
          <a:p>
            <a:pPr algn="ctr"/>
            <a:r>
              <a:rPr lang="en-US" i="1" dirty="0" smtClean="0">
                <a:latin typeface="Times"/>
                <a:cs typeface="Times"/>
              </a:rPr>
              <a:t>in </a:t>
            </a:r>
            <a:r>
              <a:rPr lang="en-US" i="1" dirty="0">
                <a:latin typeface="Times"/>
                <a:cs typeface="Times"/>
              </a:rPr>
              <a:t>'Europe’s Future: Open Science</a:t>
            </a:r>
            <a:r>
              <a:rPr lang="en-US" i="1" dirty="0" smtClean="0">
                <a:latin typeface="Times"/>
                <a:cs typeface="Times"/>
              </a:rPr>
              <a:t>, Open </a:t>
            </a:r>
            <a:r>
              <a:rPr lang="en-US" i="1" dirty="0">
                <a:latin typeface="Times"/>
                <a:cs typeface="Times"/>
              </a:rPr>
              <a:t>Innovation, and Open to the </a:t>
            </a:r>
            <a:r>
              <a:rPr lang="en-US" i="1" dirty="0" smtClean="0">
                <a:latin typeface="Times"/>
                <a:cs typeface="Times"/>
              </a:rPr>
              <a:t>World’, European Commission, DG Research, Science and Innovation, April 2017</a:t>
            </a:r>
          </a:p>
        </p:txBody>
      </p:sp>
      <p:sp>
        <p:nvSpPr>
          <p:cNvPr id="5" name="ZoneTexte 3"/>
          <p:cNvSpPr txBox="1"/>
          <p:nvPr/>
        </p:nvSpPr>
        <p:spPr>
          <a:xfrm>
            <a:off x="1801163" y="3009726"/>
            <a:ext cx="5638681" cy="923330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latin typeface="Times"/>
              </a:rPr>
              <a:t>Antonin </a:t>
            </a:r>
            <a:r>
              <a:rPr lang="fr-FR" i="1" dirty="0" err="1" smtClean="0">
                <a:latin typeface="Times"/>
              </a:rPr>
              <a:t>Delpeuch</a:t>
            </a:r>
            <a:r>
              <a:rPr lang="fr-FR" i="1" dirty="0" smtClean="0">
                <a:latin typeface="Times"/>
              </a:rPr>
              <a:t> &lt;</a:t>
            </a:r>
            <a:r>
              <a:rPr lang="fr-FR" i="1" dirty="0" err="1" smtClean="0">
                <a:latin typeface="Times"/>
              </a:rPr>
              <a:t>antonin@delpeuch.eu</a:t>
            </a:r>
            <a:r>
              <a:rPr lang="fr-FR" i="1" dirty="0" smtClean="0">
                <a:latin typeface="Times"/>
              </a:rPr>
              <a:t>&gt;</a:t>
            </a:r>
          </a:p>
          <a:p>
            <a:pPr algn="ctr"/>
            <a:r>
              <a:rPr lang="fr-FR" i="1" dirty="0" smtClean="0">
                <a:latin typeface="Times"/>
              </a:rPr>
              <a:t>Marie Farge &lt;</a:t>
            </a:r>
            <a:r>
              <a:rPr lang="fr-FR" i="1" dirty="0" err="1" smtClean="0">
                <a:latin typeface="Times"/>
              </a:rPr>
              <a:t>marie.farge@ens.fr</a:t>
            </a:r>
            <a:r>
              <a:rPr lang="fr-FR" i="1" dirty="0" smtClean="0">
                <a:latin typeface="Times"/>
              </a:rPr>
              <a:t>&gt;</a:t>
            </a:r>
          </a:p>
          <a:p>
            <a:pPr algn="ctr"/>
            <a:r>
              <a:rPr lang="fr-FR" i="1" dirty="0" smtClean="0">
                <a:latin typeface="Times"/>
              </a:rPr>
              <a:t>Team </a:t>
            </a:r>
            <a:r>
              <a:rPr lang="fr-FR" i="1" dirty="0" err="1" smtClean="0">
                <a:latin typeface="Times"/>
              </a:rPr>
              <a:t>Dissemin</a:t>
            </a:r>
            <a:r>
              <a:rPr lang="fr-FR" i="1" dirty="0" smtClean="0">
                <a:latin typeface="Times"/>
              </a:rPr>
              <a:t> &lt;</a:t>
            </a:r>
            <a:r>
              <a:rPr lang="fr-FR" i="1" dirty="0" err="1" smtClean="0">
                <a:latin typeface="Times"/>
              </a:rPr>
              <a:t>team@dissem.in</a:t>
            </a:r>
            <a:r>
              <a:rPr lang="fr-FR" i="1" dirty="0" smtClean="0">
                <a:latin typeface="Times"/>
              </a:rPr>
              <a:t>&gt;</a:t>
            </a:r>
          </a:p>
        </p:txBody>
      </p:sp>
      <p:sp>
        <p:nvSpPr>
          <p:cNvPr id="6" name="ZoneTexte 3"/>
          <p:cNvSpPr txBox="1"/>
          <p:nvPr/>
        </p:nvSpPr>
        <p:spPr>
          <a:xfrm>
            <a:off x="1835696" y="1231592"/>
            <a:ext cx="5638681" cy="1477328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latin typeface="Times"/>
              </a:rPr>
              <a:t>http://</a:t>
            </a:r>
            <a:r>
              <a:rPr lang="fr-FR" i="1" dirty="0" err="1" smtClean="0">
                <a:latin typeface="Times"/>
              </a:rPr>
              <a:t>dissem.in</a:t>
            </a:r>
            <a:endParaRPr lang="fr-FR" i="1" dirty="0" smtClean="0">
              <a:latin typeface="Times"/>
            </a:endParaRPr>
          </a:p>
          <a:p>
            <a:pPr algn="ctr"/>
            <a:r>
              <a:rPr lang="fr-FR" i="1" dirty="0" smtClean="0">
                <a:latin typeface="Times"/>
              </a:rPr>
              <a:t>http://</a:t>
            </a:r>
            <a:r>
              <a:rPr lang="fr-FR" i="1" dirty="0" err="1" smtClean="0">
                <a:latin typeface="Times"/>
              </a:rPr>
              <a:t>new.dissem.in</a:t>
            </a:r>
            <a:endParaRPr lang="fr-FR" i="1" dirty="0" smtClean="0">
              <a:latin typeface="Times"/>
            </a:endParaRPr>
          </a:p>
          <a:p>
            <a:pPr algn="ctr"/>
            <a:r>
              <a:rPr lang="fr-FR" i="1" dirty="0" smtClean="0">
                <a:latin typeface="Times"/>
              </a:rPr>
              <a:t>http://</a:t>
            </a:r>
            <a:r>
              <a:rPr lang="fr-FR" i="1" dirty="0" err="1" smtClean="0">
                <a:latin typeface="Times"/>
              </a:rPr>
              <a:t>association.dissem.in</a:t>
            </a:r>
            <a:endParaRPr lang="fr-FR" i="1" dirty="0" smtClean="0">
              <a:latin typeface="Times"/>
            </a:endParaRPr>
          </a:p>
          <a:p>
            <a:pPr algn="ctr"/>
            <a:r>
              <a:rPr lang="fr-FR" i="1" dirty="0" err="1" smtClean="0">
                <a:latin typeface="Times"/>
              </a:rPr>
              <a:t>https</a:t>
            </a:r>
            <a:r>
              <a:rPr lang="fr-FR" i="1" dirty="0" smtClean="0">
                <a:latin typeface="Times"/>
              </a:rPr>
              <a:t>://</a:t>
            </a:r>
            <a:r>
              <a:rPr lang="fr-FR" i="1" dirty="0" err="1" smtClean="0">
                <a:latin typeface="Times"/>
              </a:rPr>
              <a:t>github.com</a:t>
            </a:r>
            <a:r>
              <a:rPr lang="fr-FR" i="1" dirty="0" smtClean="0">
                <a:latin typeface="Times"/>
              </a:rPr>
              <a:t>/</a:t>
            </a:r>
            <a:r>
              <a:rPr lang="fr-FR" i="1" dirty="0" err="1" smtClean="0">
                <a:latin typeface="Times"/>
              </a:rPr>
              <a:t>dissemin</a:t>
            </a:r>
            <a:endParaRPr lang="fr-FR" i="1" dirty="0" smtClean="0">
              <a:latin typeface="Times"/>
            </a:endParaRPr>
          </a:p>
          <a:p>
            <a:pPr algn="ctr"/>
            <a:r>
              <a:rPr lang="fr-FR" i="1" dirty="0">
                <a:latin typeface="Times"/>
              </a:rPr>
              <a:t>@</a:t>
            </a:r>
            <a:r>
              <a:rPr lang="fr-FR" i="1" dirty="0" err="1" smtClean="0">
                <a:latin typeface="Times"/>
              </a:rPr>
              <a:t>disseminOA</a:t>
            </a:r>
            <a:endParaRPr lang="fr-FR" i="1" dirty="0" smtClean="0">
              <a:latin typeface="Times"/>
            </a:endParaRPr>
          </a:p>
        </p:txBody>
      </p:sp>
      <p:cxnSp>
        <p:nvCxnSpPr>
          <p:cNvPr id="7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31627" y="-9026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Pour plus d’information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7828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2627784" y="1187460"/>
            <a:ext cx="4176464" cy="369332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latin typeface="Times"/>
              </a:rPr>
              <a:t>http</a:t>
            </a:r>
            <a:r>
              <a:rPr lang="fr-FR" i="1" dirty="0">
                <a:latin typeface="Times"/>
              </a:rPr>
              <a:t>://</a:t>
            </a:r>
            <a:r>
              <a:rPr lang="fr-FR" i="1" dirty="0" err="1" smtClean="0">
                <a:latin typeface="Times"/>
              </a:rPr>
              <a:t>openscience.ens.fr</a:t>
            </a:r>
            <a:r>
              <a:rPr lang="fr-FR" i="1" dirty="0" smtClean="0">
                <a:latin typeface="Times"/>
              </a:rPr>
              <a:t> </a:t>
            </a:r>
            <a:endParaRPr lang="fr-FR" i="1" dirty="0">
              <a:latin typeface="Times"/>
            </a:endParaRPr>
          </a:p>
        </p:txBody>
      </p:sp>
      <p:pic>
        <p:nvPicPr>
          <p:cNvPr id="8" name="Picture 7" descr="CC-B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  <p:sp>
        <p:nvSpPr>
          <p:cNvPr id="9" name="ZoneTexte 3"/>
          <p:cNvSpPr txBox="1"/>
          <p:nvPr/>
        </p:nvSpPr>
        <p:spPr>
          <a:xfrm>
            <a:off x="3131840" y="6093296"/>
            <a:ext cx="3096344" cy="646331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i="1" dirty="0" err="1" smtClean="0">
                <a:latin typeface="Times"/>
              </a:rPr>
              <a:t>marie.farge</a:t>
            </a:r>
            <a:r>
              <a:rPr lang="fr-FR" i="1" dirty="0" err="1">
                <a:latin typeface="Times"/>
              </a:rPr>
              <a:t>@</a:t>
            </a:r>
            <a:r>
              <a:rPr lang="fr-FR" i="1" dirty="0" err="1" smtClean="0">
                <a:latin typeface="Times"/>
              </a:rPr>
              <a:t>ens.fr</a:t>
            </a:r>
            <a:endParaRPr lang="fr-FR" i="1" dirty="0" smtClean="0">
              <a:latin typeface="Times"/>
            </a:endParaRPr>
          </a:p>
          <a:p>
            <a:pPr algn="ctr"/>
            <a:r>
              <a:rPr lang="fr-FR" i="1" dirty="0" smtClean="0">
                <a:latin typeface="Times"/>
              </a:rPr>
              <a:t>http</a:t>
            </a:r>
            <a:r>
              <a:rPr lang="fr-FR" i="1" dirty="0">
                <a:latin typeface="Times"/>
              </a:rPr>
              <a:t>:/</a:t>
            </a:r>
            <a:r>
              <a:rPr lang="fr-FR" i="1" dirty="0" smtClean="0">
                <a:latin typeface="Times"/>
              </a:rPr>
              <a:t>/</a:t>
            </a:r>
            <a:r>
              <a:rPr lang="fr-FR" i="1" dirty="0" err="1" smtClean="0">
                <a:latin typeface="Times"/>
              </a:rPr>
              <a:t>wavelets.ens.fr</a:t>
            </a:r>
            <a:r>
              <a:rPr lang="fr-FR" i="1" dirty="0" smtClean="0">
                <a:latin typeface="Times"/>
              </a:rPr>
              <a:t> </a:t>
            </a:r>
            <a:endParaRPr lang="fr-FR" i="1" dirty="0">
              <a:latin typeface="Times"/>
            </a:endParaRPr>
          </a:p>
        </p:txBody>
      </p:sp>
      <p:sp>
        <p:nvSpPr>
          <p:cNvPr id="10" name="ZoneTexte 3"/>
          <p:cNvSpPr txBox="1"/>
          <p:nvPr/>
        </p:nvSpPr>
        <p:spPr>
          <a:xfrm>
            <a:off x="2627784" y="4077072"/>
            <a:ext cx="4176464" cy="369332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latin typeface="Times"/>
              </a:rPr>
              <a:t>http</a:t>
            </a:r>
            <a:r>
              <a:rPr lang="fr-FR" i="1" dirty="0">
                <a:latin typeface="Times"/>
              </a:rPr>
              <a:t>://</a:t>
            </a:r>
            <a:r>
              <a:rPr lang="fr-FR" i="1" dirty="0" err="1">
                <a:latin typeface="Times"/>
              </a:rPr>
              <a:t>openscience.ens.fr</a:t>
            </a:r>
            <a:r>
              <a:rPr lang="fr-FR" i="1" dirty="0" smtClean="0">
                <a:latin typeface="Times"/>
              </a:rPr>
              <a:t>/MARIE_FARGE </a:t>
            </a:r>
            <a:endParaRPr lang="fr-FR" i="1" dirty="0">
              <a:latin typeface="Time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665851"/>
            <a:ext cx="5615608" cy="24112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5512" y="4509120"/>
            <a:ext cx="3234680" cy="1474031"/>
          </a:xfrm>
          <a:prstGeom prst="rect">
            <a:avLst/>
          </a:prstGeom>
        </p:spPr>
      </p:pic>
      <p:cxnSp>
        <p:nvCxnSpPr>
          <p:cNvPr id="13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531627" y="-9026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Pour plus d’information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3550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-9026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2012, des chercheurs se révoltent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5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9" name="ZoneTexte 14"/>
          <p:cNvSpPr txBox="1">
            <a:spLocks noChangeArrowheads="1"/>
          </p:cNvSpPr>
          <p:nvPr/>
        </p:nvSpPr>
        <p:spPr bwMode="auto">
          <a:xfrm>
            <a:off x="129480" y="836712"/>
            <a:ext cx="897902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endParaRPr lang="fr-FR" sz="1200" dirty="0" smtClean="0">
              <a:solidFill>
                <a:srgbClr val="0000FF"/>
              </a:solidFill>
              <a:latin typeface="Calibri"/>
            </a:endParaRPr>
          </a:p>
          <a:p>
            <a:pPr algn="ctr"/>
            <a:r>
              <a:rPr lang="fr-FR" sz="2300" i="1" dirty="0" smtClean="0">
                <a:solidFill>
                  <a:srgbClr val="3366FF"/>
                </a:solidFill>
                <a:latin typeface="Calibri"/>
              </a:rPr>
              <a:t>Sir Tim </a:t>
            </a:r>
            <a:r>
              <a:rPr lang="fr-FR" sz="2300" i="1" dirty="0" err="1" smtClean="0">
                <a:solidFill>
                  <a:srgbClr val="3366FF"/>
                </a:solidFill>
                <a:latin typeface="Calibri"/>
              </a:rPr>
              <a:t>Gowers</a:t>
            </a:r>
            <a:r>
              <a:rPr lang="fr-FR" sz="2300" i="1" dirty="0" smtClean="0">
                <a:solidFill>
                  <a:srgbClr val="3366FF"/>
                </a:solidFill>
                <a:latin typeface="Calibri"/>
              </a:rPr>
              <a:t> </a:t>
            </a:r>
            <a:r>
              <a:rPr lang="fr-FR" sz="2300" dirty="0" smtClean="0">
                <a:solidFill>
                  <a:srgbClr val="3366FF"/>
                </a:solidFill>
                <a:latin typeface="Calibri"/>
              </a:rPr>
              <a:t>et 33 collègues mathématiciens (dont je suis) </a:t>
            </a:r>
            <a:r>
              <a:rPr lang="fr-FR" sz="2300" dirty="0" smtClean="0">
                <a:latin typeface="Calibri"/>
              </a:rPr>
              <a:t>avons lancé </a:t>
            </a:r>
            <a:r>
              <a:rPr lang="fr-FR" sz="2300" dirty="0" smtClean="0">
                <a:solidFill>
                  <a:srgbClr val="FF0000"/>
                </a:solidFill>
                <a:latin typeface="Calibri"/>
              </a:rPr>
              <a:t>le mouvement </a:t>
            </a:r>
            <a:r>
              <a:rPr lang="fr-FR" sz="2300" i="1" dirty="0" smtClean="0">
                <a:solidFill>
                  <a:srgbClr val="FF0000"/>
                </a:solidFill>
                <a:latin typeface="Calibri"/>
              </a:rPr>
              <a:t>The </a:t>
            </a:r>
            <a:r>
              <a:rPr lang="fr-FR" sz="2300" i="1" dirty="0" err="1" smtClean="0">
                <a:solidFill>
                  <a:srgbClr val="FF0000"/>
                </a:solidFill>
                <a:latin typeface="Calibri"/>
              </a:rPr>
              <a:t>Cost</a:t>
            </a:r>
            <a:r>
              <a:rPr lang="fr-FR" sz="2300" i="1" dirty="0" smtClean="0">
                <a:solidFill>
                  <a:srgbClr val="FF0000"/>
                </a:solidFill>
                <a:latin typeface="Calibri"/>
              </a:rPr>
              <a:t> of </a:t>
            </a:r>
            <a:r>
              <a:rPr lang="fr-FR" sz="2300" i="1" dirty="0" err="1" smtClean="0">
                <a:solidFill>
                  <a:srgbClr val="FF0000"/>
                </a:solidFill>
                <a:latin typeface="Calibri"/>
              </a:rPr>
              <a:t>Knowledge</a:t>
            </a:r>
            <a:r>
              <a:rPr lang="fr-FR" sz="2300" i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fr-FR" sz="2300" dirty="0" smtClean="0">
                <a:solidFill>
                  <a:srgbClr val="FF0000"/>
                </a:solidFill>
                <a:latin typeface="Calibri"/>
              </a:rPr>
              <a:t>qui appelle à </a:t>
            </a:r>
            <a:r>
              <a:rPr lang="fr-FR" sz="2300" dirty="0">
                <a:solidFill>
                  <a:srgbClr val="FF0000"/>
                </a:solidFill>
              </a:rPr>
              <a:t>boycotter </a:t>
            </a:r>
            <a:r>
              <a:rPr lang="fr-FR" sz="2300" i="1" dirty="0">
                <a:solidFill>
                  <a:srgbClr val="FF0000"/>
                </a:solidFill>
              </a:rPr>
              <a:t>Elsevier</a:t>
            </a:r>
            <a:r>
              <a:rPr lang="fr-FR" sz="2300" dirty="0">
                <a:solidFill>
                  <a:srgbClr val="000000"/>
                </a:solidFill>
              </a:rPr>
              <a:t>,</a:t>
            </a:r>
            <a:r>
              <a:rPr lang="fr-FR" sz="2300" dirty="0">
                <a:solidFill>
                  <a:srgbClr val="0000FF"/>
                </a:solidFill>
              </a:rPr>
              <a:t> </a:t>
            </a:r>
            <a:endParaRPr lang="fr-FR" sz="2300" dirty="0" smtClean="0">
              <a:solidFill>
                <a:srgbClr val="000000"/>
              </a:solidFill>
              <a:latin typeface="Calibri"/>
            </a:endParaRPr>
          </a:p>
          <a:p>
            <a:pPr algn="ctr"/>
            <a:r>
              <a:rPr lang="fr-FR" sz="2300" dirty="0" smtClean="0">
                <a:solidFill>
                  <a:srgbClr val="28C191"/>
                </a:solidFill>
                <a:latin typeface="Calibri"/>
              </a:rPr>
              <a:t>ce qui a permis de stopper le</a:t>
            </a:r>
            <a:r>
              <a:rPr lang="fr-FR" sz="2300" b="0" dirty="0" smtClean="0">
                <a:solidFill>
                  <a:srgbClr val="28C191"/>
                </a:solidFill>
                <a:latin typeface="Calibri"/>
              </a:rPr>
              <a:t> </a:t>
            </a:r>
            <a:r>
              <a:rPr lang="fr-FR" sz="2300" b="0" i="1" dirty="0" err="1" smtClean="0">
                <a:solidFill>
                  <a:srgbClr val="28C191"/>
                </a:solidFill>
                <a:latin typeface="Calibri"/>
              </a:rPr>
              <a:t>Research</a:t>
            </a:r>
            <a:r>
              <a:rPr lang="fr-FR" sz="2300" b="0" i="1" dirty="0" smtClean="0">
                <a:solidFill>
                  <a:srgbClr val="28C191"/>
                </a:solidFill>
                <a:latin typeface="Calibri"/>
              </a:rPr>
              <a:t> Works </a:t>
            </a:r>
            <a:r>
              <a:rPr lang="fr-FR" sz="2300" b="0" i="1" dirty="0" err="1" smtClean="0">
                <a:solidFill>
                  <a:srgbClr val="28C191"/>
                </a:solidFill>
                <a:latin typeface="Calibri"/>
              </a:rPr>
              <a:t>Act</a:t>
            </a:r>
            <a:r>
              <a:rPr lang="fr-FR" sz="2300" dirty="0">
                <a:solidFill>
                  <a:srgbClr val="28C191"/>
                </a:solidFill>
                <a:latin typeface="Calibri"/>
              </a:rPr>
              <a:t> </a:t>
            </a:r>
            <a:r>
              <a:rPr lang="fr-FR" sz="2300" dirty="0" smtClean="0">
                <a:solidFill>
                  <a:srgbClr val="28C191"/>
                </a:solidFill>
                <a:latin typeface="Calibri"/>
              </a:rPr>
              <a:t>au Congrès américain</a:t>
            </a:r>
            <a:r>
              <a:rPr lang="fr-FR" sz="2300" dirty="0" smtClean="0">
                <a:latin typeface="Calibri"/>
              </a:rPr>
              <a:t>,</a:t>
            </a:r>
            <a:endParaRPr lang="fr-FR" sz="2300" b="0" dirty="0" smtClean="0">
              <a:latin typeface="Calibri"/>
            </a:endParaRPr>
          </a:p>
          <a:p>
            <a:pPr algn="ctr"/>
            <a:r>
              <a:rPr lang="fr-FR" sz="2300" dirty="0">
                <a:latin typeface="Calibri"/>
              </a:rPr>
              <a:t>u</a:t>
            </a:r>
            <a:r>
              <a:rPr lang="fr-FR" sz="2300" dirty="0" smtClean="0">
                <a:latin typeface="Calibri"/>
              </a:rPr>
              <a:t>ne proposition de loi déposée sous la pression du lobbying d’</a:t>
            </a:r>
            <a:r>
              <a:rPr lang="fr-FR" sz="2300" i="1" dirty="0" smtClean="0">
                <a:latin typeface="Calibri"/>
              </a:rPr>
              <a:t>Elsevie</a:t>
            </a:r>
            <a:r>
              <a:rPr lang="fr-FR" sz="2300" dirty="0" smtClean="0">
                <a:latin typeface="Calibri"/>
              </a:rPr>
              <a:t>r</a:t>
            </a:r>
            <a:r>
              <a:rPr lang="fr-FR" sz="2300" i="1" dirty="0" smtClean="0">
                <a:latin typeface="Calibri"/>
              </a:rPr>
              <a:t>.</a:t>
            </a:r>
            <a:endParaRPr lang="fr-FR" sz="2300" b="0" i="1" dirty="0">
              <a:latin typeface="Calibri"/>
            </a:endParaRPr>
          </a:p>
        </p:txBody>
      </p:sp>
      <p:pic>
        <p:nvPicPr>
          <p:cNvPr id="2" name="Picture 1" descr="file.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01" y="2674655"/>
            <a:ext cx="2261999" cy="3392997"/>
          </a:xfrm>
          <a:prstGeom prst="rect">
            <a:avLst/>
          </a:prstGeom>
        </p:spPr>
      </p:pic>
      <p:sp>
        <p:nvSpPr>
          <p:cNvPr id="8" name="ZoneTexte 8"/>
          <p:cNvSpPr txBox="1"/>
          <p:nvPr/>
        </p:nvSpPr>
        <p:spPr>
          <a:xfrm>
            <a:off x="2699792" y="6197242"/>
            <a:ext cx="4392488" cy="400110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latin typeface="Times"/>
              </a:rPr>
              <a:t>http://</a:t>
            </a:r>
            <a:r>
              <a:rPr lang="fr-FR" sz="2000" i="1" dirty="0" err="1" smtClean="0">
                <a:latin typeface="Times"/>
              </a:rPr>
              <a:t>www.thecostofknowledge.com</a:t>
            </a:r>
            <a:r>
              <a:rPr lang="fr-FR" sz="2000" i="1" dirty="0" smtClean="0">
                <a:latin typeface="Times"/>
              </a:rPr>
              <a:t>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0976" y="6023029"/>
            <a:ext cx="1942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Sir Tim </a:t>
            </a:r>
            <a:r>
              <a:rPr lang="en-US" i="1" dirty="0" err="1" smtClean="0"/>
              <a:t>Gowers</a:t>
            </a:r>
            <a:r>
              <a:rPr lang="en-US" i="1" dirty="0" smtClean="0"/>
              <a:t>,</a:t>
            </a:r>
          </a:p>
          <a:p>
            <a:pPr algn="ctr"/>
            <a:r>
              <a:rPr lang="en-US" i="1" dirty="0" smtClean="0"/>
              <a:t>Fields </a:t>
            </a:r>
            <a:r>
              <a:rPr lang="en-US" i="1" dirty="0"/>
              <a:t>M</a:t>
            </a:r>
            <a:r>
              <a:rPr lang="en-US" i="1" dirty="0" smtClean="0"/>
              <a:t>edal 1998</a:t>
            </a:r>
            <a:endParaRPr lang="en-US" i="1" dirty="0"/>
          </a:p>
        </p:txBody>
      </p:sp>
      <p:pic>
        <p:nvPicPr>
          <p:cNvPr id="10" name="Picture 9" descr="CC-B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6524" y="2636912"/>
            <a:ext cx="5313908" cy="34510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8100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96" y="3150096"/>
            <a:ext cx="5752280" cy="14310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00" y="1574800"/>
            <a:ext cx="3851920" cy="1555035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" y="-90264"/>
            <a:ext cx="895610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2012, la presse a très vite relayé le boycott</a:t>
            </a:r>
            <a:endParaRPr lang="fr-FR" sz="3300" b="1" i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7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568" y="1052736"/>
            <a:ext cx="3995936" cy="17074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160" y="5624796"/>
            <a:ext cx="7452320" cy="11165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5707" y="4581128"/>
            <a:ext cx="5226533" cy="6330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23728" y="1644769"/>
            <a:ext cx="1185040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4</a:t>
            </a:r>
            <a:r>
              <a:rPr lang="en-US" sz="2000" b="1" dirty="0" smtClean="0">
                <a:solidFill>
                  <a:srgbClr val="FF0000"/>
                </a:solidFill>
              </a:rPr>
              <a:t>/7/2019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6296" y="4901098"/>
            <a:ext cx="1315033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13/2/2012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1065" y="4343854"/>
            <a:ext cx="2202867" cy="4532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2168" y="5361990"/>
            <a:ext cx="5220072" cy="2272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154843" y="2060848"/>
            <a:ext cx="1315033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22/</a:t>
            </a:r>
            <a:r>
              <a:rPr lang="en-US" sz="2000" b="1" dirty="0">
                <a:solidFill>
                  <a:srgbClr val="FF0000"/>
                </a:solidFill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</a:rPr>
              <a:t>/1998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199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pic>
        <p:nvPicPr>
          <p:cNvPr id="10" name="Image 9" descr="toto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683772"/>
            <a:ext cx="5513597" cy="205759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82264" y="1953414"/>
            <a:ext cx="818524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200" dirty="0" smtClean="0"/>
              <a:t>`</a:t>
            </a:r>
            <a:r>
              <a:rPr lang="en-US" sz="2200" dirty="0"/>
              <a:t>I</a:t>
            </a:r>
            <a:r>
              <a:rPr lang="en-US" sz="2200" dirty="0" smtClean="0"/>
              <a:t>l </a:t>
            </a:r>
            <a:r>
              <a:rPr lang="en-US" sz="2200" dirty="0" err="1" smtClean="0"/>
              <a:t>est</a:t>
            </a:r>
            <a:r>
              <a:rPr lang="en-US" sz="2200" dirty="0"/>
              <a:t> </a:t>
            </a:r>
            <a:r>
              <a:rPr lang="en-US" sz="2200" dirty="0" smtClean="0"/>
              <a:t>indispensable </a:t>
            </a:r>
            <a:r>
              <a:rPr lang="en-US" sz="2200" dirty="0" err="1"/>
              <a:t>que</a:t>
            </a:r>
            <a:r>
              <a:rPr lang="en-US" sz="2200" dirty="0"/>
              <a:t> les </a:t>
            </a:r>
            <a:r>
              <a:rPr lang="en-US" sz="2200" dirty="0" err="1"/>
              <a:t>chercheurs</a:t>
            </a:r>
            <a:r>
              <a:rPr lang="en-US" sz="2200" dirty="0"/>
              <a:t> </a:t>
            </a:r>
            <a:r>
              <a:rPr lang="en-US" sz="2200" dirty="0" err="1"/>
              <a:t>puissent</a:t>
            </a:r>
            <a:r>
              <a:rPr lang="en-US" sz="2200" dirty="0"/>
              <a:t> </a:t>
            </a:r>
            <a:r>
              <a:rPr lang="en-US" sz="2200" dirty="0" err="1"/>
              <a:t>développer</a:t>
            </a:r>
            <a:r>
              <a:rPr lang="en-US" sz="2200" dirty="0"/>
              <a:t> </a:t>
            </a:r>
            <a:endParaRPr lang="en-US" sz="2200" dirty="0" smtClean="0"/>
          </a:p>
          <a:p>
            <a:pPr algn="ctr"/>
            <a:r>
              <a:rPr lang="en-US" sz="2200" dirty="0" err="1" smtClean="0"/>
              <a:t>une</a:t>
            </a:r>
            <a:r>
              <a:rPr lang="en-US" sz="2200" dirty="0" smtClean="0"/>
              <a:t> </a:t>
            </a:r>
            <a:r>
              <a:rPr lang="en-US" sz="2200" dirty="0" err="1">
                <a:solidFill>
                  <a:srgbClr val="FF0000"/>
                </a:solidFill>
              </a:rPr>
              <a:t>troisième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voie</a:t>
            </a:r>
            <a:r>
              <a:rPr lang="en-US" sz="2200" dirty="0"/>
              <a:t>, </a:t>
            </a:r>
            <a:r>
              <a:rPr lang="en-US" sz="2200" dirty="0" smtClean="0"/>
              <a:t>beaucoup </a:t>
            </a:r>
            <a:r>
              <a:rPr lang="en-US" sz="2200" dirty="0" err="1" smtClean="0"/>
              <a:t>moins</a:t>
            </a:r>
            <a:r>
              <a:rPr lang="en-US" sz="2200" dirty="0" smtClean="0"/>
              <a:t> </a:t>
            </a:r>
            <a:r>
              <a:rPr lang="en-US" sz="2200" dirty="0" err="1"/>
              <a:t>coûteuse</a:t>
            </a:r>
            <a:r>
              <a:rPr lang="en-US" sz="2200" dirty="0"/>
              <a:t> </a:t>
            </a:r>
            <a:r>
              <a:rPr lang="en-US" sz="2200" dirty="0" smtClean="0"/>
              <a:t>[</a:t>
            </a:r>
            <a:r>
              <a:rPr lang="is-IS" sz="2200" dirty="0" smtClean="0"/>
              <a:t>…]</a:t>
            </a:r>
            <a:r>
              <a:rPr lang="en-US" sz="2200" dirty="0" smtClean="0"/>
              <a:t> Elle </a:t>
            </a:r>
            <a:r>
              <a:rPr lang="en-US" sz="2200" dirty="0" err="1" smtClean="0"/>
              <a:t>est</a:t>
            </a:r>
            <a:r>
              <a:rPr lang="en-US" sz="2200" dirty="0" smtClean="0"/>
              <a:t> </a:t>
            </a:r>
            <a:r>
              <a:rPr lang="en-US" sz="2200" dirty="0" err="1" smtClean="0"/>
              <a:t>appelée</a:t>
            </a:r>
            <a:r>
              <a:rPr lang="en-US" sz="2200" dirty="0" smtClean="0"/>
              <a:t> </a:t>
            </a:r>
          </a:p>
          <a:p>
            <a:pPr algn="ctr"/>
            <a:r>
              <a:rPr lang="en-US" sz="2200" i="1" dirty="0" smtClean="0">
                <a:solidFill>
                  <a:srgbClr val="FF0000"/>
                </a:solidFill>
              </a:rPr>
              <a:t>Diamond OA </a:t>
            </a:r>
            <a:r>
              <a:rPr lang="en-US" sz="2200" dirty="0"/>
              <a:t>et se </a:t>
            </a:r>
            <a:r>
              <a:rPr lang="en-US" sz="2200" dirty="0" err="1"/>
              <a:t>caractérise</a:t>
            </a:r>
            <a:r>
              <a:rPr lang="en-US" sz="2200" dirty="0"/>
              <a:t> par le fait </a:t>
            </a:r>
            <a:r>
              <a:rPr lang="en-US" sz="2200" dirty="0" err="1"/>
              <a:t>que</a:t>
            </a:r>
            <a:r>
              <a:rPr lang="en-US" sz="2200" dirty="0"/>
              <a:t> </a:t>
            </a:r>
            <a:r>
              <a:rPr lang="en-US" sz="2200" dirty="0" err="1">
                <a:solidFill>
                  <a:srgbClr val="28C191"/>
                </a:solidFill>
              </a:rPr>
              <a:t>ni</a:t>
            </a:r>
            <a:r>
              <a:rPr lang="en-US" sz="2200" dirty="0">
                <a:solidFill>
                  <a:srgbClr val="28C191"/>
                </a:solidFill>
              </a:rPr>
              <a:t> </a:t>
            </a:r>
            <a:r>
              <a:rPr lang="en-US" sz="2200" dirty="0" smtClean="0">
                <a:solidFill>
                  <a:srgbClr val="28C191"/>
                </a:solidFill>
              </a:rPr>
              <a:t>le </a:t>
            </a:r>
            <a:r>
              <a:rPr lang="en-US" sz="2200" dirty="0" err="1" smtClean="0">
                <a:solidFill>
                  <a:srgbClr val="28C191"/>
                </a:solidFill>
              </a:rPr>
              <a:t>lecteur</a:t>
            </a:r>
            <a:r>
              <a:rPr lang="en-US" sz="2200" dirty="0" smtClean="0">
                <a:solidFill>
                  <a:srgbClr val="28C191"/>
                </a:solidFill>
              </a:rPr>
              <a:t> </a:t>
            </a:r>
            <a:r>
              <a:rPr lang="en-US" sz="2200" dirty="0" err="1">
                <a:solidFill>
                  <a:srgbClr val="28C191"/>
                </a:solidFill>
              </a:rPr>
              <a:t>ni</a:t>
            </a:r>
            <a:r>
              <a:rPr lang="en-US" sz="2200" dirty="0">
                <a:solidFill>
                  <a:srgbClr val="28C191"/>
                </a:solidFill>
              </a:rPr>
              <a:t> </a:t>
            </a:r>
            <a:r>
              <a:rPr lang="en-US" sz="2200" dirty="0" err="1">
                <a:solidFill>
                  <a:srgbClr val="28C191"/>
                </a:solidFill>
              </a:rPr>
              <a:t>l'auteur</a:t>
            </a:r>
            <a:r>
              <a:rPr lang="en-US" sz="2200" dirty="0">
                <a:solidFill>
                  <a:srgbClr val="28C191"/>
                </a:solidFill>
              </a:rPr>
              <a:t> </a:t>
            </a:r>
            <a:endParaRPr lang="en-US" sz="2200" dirty="0" smtClean="0">
              <a:solidFill>
                <a:srgbClr val="28C191"/>
              </a:solidFill>
            </a:endParaRPr>
          </a:p>
          <a:p>
            <a:pPr algn="ctr"/>
            <a:r>
              <a:rPr lang="en-US" sz="2200" dirty="0" smtClean="0">
                <a:solidFill>
                  <a:srgbClr val="28C191"/>
                </a:solidFill>
              </a:rPr>
              <a:t>ne </a:t>
            </a:r>
            <a:r>
              <a:rPr lang="en-US" sz="2200" dirty="0" err="1">
                <a:solidFill>
                  <a:srgbClr val="28C191"/>
                </a:solidFill>
              </a:rPr>
              <a:t>doivent</a:t>
            </a:r>
            <a:r>
              <a:rPr lang="en-US" sz="2200" dirty="0">
                <a:solidFill>
                  <a:srgbClr val="28C191"/>
                </a:solidFill>
              </a:rPr>
              <a:t> payer</a:t>
            </a:r>
            <a:r>
              <a:rPr lang="en-US" sz="2200" dirty="0"/>
              <a:t> et </a:t>
            </a:r>
            <a:r>
              <a:rPr lang="en-US" sz="2200" dirty="0" err="1"/>
              <a:t>que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FF0000"/>
                </a:solidFill>
              </a:rPr>
              <a:t>le journal </a:t>
            </a:r>
            <a:r>
              <a:rPr lang="en-US" sz="2200" dirty="0" err="1" smtClean="0">
                <a:solidFill>
                  <a:srgbClr val="FF0000"/>
                </a:solidFill>
              </a:rPr>
              <a:t>appartient</a:t>
            </a:r>
            <a:r>
              <a:rPr lang="en-US" sz="2200" dirty="0" smtClean="0">
                <a:solidFill>
                  <a:srgbClr val="FF0000"/>
                </a:solidFill>
              </a:rPr>
              <a:t>, </a:t>
            </a:r>
            <a:r>
              <a:rPr lang="en-US" sz="2200" dirty="0">
                <a:solidFill>
                  <a:srgbClr val="FF0000"/>
                </a:solidFill>
              </a:rPr>
              <a:t>non plus </a:t>
            </a:r>
            <a:r>
              <a:rPr lang="en-US" sz="2200" dirty="0" err="1">
                <a:solidFill>
                  <a:srgbClr val="FF0000"/>
                </a:solidFill>
              </a:rPr>
              <a:t>à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une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maison</a:t>
            </a:r>
            <a:endParaRPr lang="en-US" sz="2200" dirty="0">
              <a:solidFill>
                <a:srgbClr val="FF0000"/>
              </a:solidFill>
            </a:endParaRPr>
          </a:p>
          <a:p>
            <a:r>
              <a:rPr lang="en-US" sz="2200" dirty="0" err="1" smtClean="0">
                <a:solidFill>
                  <a:srgbClr val="FF0000"/>
                </a:solidFill>
              </a:rPr>
              <a:t>d’édition</a:t>
            </a:r>
            <a:r>
              <a:rPr lang="en-US" sz="2200" dirty="0" smtClean="0">
                <a:solidFill>
                  <a:srgbClr val="FF0000"/>
                </a:solidFill>
              </a:rPr>
              <a:t>, </a:t>
            </a:r>
            <a:r>
              <a:rPr lang="en-US" sz="2200" dirty="0" err="1">
                <a:solidFill>
                  <a:srgbClr val="FF0000"/>
                </a:solidFill>
              </a:rPr>
              <a:t>mais</a:t>
            </a:r>
            <a:r>
              <a:rPr lang="en-US" sz="2200" dirty="0">
                <a:solidFill>
                  <a:srgbClr val="FF0000"/>
                </a:solidFill>
              </a:rPr>
              <a:t> au </a:t>
            </a:r>
            <a:r>
              <a:rPr lang="en-US" sz="2200" dirty="0" err="1">
                <a:solidFill>
                  <a:srgbClr val="FF0000"/>
                </a:solidFill>
              </a:rPr>
              <a:t>comité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éditorial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[</a:t>
            </a:r>
            <a:r>
              <a:rPr lang="is-IS" sz="2200" dirty="0" smtClean="0"/>
              <a:t>…] un collège de chercheurs </a:t>
            </a:r>
            <a:r>
              <a:rPr lang="is-IS" sz="2200" dirty="0" smtClean="0">
                <a:solidFill>
                  <a:srgbClr val="28C191"/>
                </a:solidFill>
              </a:rPr>
              <a:t>qui</a:t>
            </a:r>
          </a:p>
          <a:p>
            <a:r>
              <a:rPr lang="en-US" sz="2200" dirty="0" smtClean="0">
                <a:solidFill>
                  <a:srgbClr val="28C191"/>
                </a:solidFill>
              </a:rPr>
              <a:t>s</a:t>
            </a:r>
            <a:r>
              <a:rPr lang="is-IS" sz="2200" dirty="0" smtClean="0">
                <a:solidFill>
                  <a:srgbClr val="28C191"/>
                </a:solidFill>
              </a:rPr>
              <a:t>e charge de la publication des articles</a:t>
            </a:r>
            <a:r>
              <a:rPr lang="is-IS" sz="2200" dirty="0" smtClean="0"/>
              <a:t> </a:t>
            </a:r>
            <a:r>
              <a:rPr lang="en-US" sz="2200" dirty="0" smtClean="0">
                <a:solidFill>
                  <a:srgbClr val="28C191"/>
                </a:solidFill>
              </a:rPr>
              <a:t>avec </a:t>
            </a:r>
            <a:r>
              <a:rPr lang="en-US" sz="2200" dirty="0" err="1" smtClean="0">
                <a:solidFill>
                  <a:srgbClr val="28C191"/>
                </a:solidFill>
              </a:rPr>
              <a:t>l'aide</a:t>
            </a:r>
            <a:r>
              <a:rPr lang="en-US" sz="2200" dirty="0" smtClean="0">
                <a:solidFill>
                  <a:srgbClr val="28C191"/>
                </a:solidFill>
              </a:rPr>
              <a:t> </a:t>
            </a:r>
            <a:r>
              <a:rPr lang="en-US" sz="2200" dirty="0" err="1" smtClean="0">
                <a:solidFill>
                  <a:srgbClr val="28C191"/>
                </a:solidFill>
              </a:rPr>
              <a:t>d'unités</a:t>
            </a:r>
            <a:r>
              <a:rPr lang="en-US" sz="2200" dirty="0" smtClean="0">
                <a:solidFill>
                  <a:srgbClr val="28C191"/>
                </a:solidFill>
              </a:rPr>
              <a:t> de service</a:t>
            </a:r>
            <a:r>
              <a:rPr lang="en-US" sz="2200" dirty="0" smtClean="0"/>
              <a:t>.</a:t>
            </a:r>
            <a:r>
              <a:rPr lang="fr-FR" sz="2200" dirty="0" smtClean="0"/>
              <a:t>’</a:t>
            </a:r>
            <a:endParaRPr lang="fr-FR" sz="2200" dirty="0"/>
          </a:p>
        </p:txBody>
      </p:sp>
      <p:sp>
        <p:nvSpPr>
          <p:cNvPr id="19" name="ZoneTexte 18"/>
          <p:cNvSpPr txBox="1"/>
          <p:nvPr/>
        </p:nvSpPr>
        <p:spPr>
          <a:xfrm>
            <a:off x="5843020" y="4725144"/>
            <a:ext cx="315235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latin typeface="Times"/>
              </a:rPr>
              <a:t>La terminologie </a:t>
            </a:r>
            <a:r>
              <a:rPr lang="fr-FR" i="1" dirty="0" err="1" smtClean="0">
                <a:latin typeface="Times"/>
              </a:rPr>
              <a:t>Diamond</a:t>
            </a:r>
            <a:r>
              <a:rPr lang="fr-FR" i="1" dirty="0" smtClean="0">
                <a:latin typeface="Times"/>
              </a:rPr>
              <a:t> OA</a:t>
            </a:r>
            <a:r>
              <a:rPr lang="fr-FR" dirty="0" smtClean="0">
                <a:latin typeface="Times"/>
              </a:rPr>
              <a:t> </a:t>
            </a:r>
          </a:p>
          <a:p>
            <a:pPr algn="ctr"/>
            <a:r>
              <a:rPr lang="fr-FR" dirty="0">
                <a:latin typeface="Times"/>
              </a:rPr>
              <a:t>v</a:t>
            </a:r>
            <a:r>
              <a:rPr lang="fr-FR" dirty="0" smtClean="0">
                <a:latin typeface="Times"/>
              </a:rPr>
              <a:t>ient du </a:t>
            </a:r>
            <a:r>
              <a:rPr lang="fr-FR" i="1" dirty="0" err="1" smtClean="0">
                <a:latin typeface="Times"/>
              </a:rPr>
              <a:t>Diamond</a:t>
            </a:r>
            <a:r>
              <a:rPr lang="fr-FR" i="1" dirty="0" smtClean="0">
                <a:latin typeface="Times"/>
              </a:rPr>
              <a:t> Sutra qui </a:t>
            </a:r>
            <a:r>
              <a:rPr lang="fr-FR" dirty="0" smtClean="0">
                <a:latin typeface="Times"/>
              </a:rPr>
              <a:t>est</a:t>
            </a:r>
          </a:p>
          <a:p>
            <a:pPr algn="ctr"/>
            <a:r>
              <a:rPr lang="fr-FR" dirty="0">
                <a:latin typeface="Times"/>
              </a:rPr>
              <a:t>l</a:t>
            </a:r>
            <a:r>
              <a:rPr lang="fr-FR" dirty="0" smtClean="0">
                <a:latin typeface="Times"/>
              </a:rPr>
              <a:t>e premier texte imprimé connu,</a:t>
            </a:r>
          </a:p>
          <a:p>
            <a:pPr algn="ctr"/>
            <a:r>
              <a:rPr lang="fr-FR" dirty="0">
                <a:latin typeface="Times"/>
              </a:rPr>
              <a:t>p</a:t>
            </a:r>
            <a:r>
              <a:rPr lang="fr-FR" dirty="0" smtClean="0">
                <a:latin typeface="Times"/>
              </a:rPr>
              <a:t>ublié en Chine le </a:t>
            </a:r>
            <a:r>
              <a:rPr lang="fr-FR" i="1" dirty="0" smtClean="0">
                <a:latin typeface="Times"/>
              </a:rPr>
              <a:t>11 Mai 868</a:t>
            </a:r>
            <a:endParaRPr lang="fr-FR" i="1" dirty="0">
              <a:latin typeface="Times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149767" y="6021288"/>
            <a:ext cx="2590800" cy="369332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latin typeface="Times"/>
              </a:rPr>
              <a:t>British Library, Londres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483768" y="4211796"/>
            <a:ext cx="4392488" cy="369332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latin typeface="Times"/>
              </a:rPr>
              <a:t>http</a:t>
            </a:r>
            <a:r>
              <a:rPr lang="fr-FR" i="1" dirty="0">
                <a:latin typeface="Times"/>
              </a:rPr>
              <a:t>://</a:t>
            </a:r>
            <a:r>
              <a:rPr lang="fr-FR" i="1" dirty="0" err="1">
                <a:latin typeface="Times"/>
              </a:rPr>
              <a:t>openscience.ens.fr</a:t>
            </a:r>
            <a:r>
              <a:rPr lang="fr-FR" i="1" dirty="0">
                <a:latin typeface="Times"/>
              </a:rPr>
              <a:t>/MARIE_FARGE</a:t>
            </a:r>
            <a:r>
              <a:rPr lang="fr-FR" i="1" dirty="0" smtClean="0">
                <a:latin typeface="Times"/>
              </a:rPr>
              <a:t>/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-1" y="-152400"/>
            <a:ext cx="91440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2012, ils proposent un nouveau modèle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15" name="Picture 14" descr="CC-B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44016" y="1153195"/>
            <a:ext cx="94685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000FF"/>
                </a:solidFill>
                <a:latin typeface="Times"/>
              </a:rPr>
              <a:t>N</a:t>
            </a:r>
            <a:r>
              <a:rPr lang="fr-FR" sz="2000" dirty="0">
                <a:solidFill>
                  <a:srgbClr val="0000FF"/>
                </a:solidFill>
                <a:latin typeface="Arial"/>
                <a:cs typeface="Arial"/>
              </a:rPr>
              <a:t>ote </a:t>
            </a:r>
            <a:r>
              <a:rPr lang="fr-FR" sz="2000" dirty="0" smtClean="0">
                <a:solidFill>
                  <a:srgbClr val="0000FF"/>
                </a:solidFill>
                <a:latin typeface="Arial"/>
                <a:cs typeface="Arial"/>
              </a:rPr>
              <a:t>sur la publication en accès libre rédigée </a:t>
            </a:r>
            <a:r>
              <a:rPr lang="fr-FR" sz="2000" dirty="0">
                <a:solidFill>
                  <a:srgbClr val="0000FF"/>
                </a:solidFill>
                <a:latin typeface="Arial"/>
                <a:cs typeface="Arial"/>
              </a:rPr>
              <a:t>le 29 Juin 2012 par </a:t>
            </a:r>
            <a:r>
              <a:rPr lang="fr-FR" sz="2000" i="1" dirty="0">
                <a:solidFill>
                  <a:srgbClr val="0000FF"/>
                </a:solidFill>
                <a:latin typeface="Arial"/>
                <a:cs typeface="Arial"/>
              </a:rPr>
              <a:t>Marie Farge </a:t>
            </a:r>
            <a:endParaRPr lang="fr-FR" sz="2000" i="1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r>
              <a:rPr lang="fr-FR" sz="2000" dirty="0" smtClean="0">
                <a:solidFill>
                  <a:srgbClr val="0000FF"/>
                </a:solidFill>
                <a:latin typeface="Arial"/>
                <a:cs typeface="Arial"/>
              </a:rPr>
              <a:t>à la demande de </a:t>
            </a:r>
            <a:r>
              <a:rPr lang="fr-FR" sz="2000" i="1" dirty="0" smtClean="0">
                <a:solidFill>
                  <a:srgbClr val="0000FF"/>
                </a:solidFill>
                <a:latin typeface="Arial"/>
                <a:cs typeface="Arial"/>
              </a:rPr>
              <a:t>Geneviève </a:t>
            </a:r>
            <a:r>
              <a:rPr lang="fr-FR" sz="2000" i="1" dirty="0" err="1">
                <a:solidFill>
                  <a:srgbClr val="0000FF"/>
                </a:solidFill>
                <a:latin typeface="Arial"/>
                <a:cs typeface="Arial"/>
              </a:rPr>
              <a:t>Fioraso</a:t>
            </a:r>
            <a:r>
              <a:rPr lang="fr-FR" sz="2000" dirty="0">
                <a:solidFill>
                  <a:srgbClr val="0000FF"/>
                </a:solidFill>
                <a:latin typeface="Arial"/>
                <a:cs typeface="Arial"/>
              </a:rPr>
              <a:t>, </a:t>
            </a:r>
            <a:r>
              <a:rPr lang="fr-FR" sz="2000" dirty="0" smtClean="0">
                <a:solidFill>
                  <a:srgbClr val="0000FF"/>
                </a:solidFill>
                <a:latin typeface="Arial"/>
                <a:cs typeface="Arial"/>
              </a:rPr>
              <a:t>ministre </a:t>
            </a:r>
            <a:r>
              <a:rPr lang="fr-FR" sz="2000" dirty="0">
                <a:solidFill>
                  <a:srgbClr val="0000FF"/>
                </a:solidFill>
                <a:latin typeface="Arial"/>
                <a:cs typeface="Arial"/>
              </a:rPr>
              <a:t>de la </a:t>
            </a:r>
            <a:r>
              <a:rPr lang="fr-FR" sz="2000" dirty="0" smtClean="0">
                <a:solidFill>
                  <a:srgbClr val="0000FF"/>
                </a:solidFill>
                <a:latin typeface="Arial"/>
                <a:cs typeface="Arial"/>
              </a:rPr>
              <a:t>recherche :</a:t>
            </a:r>
            <a:endParaRPr lang="fr-FR" sz="2000" dirty="0">
              <a:solidFill>
                <a:srgbClr val="0000FF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456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-9026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Le modèle d’accès libre ‘diamant’</a:t>
            </a:r>
            <a:endParaRPr lang="fr-FR" sz="3300" b="1" i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5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6" name="ZoneTexte 14"/>
          <p:cNvSpPr txBox="1">
            <a:spLocks noChangeArrowheads="1"/>
          </p:cNvSpPr>
          <p:nvPr/>
        </p:nvSpPr>
        <p:spPr bwMode="auto">
          <a:xfrm>
            <a:off x="1237177" y="3185100"/>
            <a:ext cx="6468437" cy="1107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algn="ctr">
              <a:buFont typeface="Arial"/>
              <a:buChar char="•"/>
            </a:pPr>
            <a:r>
              <a:rPr lang="fr-FR" sz="2200" dirty="0" smtClean="0">
                <a:solidFill>
                  <a:srgbClr val="FF0000"/>
                </a:solidFill>
              </a:rPr>
              <a:t>Les </a:t>
            </a:r>
            <a:r>
              <a:rPr lang="fr-FR" sz="2200" dirty="0" err="1" smtClean="0">
                <a:solidFill>
                  <a:srgbClr val="FF0000"/>
                </a:solidFill>
              </a:rPr>
              <a:t>journeaux</a:t>
            </a:r>
            <a:r>
              <a:rPr lang="fr-FR" sz="2200" dirty="0" smtClean="0">
                <a:solidFill>
                  <a:srgbClr val="FF0000"/>
                </a:solidFill>
              </a:rPr>
              <a:t> appartiennent à leur comité éditorial,</a:t>
            </a:r>
            <a:endParaRPr lang="fr-FR" sz="2200" dirty="0" smtClean="0">
              <a:solidFill>
                <a:srgbClr val="000000"/>
              </a:solidFill>
            </a:endParaRPr>
          </a:p>
          <a:p>
            <a:pPr algn="ctr"/>
            <a:r>
              <a:rPr lang="fr-FR" sz="2200" dirty="0" smtClean="0">
                <a:solidFill>
                  <a:srgbClr val="FF0000"/>
                </a:solidFill>
              </a:rPr>
              <a:t>composé exclusivement de chercheurs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smtClean="0">
                <a:solidFill>
                  <a:srgbClr val="FF0000"/>
                </a:solidFill>
              </a:rPr>
              <a:t>en activité </a:t>
            </a:r>
            <a:r>
              <a:rPr lang="fr-FR" sz="2200" dirty="0" smtClean="0">
                <a:solidFill>
                  <a:srgbClr val="000000"/>
                </a:solidFill>
              </a:rPr>
              <a:t>qui </a:t>
            </a:r>
          </a:p>
          <a:p>
            <a:pPr algn="ctr"/>
            <a:r>
              <a:rPr lang="fr-FR" sz="2200" dirty="0" smtClean="0">
                <a:solidFill>
                  <a:srgbClr val="000000"/>
                </a:solidFill>
              </a:rPr>
              <a:t>assurent bénévolement l’évaluation par les pairs.</a:t>
            </a:r>
          </a:p>
        </p:txBody>
      </p:sp>
      <p:sp>
        <p:nvSpPr>
          <p:cNvPr id="14" name="ZoneTexte 14"/>
          <p:cNvSpPr txBox="1">
            <a:spLocks noChangeArrowheads="1"/>
          </p:cNvSpPr>
          <p:nvPr/>
        </p:nvSpPr>
        <p:spPr bwMode="auto">
          <a:xfrm>
            <a:off x="1890805" y="1268760"/>
            <a:ext cx="498085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algn="ctr">
              <a:buFont typeface="Arial"/>
              <a:buChar char="•"/>
            </a:pPr>
            <a:r>
              <a:rPr lang="fr-FR" sz="2200" dirty="0" smtClean="0">
                <a:solidFill>
                  <a:srgbClr val="0000FF"/>
                </a:solidFill>
              </a:rPr>
              <a:t>Les auteurs gardent leur droit d’auteur </a:t>
            </a:r>
          </a:p>
          <a:p>
            <a:pPr algn="ctr"/>
            <a:r>
              <a:rPr lang="fr-FR" sz="2200" dirty="0" smtClean="0"/>
              <a:t>et mettent leurs </a:t>
            </a:r>
            <a:r>
              <a:rPr lang="fr-FR" sz="2200" dirty="0" smtClean="0">
                <a:solidFill>
                  <a:srgbClr val="0000FF"/>
                </a:solidFill>
              </a:rPr>
              <a:t>articles en accès libre</a:t>
            </a:r>
            <a:endParaRPr lang="fr-FR" sz="2200" i="1" dirty="0" smtClean="0">
              <a:solidFill>
                <a:srgbClr val="0000FF"/>
              </a:solidFill>
            </a:endParaRPr>
          </a:p>
          <a:p>
            <a:pPr algn="ctr"/>
            <a:r>
              <a:rPr lang="fr-FR" sz="2200" dirty="0">
                <a:solidFill>
                  <a:srgbClr val="0000FF"/>
                </a:solidFill>
              </a:rPr>
              <a:t>s</a:t>
            </a:r>
            <a:r>
              <a:rPr lang="fr-FR" sz="2200" dirty="0" smtClean="0">
                <a:solidFill>
                  <a:srgbClr val="0000FF"/>
                </a:solidFill>
              </a:rPr>
              <a:t>ous</a:t>
            </a:r>
            <a:r>
              <a:rPr lang="fr-FR" sz="2200" dirty="0" smtClean="0"/>
              <a:t> </a:t>
            </a:r>
            <a:r>
              <a:rPr lang="fr-FR" sz="2200" dirty="0" smtClean="0">
                <a:solidFill>
                  <a:srgbClr val="000000"/>
                </a:solidFill>
              </a:rPr>
              <a:t>licence </a:t>
            </a:r>
            <a:r>
              <a:rPr lang="fr-FR" sz="2200" i="1" dirty="0" err="1" smtClean="0">
                <a:solidFill>
                  <a:srgbClr val="000000"/>
                </a:solidFill>
              </a:rPr>
              <a:t>Creative</a:t>
            </a:r>
            <a:r>
              <a:rPr lang="fr-FR" sz="2200" i="1" dirty="0" smtClean="0">
                <a:solidFill>
                  <a:srgbClr val="000000"/>
                </a:solidFill>
              </a:rPr>
              <a:t> Commons </a:t>
            </a:r>
            <a:r>
              <a:rPr lang="fr-FR" sz="2200" i="1" dirty="0" smtClean="0">
                <a:solidFill>
                  <a:srgbClr val="0000FF"/>
                </a:solidFill>
              </a:rPr>
              <a:t>CC-BY</a:t>
            </a:r>
            <a:r>
              <a:rPr lang="fr-FR" sz="2200" dirty="0" smtClean="0"/>
              <a:t>.</a:t>
            </a:r>
            <a:r>
              <a:rPr lang="en-US" sz="2200" dirty="0" smtClean="0"/>
              <a:t> </a:t>
            </a:r>
            <a:endParaRPr lang="fr-FR" sz="2200" b="0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10" name="ZoneTexte 14"/>
          <p:cNvSpPr txBox="1">
            <a:spLocks noChangeArrowheads="1"/>
          </p:cNvSpPr>
          <p:nvPr/>
        </p:nvSpPr>
        <p:spPr bwMode="auto">
          <a:xfrm>
            <a:off x="425994" y="4433044"/>
            <a:ext cx="835137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algn="ctr">
              <a:buFont typeface="Arial"/>
              <a:buChar char="•"/>
            </a:pPr>
            <a:r>
              <a:rPr lang="fr-FR" sz="2200" dirty="0" smtClean="0">
                <a:solidFill>
                  <a:srgbClr val="28C191"/>
                </a:solidFill>
              </a:rPr>
              <a:t>Les institutions publiques financent et possèdent </a:t>
            </a:r>
            <a:r>
              <a:rPr lang="fr-FR" sz="2200" dirty="0">
                <a:solidFill>
                  <a:srgbClr val="28C191"/>
                </a:solidFill>
              </a:rPr>
              <a:t>l</a:t>
            </a:r>
            <a:r>
              <a:rPr lang="fr-FR" sz="2200" dirty="0" smtClean="0">
                <a:solidFill>
                  <a:srgbClr val="28C191"/>
                </a:solidFill>
              </a:rPr>
              <a:t>es plateformes </a:t>
            </a:r>
          </a:p>
          <a:p>
            <a:pPr algn="ctr"/>
            <a:r>
              <a:rPr lang="fr-FR" sz="2200" dirty="0" smtClean="0">
                <a:solidFill>
                  <a:srgbClr val="000000"/>
                </a:solidFill>
              </a:rPr>
              <a:t>(d’évaluation, publication et bibliométrie)</a:t>
            </a:r>
            <a:r>
              <a:rPr lang="fr-FR" sz="2200" dirty="0" smtClean="0"/>
              <a:t> </a:t>
            </a:r>
            <a:r>
              <a:rPr lang="fr-FR" sz="2200" dirty="0" smtClean="0">
                <a:solidFill>
                  <a:srgbClr val="28C191"/>
                </a:solidFill>
              </a:rPr>
              <a:t>développées en logiciel libre</a:t>
            </a:r>
            <a:r>
              <a:rPr lang="fr-FR" sz="2200" dirty="0" smtClean="0"/>
              <a:t>. </a:t>
            </a:r>
          </a:p>
          <a:p>
            <a:pPr marL="342900" indent="-342900" algn="ctr">
              <a:buFont typeface="Arial"/>
              <a:buChar char="•"/>
            </a:pPr>
            <a:r>
              <a:rPr lang="fr-FR" sz="2200" dirty="0">
                <a:solidFill>
                  <a:srgbClr val="28C191"/>
                </a:solidFill>
              </a:rPr>
              <a:t>L</a:t>
            </a:r>
            <a:r>
              <a:rPr lang="fr-FR" sz="2200" dirty="0" smtClean="0">
                <a:solidFill>
                  <a:srgbClr val="28C191"/>
                </a:solidFill>
              </a:rPr>
              <a:t>es</a:t>
            </a:r>
            <a:r>
              <a:rPr lang="fr-FR" sz="2200" dirty="0" smtClean="0"/>
              <a:t> </a:t>
            </a:r>
            <a:r>
              <a:rPr lang="fr-FR" sz="2200" dirty="0" smtClean="0">
                <a:solidFill>
                  <a:srgbClr val="28C191"/>
                </a:solidFill>
              </a:rPr>
              <a:t>bibliothécaires assurent la visibilité des articles sur </a:t>
            </a:r>
            <a:r>
              <a:rPr lang="fr-FR" sz="2200" i="1" dirty="0" smtClean="0">
                <a:solidFill>
                  <a:srgbClr val="28C191"/>
                </a:solidFill>
              </a:rPr>
              <a:t>Internet</a:t>
            </a:r>
            <a:r>
              <a:rPr lang="fr-FR" sz="2200" dirty="0" smtClean="0">
                <a:solidFill>
                  <a:srgbClr val="28C191"/>
                </a:solidFill>
              </a:rPr>
              <a:t> </a:t>
            </a:r>
          </a:p>
          <a:p>
            <a:pPr algn="ctr"/>
            <a:r>
              <a:rPr lang="fr-FR" sz="2200" dirty="0"/>
              <a:t>e</a:t>
            </a:r>
            <a:r>
              <a:rPr lang="fr-FR" sz="2200" dirty="0" smtClean="0"/>
              <a:t>n ajoutant les métadonnées permettant de les trouver facilement.</a:t>
            </a:r>
          </a:p>
          <a:p>
            <a:pPr marL="342900" indent="-342900" algn="ctr">
              <a:buFont typeface="Arial"/>
              <a:buChar char="•"/>
            </a:pPr>
            <a:r>
              <a:rPr lang="fr-FR" sz="2200" dirty="0" smtClean="0">
                <a:solidFill>
                  <a:srgbClr val="28C191"/>
                </a:solidFill>
              </a:rPr>
              <a:t> Les </a:t>
            </a:r>
            <a:r>
              <a:rPr lang="fr-FR" sz="2200" dirty="0" err="1" smtClean="0">
                <a:solidFill>
                  <a:srgbClr val="28C191"/>
                </a:solidFill>
              </a:rPr>
              <a:t>publicheurs</a:t>
            </a:r>
            <a:r>
              <a:rPr lang="fr-FR" sz="2200" dirty="0" smtClean="0">
                <a:solidFill>
                  <a:srgbClr val="28C191"/>
                </a:solidFill>
              </a:rPr>
              <a:t> </a:t>
            </a:r>
            <a:r>
              <a:rPr lang="fr-FR" sz="2200" dirty="0" smtClean="0">
                <a:solidFill>
                  <a:srgbClr val="000000"/>
                </a:solidFill>
              </a:rPr>
              <a:t>peuvent </a:t>
            </a:r>
            <a:r>
              <a:rPr lang="fr-FR" sz="2200" dirty="0" smtClean="0"/>
              <a:t>assurer divers services mais </a:t>
            </a:r>
          </a:p>
          <a:p>
            <a:pPr algn="ctr"/>
            <a:r>
              <a:rPr lang="fr-FR" sz="2200" dirty="0" smtClean="0">
                <a:solidFill>
                  <a:srgbClr val="28C191"/>
                </a:solidFill>
              </a:rPr>
              <a:t>après avoir été mis en concurrence </a:t>
            </a:r>
            <a:r>
              <a:rPr lang="fr-FR" sz="2200" dirty="0" smtClean="0">
                <a:solidFill>
                  <a:srgbClr val="000000"/>
                </a:solidFill>
              </a:rPr>
              <a:t>par appel d’offre</a:t>
            </a:r>
            <a:r>
              <a:rPr lang="fr-FR" sz="2200" dirty="0" smtClean="0"/>
              <a:t>.</a:t>
            </a:r>
            <a:r>
              <a:rPr lang="fr-FR" sz="2200" dirty="0" smtClean="0">
                <a:solidFill>
                  <a:srgbClr val="28C191"/>
                </a:solidFill>
              </a:rPr>
              <a:t> </a:t>
            </a:r>
          </a:p>
        </p:txBody>
      </p:sp>
      <p:pic>
        <p:nvPicPr>
          <p:cNvPr id="11" name="Picture 10" descr="CC-B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  <p:sp>
        <p:nvSpPr>
          <p:cNvPr id="8" name="ZoneTexte 12"/>
          <p:cNvSpPr txBox="1"/>
          <p:nvPr/>
        </p:nvSpPr>
        <p:spPr>
          <a:xfrm>
            <a:off x="2483768" y="2492896"/>
            <a:ext cx="3772272" cy="369332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i="1" dirty="0" err="1">
                <a:latin typeface="Times"/>
              </a:rPr>
              <a:t>https</a:t>
            </a:r>
            <a:r>
              <a:rPr lang="fr-FR" i="1" dirty="0">
                <a:latin typeface="Times"/>
              </a:rPr>
              <a:t>://</a:t>
            </a:r>
            <a:r>
              <a:rPr lang="fr-FR" i="1" dirty="0" err="1">
                <a:latin typeface="Times"/>
              </a:rPr>
              <a:t>creativecommons.org</a:t>
            </a:r>
            <a:r>
              <a:rPr lang="fr-FR" i="1" dirty="0">
                <a:latin typeface="Times"/>
              </a:rPr>
              <a:t>/</a:t>
            </a:r>
            <a:r>
              <a:rPr lang="fr-FR" i="1" dirty="0" err="1">
                <a:latin typeface="Times"/>
              </a:rPr>
              <a:t>licenses</a:t>
            </a:r>
            <a:r>
              <a:rPr lang="fr-FR" i="1" dirty="0">
                <a:latin typeface="Times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25825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" y="-90264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La meilleure solution en attendant mieux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5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14" name="ZoneTexte 14"/>
          <p:cNvSpPr txBox="1">
            <a:spLocks noChangeArrowheads="1"/>
          </p:cNvSpPr>
          <p:nvPr/>
        </p:nvSpPr>
        <p:spPr bwMode="auto">
          <a:xfrm>
            <a:off x="-36512" y="1129968"/>
            <a:ext cx="913663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200" dirty="0" smtClean="0">
                <a:solidFill>
                  <a:srgbClr val="000000"/>
                </a:solidFill>
              </a:rPr>
              <a:t>Aujourd’hui </a:t>
            </a:r>
            <a:r>
              <a:rPr lang="fr-FR" sz="2200" dirty="0" smtClean="0">
                <a:solidFill>
                  <a:srgbClr val="0000FF"/>
                </a:solidFill>
              </a:rPr>
              <a:t>les </a:t>
            </a:r>
            <a:r>
              <a:rPr lang="fr-FR" sz="2200" dirty="0" err="1" smtClean="0">
                <a:solidFill>
                  <a:srgbClr val="0000FF"/>
                </a:solidFill>
              </a:rPr>
              <a:t>publicheurs</a:t>
            </a:r>
            <a:r>
              <a:rPr lang="fr-FR" sz="2200" dirty="0" smtClean="0">
                <a:solidFill>
                  <a:srgbClr val="0000FF"/>
                </a:solidFill>
              </a:rPr>
              <a:t> nous imposent leur modèle ‘doré’</a:t>
            </a:r>
            <a:r>
              <a:rPr lang="fr-FR" sz="2200" dirty="0" smtClean="0">
                <a:solidFill>
                  <a:srgbClr val="000000"/>
                </a:solidFill>
              </a:rPr>
              <a:t>, </a:t>
            </a:r>
          </a:p>
          <a:p>
            <a:pPr algn="ctr"/>
            <a:r>
              <a:rPr lang="fr-FR" sz="2200" dirty="0">
                <a:solidFill>
                  <a:srgbClr val="000000"/>
                </a:solidFill>
              </a:rPr>
              <a:t>o</a:t>
            </a:r>
            <a:r>
              <a:rPr lang="fr-FR" sz="2200" dirty="0" smtClean="0">
                <a:solidFill>
                  <a:srgbClr val="000000"/>
                </a:solidFill>
              </a:rPr>
              <a:t>ù nous devons payer pour publier nos articles. </a:t>
            </a:r>
          </a:p>
          <a:p>
            <a:pPr algn="ctr"/>
            <a:r>
              <a:rPr lang="fr-FR" sz="2200" dirty="0" smtClean="0">
                <a:solidFill>
                  <a:srgbClr val="000000"/>
                </a:solidFill>
              </a:rPr>
              <a:t>Ceci est </a:t>
            </a:r>
            <a:r>
              <a:rPr lang="fr-FR" sz="2200" dirty="0" smtClean="0"/>
              <a:t>inadmissible du point de vue éthique </a:t>
            </a:r>
            <a:r>
              <a:rPr lang="fr-FR" sz="2200" dirty="0" smtClean="0">
                <a:solidFill>
                  <a:srgbClr val="000000"/>
                </a:solidFill>
              </a:rPr>
              <a:t>car il </a:t>
            </a:r>
            <a:r>
              <a:rPr lang="fr-FR" sz="2200" dirty="0" smtClean="0">
                <a:solidFill>
                  <a:srgbClr val="0000FF"/>
                </a:solidFill>
              </a:rPr>
              <a:t>conduit à la création </a:t>
            </a:r>
          </a:p>
          <a:p>
            <a:pPr algn="ctr"/>
            <a:r>
              <a:rPr lang="fr-FR" sz="2200" dirty="0">
                <a:solidFill>
                  <a:srgbClr val="0000FF"/>
                </a:solidFill>
              </a:rPr>
              <a:t>d</a:t>
            </a:r>
            <a:r>
              <a:rPr lang="fr-FR" sz="2200" dirty="0" smtClean="0">
                <a:solidFill>
                  <a:srgbClr val="0000FF"/>
                </a:solidFill>
              </a:rPr>
              <a:t>e nombreuses revues </a:t>
            </a:r>
            <a:r>
              <a:rPr lang="fr-FR" sz="2200" dirty="0" smtClean="0">
                <a:solidFill>
                  <a:srgbClr val="000000"/>
                </a:solidFill>
              </a:rPr>
              <a:t>de mauvaises qualité</a:t>
            </a:r>
            <a:r>
              <a:rPr lang="fr-FR" sz="2200" dirty="0">
                <a:solidFill>
                  <a:srgbClr val="000000"/>
                </a:solidFill>
              </a:rPr>
              <a:t> </a:t>
            </a:r>
            <a:r>
              <a:rPr lang="fr-FR" sz="2200" dirty="0" smtClean="0">
                <a:solidFill>
                  <a:srgbClr val="000000"/>
                </a:solidFill>
              </a:rPr>
              <a:t>et </a:t>
            </a:r>
            <a:r>
              <a:rPr lang="fr-FR" sz="2200" dirty="0" smtClean="0">
                <a:solidFill>
                  <a:srgbClr val="0000FF"/>
                </a:solidFill>
              </a:rPr>
              <a:t>prédatrices</a:t>
            </a:r>
            <a:r>
              <a:rPr lang="fr-FR" sz="22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7" name="ZoneTexte 8"/>
          <p:cNvSpPr txBox="1">
            <a:spLocks noChangeArrowheads="1"/>
          </p:cNvSpPr>
          <p:nvPr/>
        </p:nvSpPr>
        <p:spPr bwMode="auto">
          <a:xfrm>
            <a:off x="107504" y="3356992"/>
            <a:ext cx="8928992" cy="1107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200" dirty="0" smtClean="0"/>
              <a:t>La </a:t>
            </a:r>
            <a:r>
              <a:rPr lang="fr-FR" sz="2200" dirty="0" smtClean="0">
                <a:solidFill>
                  <a:srgbClr val="FF0000"/>
                </a:solidFill>
              </a:rPr>
              <a:t>meilleure façon de gérer la transition actuelle</a:t>
            </a:r>
            <a:r>
              <a:rPr lang="fr-FR" sz="2200" dirty="0" smtClean="0">
                <a:solidFill>
                  <a:srgbClr val="000000"/>
                </a:solidFill>
              </a:rPr>
              <a:t> est </a:t>
            </a:r>
            <a:r>
              <a:rPr lang="fr-FR" sz="2200" dirty="0" smtClean="0">
                <a:solidFill>
                  <a:srgbClr val="FF0000"/>
                </a:solidFill>
              </a:rPr>
              <a:t>l’accès libre ‘vert’</a:t>
            </a:r>
            <a:r>
              <a:rPr lang="fr-FR" sz="2200" dirty="0" smtClean="0"/>
              <a:t>, </a:t>
            </a:r>
          </a:p>
          <a:p>
            <a:pPr algn="ctr"/>
            <a:r>
              <a:rPr lang="fr-FR" sz="2200" dirty="0" smtClean="0"/>
              <a:t>où</a:t>
            </a:r>
            <a:r>
              <a:rPr lang="fr-FR" sz="2200" dirty="0" smtClean="0">
                <a:solidFill>
                  <a:srgbClr val="FF0000"/>
                </a:solidFill>
              </a:rPr>
              <a:t> les chercheurs</a:t>
            </a:r>
            <a:r>
              <a:rPr lang="fr-FR" sz="2200" dirty="0" smtClean="0"/>
              <a:t> publient dans les revues qu’ils préfèrent </a:t>
            </a:r>
            <a:r>
              <a:rPr lang="fr-FR" sz="2200" dirty="0" smtClean="0">
                <a:solidFill>
                  <a:srgbClr val="000000"/>
                </a:solidFill>
              </a:rPr>
              <a:t>et </a:t>
            </a:r>
            <a:r>
              <a:rPr lang="fr-FR" sz="2200" dirty="0" smtClean="0">
                <a:solidFill>
                  <a:srgbClr val="FF0000"/>
                </a:solidFill>
              </a:rPr>
              <a:t>déposent </a:t>
            </a:r>
          </a:p>
          <a:p>
            <a:pPr algn="ctr"/>
            <a:r>
              <a:rPr lang="fr-FR" sz="2200" dirty="0" smtClean="0">
                <a:solidFill>
                  <a:srgbClr val="FF0000"/>
                </a:solidFill>
              </a:rPr>
              <a:t>leur version auteur en accès libre </a:t>
            </a:r>
            <a:r>
              <a:rPr lang="fr-FR" sz="2200" dirty="0" smtClean="0"/>
              <a:t>grâce à des archives publiques.</a:t>
            </a:r>
          </a:p>
        </p:txBody>
      </p:sp>
      <p:sp>
        <p:nvSpPr>
          <p:cNvPr id="9" name="ZoneTexte 14"/>
          <p:cNvSpPr txBox="1"/>
          <p:nvPr/>
        </p:nvSpPr>
        <p:spPr>
          <a:xfrm>
            <a:off x="611560" y="2780928"/>
            <a:ext cx="7992888" cy="369332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latin typeface="Times"/>
              </a:rPr>
              <a:t>http://openscience.ens.fr/MARIE_FARGE2011_AVIS_COMITE_ETHIQUE_CNRS</a:t>
            </a:r>
          </a:p>
        </p:txBody>
      </p:sp>
      <p:sp>
        <p:nvSpPr>
          <p:cNvPr id="11" name="ZoneTexte 8"/>
          <p:cNvSpPr txBox="1">
            <a:spLocks noChangeArrowheads="1"/>
          </p:cNvSpPr>
          <p:nvPr/>
        </p:nvSpPr>
        <p:spPr bwMode="auto">
          <a:xfrm>
            <a:off x="107504" y="5229200"/>
            <a:ext cx="892899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200" dirty="0" smtClean="0">
                <a:solidFill>
                  <a:srgbClr val="000000"/>
                </a:solidFill>
              </a:rPr>
              <a:t>Certaines revues autorisent ce </a:t>
            </a:r>
            <a:r>
              <a:rPr lang="fr-FR" sz="2200" dirty="0">
                <a:solidFill>
                  <a:srgbClr val="000000"/>
                </a:solidFill>
              </a:rPr>
              <a:t>d</a:t>
            </a:r>
            <a:r>
              <a:rPr lang="fr-FR" sz="2200" dirty="0" smtClean="0">
                <a:solidFill>
                  <a:srgbClr val="000000"/>
                </a:solidFill>
              </a:rPr>
              <a:t>épôt dès la date de publication. </a:t>
            </a:r>
          </a:p>
          <a:p>
            <a:pPr algn="ctr"/>
            <a:r>
              <a:rPr lang="fr-FR" sz="2200" dirty="0">
                <a:solidFill>
                  <a:srgbClr val="000000"/>
                </a:solidFill>
              </a:rPr>
              <a:t>L</a:t>
            </a:r>
            <a:r>
              <a:rPr lang="fr-FR" sz="2200" dirty="0" smtClean="0">
                <a:solidFill>
                  <a:srgbClr val="000000"/>
                </a:solidFill>
              </a:rPr>
              <a:t>a </a:t>
            </a:r>
            <a:r>
              <a:rPr lang="fr-FR" sz="2200" i="1" dirty="0">
                <a:solidFill>
                  <a:srgbClr val="28C191"/>
                </a:solidFill>
              </a:rPr>
              <a:t>L</a:t>
            </a:r>
            <a:r>
              <a:rPr lang="fr-FR" sz="2200" i="1" dirty="0" smtClean="0">
                <a:solidFill>
                  <a:srgbClr val="28C191"/>
                </a:solidFill>
              </a:rPr>
              <a:t>oi Lemaire pour la République Numérique </a:t>
            </a:r>
            <a:r>
              <a:rPr lang="fr-FR" sz="2200" dirty="0" smtClean="0">
                <a:solidFill>
                  <a:srgbClr val="28C191"/>
                </a:solidFill>
              </a:rPr>
              <a:t>du 7 Octobre 2016 </a:t>
            </a:r>
          </a:p>
          <a:p>
            <a:pPr algn="ctr"/>
            <a:r>
              <a:rPr lang="fr-FR" sz="2200" dirty="0" smtClean="0">
                <a:solidFill>
                  <a:srgbClr val="28C191"/>
                </a:solidFill>
              </a:rPr>
              <a:t>rend ce dépôt légal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smtClean="0">
                <a:solidFill>
                  <a:srgbClr val="28C191"/>
                </a:solidFill>
              </a:rPr>
              <a:t>au plus six mois après la publication</a:t>
            </a:r>
            <a:r>
              <a:rPr lang="fr-FR" sz="2200" dirty="0" smtClean="0">
                <a:solidFill>
                  <a:srgbClr val="000000"/>
                </a:solidFill>
              </a:rPr>
              <a:t>.</a:t>
            </a:r>
            <a:endParaRPr lang="fr-FR" sz="2200" dirty="0" smtClean="0">
              <a:solidFill>
                <a:srgbClr val="FF0000"/>
              </a:solidFill>
            </a:endParaRPr>
          </a:p>
        </p:txBody>
      </p:sp>
      <p:sp>
        <p:nvSpPr>
          <p:cNvPr id="12" name="ZoneTexte 14"/>
          <p:cNvSpPr txBox="1"/>
          <p:nvPr/>
        </p:nvSpPr>
        <p:spPr>
          <a:xfrm>
            <a:off x="179512" y="4797152"/>
            <a:ext cx="8712968" cy="369332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latin typeface="Times"/>
              </a:rPr>
              <a:t>http://</a:t>
            </a:r>
            <a:r>
              <a:rPr lang="fr-FR" i="1" dirty="0" err="1" smtClean="0">
                <a:latin typeface="Times"/>
              </a:rPr>
              <a:t>openscience.ens.fr</a:t>
            </a:r>
            <a:r>
              <a:rPr lang="fr-FR" i="1" dirty="0" smtClean="0">
                <a:latin typeface="Times"/>
              </a:rPr>
              <a:t>/MARIE_FARGE2017_BOOK_CHAPTER_COMMISSION</a:t>
            </a:r>
          </a:p>
        </p:txBody>
      </p:sp>
      <p:pic>
        <p:nvPicPr>
          <p:cNvPr id="10" name="Picture 9" descr="CC-B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64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4506</TotalTime>
  <Words>1546</Words>
  <Application>Microsoft Macintosh PowerPoint</Application>
  <PresentationFormat>On-screen Show (4:3)</PresentationFormat>
  <Paragraphs>196</Paragraphs>
  <Slides>41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Thème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</dc:creator>
  <cp:lastModifiedBy>Marie Farge</cp:lastModifiedBy>
  <cp:revision>476</cp:revision>
  <cp:lastPrinted>2023-06-14T12:05:53Z</cp:lastPrinted>
  <dcterms:created xsi:type="dcterms:W3CDTF">2016-05-09T15:32:15Z</dcterms:created>
  <dcterms:modified xsi:type="dcterms:W3CDTF">2023-06-20T23:57:24Z</dcterms:modified>
</cp:coreProperties>
</file>